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restis Kasinopoulos"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38" d="100"/>
          <a:sy n="38" d="100"/>
        </p:scale>
        <p:origin x="2338" y="24"/>
      </p:cViewPr>
      <p:guideLst>
        <p:guide orient="horz" pos="512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C7BB03-9EE0-4BD2-AAE3-AD9D9803C1D1}" type="datetimeFigureOut">
              <a:rPr lang="el-GR" smtClean="0"/>
              <a:t>13/7/2018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13F9C99-95A7-4B31-A1A8-5224218426E8}" type="slidenum">
              <a:rPr lang="el-GR" smtClean="0"/>
              <a:t>‹#›</a:t>
            </a:fld>
            <a:endParaRPr lang="el-GR"/>
          </a:p>
        </p:txBody>
      </p:sp>
    </p:spTree>
    <p:extLst>
      <p:ext uri="{BB962C8B-B14F-4D97-AF65-F5344CB8AC3E}">
        <p14:creationId xmlns:p14="http://schemas.microsoft.com/office/powerpoint/2010/main" val="2942430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C7BB03-9EE0-4BD2-AAE3-AD9D9803C1D1}" type="datetimeFigureOut">
              <a:rPr lang="el-GR" smtClean="0"/>
              <a:t>13/7/2018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13F9C99-95A7-4B31-A1A8-5224218426E8}" type="slidenum">
              <a:rPr lang="el-GR" smtClean="0"/>
              <a:t>‹#›</a:t>
            </a:fld>
            <a:endParaRPr lang="el-GR"/>
          </a:p>
        </p:txBody>
      </p:sp>
    </p:spTree>
    <p:extLst>
      <p:ext uri="{BB962C8B-B14F-4D97-AF65-F5344CB8AC3E}">
        <p14:creationId xmlns:p14="http://schemas.microsoft.com/office/powerpoint/2010/main" val="211815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C7BB03-9EE0-4BD2-AAE3-AD9D9803C1D1}" type="datetimeFigureOut">
              <a:rPr lang="el-GR" smtClean="0"/>
              <a:t>13/7/2018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13F9C99-95A7-4B31-A1A8-5224218426E8}" type="slidenum">
              <a:rPr lang="el-GR" smtClean="0"/>
              <a:t>‹#›</a:t>
            </a:fld>
            <a:endParaRPr lang="el-GR"/>
          </a:p>
        </p:txBody>
      </p:sp>
    </p:spTree>
    <p:extLst>
      <p:ext uri="{BB962C8B-B14F-4D97-AF65-F5344CB8AC3E}">
        <p14:creationId xmlns:p14="http://schemas.microsoft.com/office/powerpoint/2010/main" val="7374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C7BB03-9EE0-4BD2-AAE3-AD9D9803C1D1}" type="datetimeFigureOut">
              <a:rPr lang="el-GR" smtClean="0"/>
              <a:t>13/7/2018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13F9C99-95A7-4B31-A1A8-5224218426E8}" type="slidenum">
              <a:rPr lang="el-GR" smtClean="0"/>
              <a:t>‹#›</a:t>
            </a:fld>
            <a:endParaRPr lang="el-GR"/>
          </a:p>
        </p:txBody>
      </p:sp>
    </p:spTree>
    <p:extLst>
      <p:ext uri="{BB962C8B-B14F-4D97-AF65-F5344CB8AC3E}">
        <p14:creationId xmlns:p14="http://schemas.microsoft.com/office/powerpoint/2010/main" val="127551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C7BB03-9EE0-4BD2-AAE3-AD9D9803C1D1}" type="datetimeFigureOut">
              <a:rPr lang="el-GR" smtClean="0"/>
              <a:t>13/7/2018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13F9C99-95A7-4B31-A1A8-5224218426E8}" type="slidenum">
              <a:rPr lang="el-GR" smtClean="0"/>
              <a:t>‹#›</a:t>
            </a:fld>
            <a:endParaRPr lang="el-GR"/>
          </a:p>
        </p:txBody>
      </p:sp>
    </p:spTree>
    <p:extLst>
      <p:ext uri="{BB962C8B-B14F-4D97-AF65-F5344CB8AC3E}">
        <p14:creationId xmlns:p14="http://schemas.microsoft.com/office/powerpoint/2010/main" val="413169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C7BB03-9EE0-4BD2-AAE3-AD9D9803C1D1}" type="datetimeFigureOut">
              <a:rPr lang="el-GR" smtClean="0"/>
              <a:t>13/7/2018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3F9C99-95A7-4B31-A1A8-5224218426E8}" type="slidenum">
              <a:rPr lang="el-GR" smtClean="0"/>
              <a:t>‹#›</a:t>
            </a:fld>
            <a:endParaRPr lang="el-GR"/>
          </a:p>
        </p:txBody>
      </p:sp>
    </p:spTree>
    <p:extLst>
      <p:ext uri="{BB962C8B-B14F-4D97-AF65-F5344CB8AC3E}">
        <p14:creationId xmlns:p14="http://schemas.microsoft.com/office/powerpoint/2010/main" val="212755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839789" y="5937956"/>
            <a:ext cx="5157787" cy="87338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172201" y="5937956"/>
            <a:ext cx="5183188" cy="87338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C7BB03-9EE0-4BD2-AAE3-AD9D9803C1D1}" type="datetimeFigureOut">
              <a:rPr lang="el-GR" smtClean="0"/>
              <a:t>13/7/2018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13F9C99-95A7-4B31-A1A8-5224218426E8}" type="slidenum">
              <a:rPr lang="el-GR" smtClean="0"/>
              <a:t>‹#›</a:t>
            </a:fld>
            <a:endParaRPr lang="el-GR"/>
          </a:p>
        </p:txBody>
      </p:sp>
    </p:spTree>
    <p:extLst>
      <p:ext uri="{BB962C8B-B14F-4D97-AF65-F5344CB8AC3E}">
        <p14:creationId xmlns:p14="http://schemas.microsoft.com/office/powerpoint/2010/main" val="44053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C7BB03-9EE0-4BD2-AAE3-AD9D9803C1D1}" type="datetimeFigureOut">
              <a:rPr lang="el-GR" smtClean="0"/>
              <a:t>13/7/2018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13F9C99-95A7-4B31-A1A8-5224218426E8}" type="slidenum">
              <a:rPr lang="el-GR" smtClean="0"/>
              <a:t>‹#›</a:t>
            </a:fld>
            <a:endParaRPr lang="el-GR"/>
          </a:p>
        </p:txBody>
      </p:sp>
    </p:spTree>
    <p:extLst>
      <p:ext uri="{BB962C8B-B14F-4D97-AF65-F5344CB8AC3E}">
        <p14:creationId xmlns:p14="http://schemas.microsoft.com/office/powerpoint/2010/main" val="305324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7BB03-9EE0-4BD2-AAE3-AD9D9803C1D1}" type="datetimeFigureOut">
              <a:rPr lang="el-GR" smtClean="0"/>
              <a:t>13/7/2018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13F9C99-95A7-4B31-A1A8-5224218426E8}" type="slidenum">
              <a:rPr lang="el-GR" smtClean="0"/>
              <a:t>‹#›</a:t>
            </a:fld>
            <a:endParaRPr lang="el-GR"/>
          </a:p>
        </p:txBody>
      </p:sp>
    </p:spTree>
    <p:extLst>
      <p:ext uri="{BB962C8B-B14F-4D97-AF65-F5344CB8AC3E}">
        <p14:creationId xmlns:p14="http://schemas.microsoft.com/office/powerpoint/2010/main" val="344890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smtClean="0"/>
              <a:t>Click to edit Master title style</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fld id="{6DC7BB03-9EE0-4BD2-AAE3-AD9D9803C1D1}" type="datetimeFigureOut">
              <a:rPr lang="el-GR" smtClean="0"/>
              <a:t>13/7/2018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3F9C99-95A7-4B31-A1A8-5224218426E8}" type="slidenum">
              <a:rPr lang="el-GR" smtClean="0"/>
              <a:t>‹#›</a:t>
            </a:fld>
            <a:endParaRPr lang="el-GR"/>
          </a:p>
        </p:txBody>
      </p:sp>
    </p:spTree>
    <p:extLst>
      <p:ext uri="{BB962C8B-B14F-4D97-AF65-F5344CB8AC3E}">
        <p14:creationId xmlns:p14="http://schemas.microsoft.com/office/powerpoint/2010/main" val="3283868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fld id="{6DC7BB03-9EE0-4BD2-AAE3-AD9D9803C1D1}" type="datetimeFigureOut">
              <a:rPr lang="el-GR" smtClean="0"/>
              <a:t>13/7/2018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3F9C99-95A7-4B31-A1A8-5224218426E8}" type="slidenum">
              <a:rPr lang="el-GR" smtClean="0"/>
              <a:t>‹#›</a:t>
            </a:fld>
            <a:endParaRPr lang="el-GR"/>
          </a:p>
        </p:txBody>
      </p:sp>
    </p:spTree>
    <p:extLst>
      <p:ext uri="{BB962C8B-B14F-4D97-AF65-F5344CB8AC3E}">
        <p14:creationId xmlns:p14="http://schemas.microsoft.com/office/powerpoint/2010/main" val="376986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6DC7BB03-9EE0-4BD2-AAE3-AD9D9803C1D1}" type="datetimeFigureOut">
              <a:rPr lang="el-GR" smtClean="0"/>
              <a:t>13/7/2018</a:t>
            </a:fld>
            <a:endParaRPr lang="el-GR"/>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A13F9C99-95A7-4B31-A1A8-5224218426E8}" type="slidenum">
              <a:rPr lang="el-GR" smtClean="0"/>
              <a:t>‹#›</a:t>
            </a:fld>
            <a:endParaRPr lang="el-GR"/>
          </a:p>
        </p:txBody>
      </p:sp>
    </p:spTree>
    <p:extLst>
      <p:ext uri="{BB962C8B-B14F-4D97-AF65-F5344CB8AC3E}">
        <p14:creationId xmlns:p14="http://schemas.microsoft.com/office/powerpoint/2010/main" val="25844741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mailto:ccbpcyprus@gmail.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mailto:ccbpcyprus@gmail.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4865"/>
            <a:ext cx="12192000" cy="5505450"/>
          </a:xfrm>
          <a:prstGeom prst="rect">
            <a:avLst/>
          </a:prstGeom>
        </p:spPr>
      </p:pic>
      <p:pic>
        <p:nvPicPr>
          <p:cNvPr id="5" name="Picture 4" descr="Logo-Gol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 y="14757399"/>
            <a:ext cx="1701800" cy="149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081819" y="1611543"/>
            <a:ext cx="10112636" cy="1631216"/>
          </a:xfrm>
          <a:prstGeom prst="rect">
            <a:avLst/>
          </a:prstGeom>
          <a:noFill/>
        </p:spPr>
        <p:txBody>
          <a:bodyPr wrap="square" rtlCol="0">
            <a:spAutoFit/>
          </a:bodyPr>
          <a:lstStyle/>
          <a:p>
            <a:pPr algn="ctr"/>
            <a:r>
              <a:rPr lang="el-GR" sz="4000" b="1" dirty="0" smtClean="0">
                <a:solidFill>
                  <a:schemeClr val="accent6">
                    <a:lumMod val="50000"/>
                  </a:schemeClr>
                </a:solidFill>
                <a:effectLst>
                  <a:outerShdw blurRad="38100" dist="38100" dir="2700000" algn="tl">
                    <a:srgbClr val="000000">
                      <a:alpha val="43137"/>
                    </a:srgbClr>
                  </a:outerShdw>
                </a:effectLst>
              </a:rPr>
              <a:t>Θεραπεία Αποδοχής και Δέσμευσης</a:t>
            </a:r>
          </a:p>
          <a:p>
            <a:pPr algn="ctr"/>
            <a:r>
              <a:rPr lang="el-GR" sz="3000" dirty="0" smtClean="0">
                <a:solidFill>
                  <a:schemeClr val="accent6">
                    <a:lumMod val="50000"/>
                  </a:schemeClr>
                </a:solidFill>
                <a:effectLst>
                  <a:outerShdw blurRad="38100" dist="38100" dir="2700000" algn="tl">
                    <a:srgbClr val="000000">
                      <a:alpha val="43137"/>
                    </a:srgbClr>
                  </a:outerShdw>
                </a:effectLst>
              </a:rPr>
              <a:t>Βιωματική εκπαίδευση για επαγγελματίες και μεταπτυχιακούς φοιτητές εφαρμοσμένων προγραμμάτων ψυχικής υγείας</a:t>
            </a:r>
            <a:endParaRPr lang="el-GR" sz="3000" dirty="0">
              <a:solidFill>
                <a:schemeClr val="accent6">
                  <a:lumMod val="50000"/>
                </a:schemeClr>
              </a:solidFill>
              <a:effectLst>
                <a:outerShdw blurRad="38100" dist="38100" dir="2700000" algn="tl">
                  <a:srgbClr val="000000">
                    <a:alpha val="43137"/>
                  </a:srgbClr>
                </a:outerShdw>
              </a:effectLst>
            </a:endParaRPr>
          </a:p>
        </p:txBody>
      </p:sp>
      <p:sp>
        <p:nvSpPr>
          <p:cNvPr id="7" name="TextBox 6"/>
          <p:cNvSpPr txBox="1"/>
          <p:nvPr/>
        </p:nvSpPr>
        <p:spPr>
          <a:xfrm>
            <a:off x="4114800" y="3429000"/>
            <a:ext cx="8077200" cy="954107"/>
          </a:xfrm>
          <a:prstGeom prst="rect">
            <a:avLst/>
          </a:prstGeom>
          <a:noFill/>
        </p:spPr>
        <p:txBody>
          <a:bodyPr wrap="square" rtlCol="0">
            <a:spAutoFit/>
          </a:bodyPr>
          <a:lstStyle/>
          <a:p>
            <a:pPr algn="r"/>
            <a:r>
              <a:rPr lang="el-GR" sz="2800" b="1" dirty="0" smtClean="0">
                <a:solidFill>
                  <a:schemeClr val="accent1">
                    <a:lumMod val="50000"/>
                  </a:schemeClr>
                </a:solidFill>
                <a:effectLst>
                  <a:outerShdw blurRad="38100" dist="38100" dir="2700000" algn="tl">
                    <a:srgbClr val="000000">
                      <a:alpha val="43137"/>
                    </a:srgbClr>
                  </a:outerShdw>
                </a:effectLst>
              </a:rPr>
              <a:t>Δρ. Μαρία Καρεκλά, </a:t>
            </a:r>
            <a:endParaRPr lang="en-US" sz="2800" b="1" dirty="0" smtClean="0">
              <a:solidFill>
                <a:schemeClr val="accent1">
                  <a:lumMod val="50000"/>
                </a:schemeClr>
              </a:solidFill>
              <a:effectLst>
                <a:outerShdw blurRad="38100" dist="38100" dir="2700000" algn="tl">
                  <a:srgbClr val="000000">
                    <a:alpha val="43137"/>
                  </a:srgbClr>
                </a:outerShdw>
              </a:effectLst>
            </a:endParaRPr>
          </a:p>
          <a:p>
            <a:pPr algn="r"/>
            <a:r>
              <a:rPr lang="el-GR" sz="2800" b="1" dirty="0" smtClean="0">
                <a:solidFill>
                  <a:schemeClr val="accent1">
                    <a:lumMod val="50000"/>
                  </a:schemeClr>
                </a:solidFill>
                <a:effectLst>
                  <a:outerShdw blurRad="38100" dist="38100" dir="2700000" algn="tl">
                    <a:srgbClr val="000000">
                      <a:alpha val="43137"/>
                    </a:srgbClr>
                  </a:outerShdw>
                </a:effectLst>
              </a:rPr>
              <a:t>Εγγεγραμμένη Κλινική Ψυχολόγος, </a:t>
            </a:r>
            <a:r>
              <a:rPr lang="en-US" sz="2800" b="1" dirty="0" smtClean="0">
                <a:solidFill>
                  <a:schemeClr val="accent1">
                    <a:lumMod val="50000"/>
                  </a:schemeClr>
                </a:solidFill>
                <a:effectLst>
                  <a:outerShdw blurRad="38100" dist="38100" dir="2700000" algn="tl">
                    <a:srgbClr val="000000">
                      <a:alpha val="43137"/>
                    </a:srgbClr>
                  </a:outerShdw>
                </a:effectLst>
              </a:rPr>
              <a:t>ACT Trainer</a:t>
            </a:r>
            <a:endParaRPr lang="el-GR" sz="2800" b="1" dirty="0" smtClean="0">
              <a:solidFill>
                <a:schemeClr val="accent1">
                  <a:lumMod val="50000"/>
                </a:schemeClr>
              </a:solidFill>
              <a:effectLst>
                <a:outerShdw blurRad="38100" dist="38100" dir="2700000" algn="tl">
                  <a:srgbClr val="000000">
                    <a:alpha val="43137"/>
                  </a:srgbClr>
                </a:outerShdw>
              </a:effectLst>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9091" y="15316074"/>
            <a:ext cx="3821359" cy="5195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3124200" y="4880586"/>
            <a:ext cx="5232400" cy="1569660"/>
          </a:xfrm>
          <a:prstGeom prst="rect">
            <a:avLst/>
          </a:prstGeom>
          <a:noFill/>
        </p:spPr>
        <p:txBody>
          <a:bodyPr wrap="square" rtlCol="0">
            <a:spAutoFit/>
          </a:bodyPr>
          <a:lstStyle/>
          <a:p>
            <a:pPr algn="ctr"/>
            <a:r>
              <a:rPr lang="en-US" sz="3200" b="1" dirty="0" smtClean="0"/>
              <a:t>18 &amp; 19 </a:t>
            </a:r>
            <a:r>
              <a:rPr lang="el-GR" sz="3200" b="1" dirty="0" smtClean="0"/>
              <a:t>Ιουλίου</a:t>
            </a:r>
          </a:p>
          <a:p>
            <a:pPr algn="ctr"/>
            <a:r>
              <a:rPr lang="el-GR" sz="3200" b="1" dirty="0" smtClean="0"/>
              <a:t>Αίθουσα 008, ΧΩΔ02, Πανεπιστήμιο Κύπρου</a:t>
            </a:r>
            <a:endParaRPr lang="el-GR" sz="3200" b="1" dirty="0"/>
          </a:p>
        </p:txBody>
      </p:sp>
      <p:sp>
        <p:nvSpPr>
          <p:cNvPr id="11" name="TextBox 10"/>
          <p:cNvSpPr txBox="1"/>
          <p:nvPr/>
        </p:nvSpPr>
        <p:spPr>
          <a:xfrm>
            <a:off x="7493000" y="15183534"/>
            <a:ext cx="4343400" cy="646331"/>
          </a:xfrm>
          <a:prstGeom prst="rect">
            <a:avLst/>
          </a:prstGeom>
          <a:noFill/>
        </p:spPr>
        <p:txBody>
          <a:bodyPr wrap="square" rtlCol="0">
            <a:spAutoFit/>
          </a:bodyPr>
          <a:lstStyle/>
          <a:p>
            <a:r>
              <a:rPr lang="el-GR" b="1" dirty="0" smtClean="0"/>
              <a:t>Εγγραφές στο: </a:t>
            </a:r>
          </a:p>
          <a:p>
            <a:r>
              <a:rPr lang="en-US" dirty="0" smtClean="0">
                <a:hlinkClick r:id="rId5"/>
              </a:rPr>
              <a:t>ccbpcyprus@gmail.com</a:t>
            </a:r>
            <a:r>
              <a:rPr lang="en-US" dirty="0"/>
              <a:t> </a:t>
            </a:r>
            <a:endParaRPr lang="en-US" dirty="0" smtClean="0"/>
          </a:p>
        </p:txBody>
      </p:sp>
      <p:sp>
        <p:nvSpPr>
          <p:cNvPr id="12" name="TextBox 11"/>
          <p:cNvSpPr txBox="1"/>
          <p:nvPr/>
        </p:nvSpPr>
        <p:spPr>
          <a:xfrm>
            <a:off x="850900" y="6629400"/>
            <a:ext cx="4787900" cy="1754326"/>
          </a:xfrm>
          <a:prstGeom prst="rect">
            <a:avLst/>
          </a:prstGeom>
          <a:noFill/>
        </p:spPr>
        <p:txBody>
          <a:bodyPr wrap="square" rtlCol="0">
            <a:spAutoFit/>
          </a:bodyPr>
          <a:lstStyle/>
          <a:p>
            <a:r>
              <a:rPr lang="el-GR" b="1" dirty="0" smtClean="0"/>
              <a:t>Σε ποιους απευθύνεται:</a:t>
            </a:r>
            <a:endParaRPr lang="en-US" b="1" dirty="0" smtClean="0"/>
          </a:p>
          <a:p>
            <a:pPr algn="just"/>
            <a:r>
              <a:rPr lang="el-GR" dirty="0" smtClean="0"/>
              <a:t>Η βιωματική εκπαίδευση αυτή απευθύνεται σε φοιτητές εφαρμοσμένων μεταπτυχιακών προγραμμάτων και επαγγελματίες ψυχικής υγείας οι οποίοι είναι εγγεγραμμένοι επαγγελματίες στον κλάδο τους.  </a:t>
            </a:r>
            <a:endParaRPr lang="el-GR" dirty="0"/>
          </a:p>
        </p:txBody>
      </p:sp>
      <p:sp>
        <p:nvSpPr>
          <p:cNvPr id="14" name="TextBox 13"/>
          <p:cNvSpPr txBox="1"/>
          <p:nvPr/>
        </p:nvSpPr>
        <p:spPr>
          <a:xfrm>
            <a:off x="850902" y="10216922"/>
            <a:ext cx="8211276" cy="1323439"/>
          </a:xfrm>
          <a:prstGeom prst="rect">
            <a:avLst/>
          </a:prstGeom>
          <a:noFill/>
        </p:spPr>
        <p:txBody>
          <a:bodyPr wrap="square" rtlCol="0">
            <a:spAutoFit/>
          </a:bodyPr>
          <a:lstStyle/>
          <a:p>
            <a:r>
              <a:rPr lang="el-GR" sz="2000" b="1" dirty="0" smtClean="0">
                <a:solidFill>
                  <a:schemeClr val="accent1">
                    <a:lumMod val="50000"/>
                  </a:schemeClr>
                </a:solidFill>
                <a:effectLst>
                  <a:outerShdw blurRad="38100" dist="38100" dir="2700000" algn="tl">
                    <a:srgbClr val="000000">
                      <a:alpha val="43137"/>
                    </a:srgbClr>
                  </a:outerShdw>
                </a:effectLst>
              </a:rPr>
              <a:t>Δρ. Μαρία Καρεκλά, </a:t>
            </a:r>
            <a:endParaRPr lang="en-US" sz="2000" b="1" dirty="0" smtClean="0">
              <a:solidFill>
                <a:schemeClr val="accent1">
                  <a:lumMod val="50000"/>
                </a:schemeClr>
              </a:solidFill>
              <a:effectLst>
                <a:outerShdw blurRad="38100" dist="38100" dir="2700000" algn="tl">
                  <a:srgbClr val="000000">
                    <a:alpha val="43137"/>
                  </a:srgbClr>
                </a:outerShdw>
              </a:effectLst>
            </a:endParaRPr>
          </a:p>
          <a:p>
            <a:r>
              <a:rPr lang="el-GR" sz="2000" b="1" dirty="0" smtClean="0">
                <a:solidFill>
                  <a:schemeClr val="accent1">
                    <a:lumMod val="50000"/>
                  </a:schemeClr>
                </a:solidFill>
                <a:effectLst>
                  <a:outerShdw blurRad="38100" dist="38100" dir="2700000" algn="tl">
                    <a:srgbClr val="000000">
                      <a:alpha val="43137"/>
                    </a:srgbClr>
                  </a:outerShdw>
                </a:effectLst>
              </a:rPr>
              <a:t>Επίκουρη Καθηγήτρια Πανεπιστήμιο Κύπρου</a:t>
            </a:r>
            <a:endParaRPr lang="en-US" sz="2000" b="1" dirty="0" smtClean="0">
              <a:solidFill>
                <a:schemeClr val="accent1">
                  <a:lumMod val="50000"/>
                </a:schemeClr>
              </a:solidFill>
              <a:effectLst>
                <a:outerShdw blurRad="38100" dist="38100" dir="2700000" algn="tl">
                  <a:srgbClr val="000000">
                    <a:alpha val="43137"/>
                  </a:srgbClr>
                </a:outerShdw>
              </a:effectLst>
            </a:endParaRPr>
          </a:p>
          <a:p>
            <a:r>
              <a:rPr lang="el-GR" sz="2000" b="1" dirty="0" smtClean="0">
                <a:solidFill>
                  <a:schemeClr val="accent1">
                    <a:lumMod val="50000"/>
                  </a:schemeClr>
                </a:solidFill>
                <a:effectLst>
                  <a:outerShdw blurRad="38100" dist="38100" dir="2700000" algn="tl">
                    <a:srgbClr val="000000">
                      <a:alpha val="43137"/>
                    </a:srgbClr>
                  </a:outerShdw>
                </a:effectLst>
              </a:rPr>
              <a:t>Εγγεγραμμένη Κλινική Ψυχολόγος, </a:t>
            </a:r>
            <a:endParaRPr lang="en-US" sz="2000" b="1" dirty="0" smtClean="0">
              <a:solidFill>
                <a:schemeClr val="accent1">
                  <a:lumMod val="50000"/>
                </a:schemeClr>
              </a:solidFill>
              <a:effectLst>
                <a:outerShdw blurRad="38100" dist="38100" dir="2700000" algn="tl">
                  <a:srgbClr val="000000">
                    <a:alpha val="43137"/>
                  </a:srgbClr>
                </a:outerShdw>
              </a:effectLst>
            </a:endParaRPr>
          </a:p>
          <a:p>
            <a:r>
              <a:rPr lang="en-US" sz="2000" b="1" dirty="0" smtClean="0">
                <a:solidFill>
                  <a:schemeClr val="accent1">
                    <a:lumMod val="50000"/>
                  </a:schemeClr>
                </a:solidFill>
                <a:effectLst>
                  <a:outerShdw blurRad="38100" dist="38100" dir="2700000" algn="tl">
                    <a:srgbClr val="000000">
                      <a:alpha val="43137"/>
                    </a:srgbClr>
                  </a:outerShdw>
                </a:effectLst>
              </a:rPr>
              <a:t>ACT Trainer</a:t>
            </a:r>
            <a:endParaRPr lang="el-GR" sz="2000" b="1" dirty="0" smtClean="0">
              <a:solidFill>
                <a:schemeClr val="accent1">
                  <a:lumMod val="50000"/>
                </a:schemeClr>
              </a:solidFill>
              <a:effectLst>
                <a:outerShdw blurRad="38100" dist="38100" dir="2700000" algn="tl">
                  <a:srgbClr val="000000">
                    <a:alpha val="43137"/>
                  </a:srgbClr>
                </a:outerShdw>
              </a:effectLst>
            </a:endParaRPr>
          </a:p>
        </p:txBody>
      </p:sp>
      <p:sp>
        <p:nvSpPr>
          <p:cNvPr id="15" name="TextBox 14"/>
          <p:cNvSpPr txBox="1"/>
          <p:nvPr/>
        </p:nvSpPr>
        <p:spPr>
          <a:xfrm>
            <a:off x="6001966" y="6629400"/>
            <a:ext cx="5725558" cy="3416320"/>
          </a:xfrm>
          <a:prstGeom prst="rect">
            <a:avLst/>
          </a:prstGeom>
          <a:noFill/>
        </p:spPr>
        <p:txBody>
          <a:bodyPr wrap="square" rtlCol="0">
            <a:spAutoFit/>
          </a:bodyPr>
          <a:lstStyle/>
          <a:p>
            <a:r>
              <a:rPr lang="el-GR" b="1" dirty="0" smtClean="0"/>
              <a:t>Στόχοι:</a:t>
            </a:r>
            <a:endParaRPr lang="en-US" b="1" dirty="0" smtClean="0"/>
          </a:p>
          <a:p>
            <a:pPr algn="just"/>
            <a:r>
              <a:rPr lang="el-GR" dirty="0" smtClean="0"/>
              <a:t>Κύριος στόχος είναι η εκπαίδευσης στη Θεραπεία Αποδοχής και Δέσμευσης </a:t>
            </a:r>
            <a:r>
              <a:rPr lang="el-GR" dirty="0"/>
              <a:t>(ΘΑΔ) </a:t>
            </a:r>
            <a:r>
              <a:rPr lang="el-GR" dirty="0" smtClean="0"/>
              <a:t>ως τρόπος αντιμετώπισης συχνών ψυχοπαθολογικών προβλημάτων και ανησυχιών που προκύπτουν κατά την κλινική πρακτική.  </a:t>
            </a:r>
          </a:p>
          <a:p>
            <a:pPr algn="just"/>
            <a:endParaRPr lang="el-GR" dirty="0"/>
          </a:p>
          <a:p>
            <a:pPr algn="just"/>
            <a:r>
              <a:rPr lang="el-GR" dirty="0" smtClean="0"/>
              <a:t>Η ΘΑΔ </a:t>
            </a:r>
            <a:r>
              <a:rPr lang="el-GR" dirty="0"/>
              <a:t>αποτελεί μια από τις θεραπείες του τρίτου κύματος των </a:t>
            </a:r>
            <a:r>
              <a:rPr lang="el-GR" dirty="0" err="1"/>
              <a:t>Γνωστικο-συμπεριφορικών</a:t>
            </a:r>
            <a:r>
              <a:rPr lang="el-GR" dirty="0"/>
              <a:t> θεραπειών (ΓΣΘ</a:t>
            </a:r>
            <a:r>
              <a:rPr lang="el-GR" dirty="0" smtClean="0"/>
              <a:t>) και </a:t>
            </a:r>
            <a:r>
              <a:rPr lang="el-GR" dirty="0"/>
              <a:t>έχει ως κύριο στόχο την αύξηση της ψυχολογικής </a:t>
            </a:r>
            <a:r>
              <a:rPr lang="el-GR" dirty="0" smtClean="0"/>
              <a:t>ευελιξίας, </a:t>
            </a:r>
            <a:r>
              <a:rPr lang="el-GR" dirty="0"/>
              <a:t>βελτίωση</a:t>
            </a:r>
            <a:r>
              <a:rPr lang="el-GR" dirty="0" smtClean="0"/>
              <a:t> </a:t>
            </a:r>
            <a:r>
              <a:rPr lang="el-GR" dirty="0"/>
              <a:t>της λειτουργικότητας των ανθρώπων και </a:t>
            </a:r>
            <a:r>
              <a:rPr lang="el-GR" dirty="0" smtClean="0"/>
              <a:t>αύξηση </a:t>
            </a:r>
            <a:r>
              <a:rPr lang="el-GR" dirty="0"/>
              <a:t>της ικανότητας τους να δρουν σύμφωνα με τις προσωπικές τους </a:t>
            </a:r>
            <a:r>
              <a:rPr lang="el-GR" dirty="0" smtClean="0"/>
              <a:t>αξίες.</a:t>
            </a:r>
            <a:endParaRPr lang="el-GR" dirty="0"/>
          </a:p>
        </p:txBody>
      </p:sp>
      <p:pic>
        <p:nvPicPr>
          <p:cNvPr id="16" name="Picture 15" descr="Maria A. Karekla copy.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189" y="11621965"/>
            <a:ext cx="1762334" cy="2660663"/>
          </a:xfrm>
          <a:prstGeom prst="rect">
            <a:avLst/>
          </a:prstGeom>
        </p:spPr>
      </p:pic>
      <p:sp>
        <p:nvSpPr>
          <p:cNvPr id="17" name="TextBox 16"/>
          <p:cNvSpPr txBox="1"/>
          <p:nvPr/>
        </p:nvSpPr>
        <p:spPr>
          <a:xfrm>
            <a:off x="3245642" y="11352583"/>
            <a:ext cx="7953744" cy="3416320"/>
          </a:xfrm>
          <a:prstGeom prst="rect">
            <a:avLst/>
          </a:prstGeom>
          <a:noFill/>
        </p:spPr>
        <p:txBody>
          <a:bodyPr wrap="square" rtlCol="0">
            <a:spAutoFit/>
          </a:bodyPr>
          <a:lstStyle/>
          <a:p>
            <a:pPr algn="just"/>
            <a:r>
              <a:rPr lang="el-GR" dirty="0"/>
              <a:t>Η </a:t>
            </a:r>
            <a:r>
              <a:rPr lang="el-GR" dirty="0" err="1"/>
              <a:t>Δρ</a:t>
            </a:r>
            <a:r>
              <a:rPr lang="el-GR" dirty="0"/>
              <a:t>. Μαρία Καρεκλά είναι κάτοχος διδακτορικού στην Κλινική Ψυχολογία. Είναι Επίκουρη Καθηγήτρια στο Τμήμα Ψυχολογίας του Πανεπιστημίου Κύπρου και υπεύθυνη του εργαστηρίου </a:t>
            </a:r>
            <a:r>
              <a:rPr lang="en-US" dirty="0" err="1"/>
              <a:t>ACT</a:t>
            </a:r>
            <a:r>
              <a:rPr lang="en-US" i="1" dirty="0" err="1"/>
              <a:t>healthy</a:t>
            </a:r>
            <a:r>
              <a:rPr lang="el-GR" dirty="0"/>
              <a:t>: Εργαστήρι Κλινικής Ψυχολογίας και </a:t>
            </a:r>
            <a:r>
              <a:rPr lang="el-GR" dirty="0" err="1"/>
              <a:t>Συμπεριφορικής</a:t>
            </a:r>
            <a:r>
              <a:rPr lang="el-GR" dirty="0"/>
              <a:t> Ιατρικής, καθώς συντονίζει την επιτροπή του διδακτορικού προγράμματος στην κλινική ψυχολογία. Επίσης προεδρεύει της Επιτροπής Βιοηθικής Κύπρου για βιοϊατρικές μελέτες και είναι μέλος του Συμβουλίου Εγγραφής Ψυχολόγων. Οι έρευνες της έχουν λάβει επιχορήγηση και έχουν βραβευτεί από Εθνικούς, Ευρωπαϊκούς και άλλους φορείς. Έχει στο βιογραφικό της πέραν των 50 δημοσιεύσεων σε επιστημονικά περιοδικά. Επίσης εκπροσωπεί το Πανεπιστήμιο Κύπρου και την Κύπρο σε διάφορες επιτροπές που άπτονται του επαγγέλματος της.</a:t>
            </a:r>
            <a:endParaRPr lang="el-GR" sz="2800" b="1" dirty="0">
              <a:solidFill>
                <a:schemeClr val="accent1">
                  <a:lumMod val="50000"/>
                </a:schemeClr>
              </a:solidFill>
              <a:effectLst>
                <a:outerShdw blurRad="38100" dist="38100" dir="2700000" algn="tl">
                  <a:srgbClr val="000000">
                    <a:alpha val="43137"/>
                  </a:srgbClr>
                </a:outerShdw>
              </a:effectLst>
            </a:endParaRPr>
          </a:p>
          <a:p>
            <a:pPr algn="just"/>
            <a:endParaRPr lang="en-US" dirty="0"/>
          </a:p>
        </p:txBody>
      </p:sp>
    </p:spTree>
    <p:extLst>
      <p:ext uri="{BB962C8B-B14F-4D97-AF65-F5344CB8AC3E}">
        <p14:creationId xmlns:p14="http://schemas.microsoft.com/office/powerpoint/2010/main" val="26531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4783" y="815009"/>
            <a:ext cx="6758607" cy="646331"/>
          </a:xfrm>
          <a:prstGeom prst="rect">
            <a:avLst/>
          </a:prstGeom>
          <a:noFill/>
        </p:spPr>
        <p:txBody>
          <a:bodyPr wrap="square" rtlCol="0">
            <a:spAutoFit/>
          </a:bodyPr>
          <a:lstStyle/>
          <a:p>
            <a:pPr algn="ctr"/>
            <a:r>
              <a:rPr lang="en-US" dirty="0"/>
              <a:t>APPLICATION FORM - TRAINING </a:t>
            </a:r>
            <a:r>
              <a:rPr lang="en-US" dirty="0" smtClean="0"/>
              <a:t>IN </a:t>
            </a:r>
          </a:p>
          <a:p>
            <a:pPr algn="ctr"/>
            <a:r>
              <a:rPr lang="en-US" dirty="0" smtClean="0"/>
              <a:t>Acceptance and Commitment Therapy</a:t>
            </a:r>
            <a:endParaRPr lang="el-GR" dirty="0"/>
          </a:p>
        </p:txBody>
      </p:sp>
      <p:sp>
        <p:nvSpPr>
          <p:cNvPr id="3" name="TextBox 2"/>
          <p:cNvSpPr txBox="1"/>
          <p:nvPr/>
        </p:nvSpPr>
        <p:spPr>
          <a:xfrm>
            <a:off x="1053548" y="1828800"/>
            <a:ext cx="9740348" cy="13665273"/>
          </a:xfrm>
          <a:prstGeom prst="rect">
            <a:avLst/>
          </a:prstGeom>
          <a:noFill/>
        </p:spPr>
        <p:txBody>
          <a:bodyPr wrap="square" rtlCol="0">
            <a:spAutoFit/>
          </a:bodyPr>
          <a:lstStyle/>
          <a:p>
            <a:r>
              <a:rPr lang="el-GR" dirty="0" smtClean="0"/>
              <a:t>Παρακαλούμε όπως συμπληρώσετε τα ακόλουθα: </a:t>
            </a:r>
          </a:p>
          <a:p>
            <a:endParaRPr lang="el-GR" dirty="0"/>
          </a:p>
          <a:p>
            <a:r>
              <a:rPr lang="el-GR" dirty="0" smtClean="0"/>
              <a:t>Όνομα: _____________________________________________________________________________</a:t>
            </a:r>
          </a:p>
          <a:p>
            <a:endParaRPr lang="el-GR" dirty="0"/>
          </a:p>
          <a:p>
            <a:r>
              <a:rPr lang="el-GR" dirty="0" smtClean="0"/>
              <a:t>Επίθετο: ____________________________________________________________________________</a:t>
            </a:r>
          </a:p>
          <a:p>
            <a:endParaRPr lang="el-GR" dirty="0"/>
          </a:p>
          <a:p>
            <a:r>
              <a:rPr lang="el-GR" dirty="0" smtClean="0"/>
              <a:t>Τηλέφωνο: __________________________________________________________________________</a:t>
            </a:r>
          </a:p>
          <a:p>
            <a:endParaRPr lang="el-GR" dirty="0"/>
          </a:p>
          <a:p>
            <a:r>
              <a:rPr lang="en-US" dirty="0" smtClean="0"/>
              <a:t>Email: ______________________________________________________________________________</a:t>
            </a:r>
          </a:p>
          <a:p>
            <a:endParaRPr lang="en-US" dirty="0"/>
          </a:p>
          <a:p>
            <a:r>
              <a:rPr lang="el-GR" dirty="0" smtClean="0"/>
              <a:t>Άδεια άσκησης επαγγέλματος (αριθμός και κλάδος): ________________________________________</a:t>
            </a:r>
          </a:p>
          <a:p>
            <a:r>
              <a:rPr lang="el-GR" dirty="0" smtClean="0"/>
              <a:t>Ή </a:t>
            </a:r>
          </a:p>
          <a:p>
            <a:r>
              <a:rPr lang="el-GR" dirty="0" smtClean="0"/>
              <a:t>Φοιτητική ταυτότητα (αριθμός, πανεπιστήμιο και πρόγραμμα σπουδών: ________________________</a:t>
            </a:r>
          </a:p>
          <a:p>
            <a:r>
              <a:rPr lang="el-GR" dirty="0" smtClean="0"/>
              <a:t>___________________________________________________________________________________</a:t>
            </a:r>
          </a:p>
          <a:p>
            <a:endParaRPr lang="el-GR" dirty="0"/>
          </a:p>
          <a:p>
            <a:r>
              <a:rPr lang="el-GR" dirty="0" smtClean="0"/>
              <a:t>Προηγούμενη εκπαίδευση ή και εμπειρία στην ΘΑΔ; </a:t>
            </a:r>
          </a:p>
          <a:p>
            <a:r>
              <a:rPr lang="el-GR" dirty="0" smtClean="0"/>
              <a:t>__ Όχι</a:t>
            </a:r>
          </a:p>
          <a:p>
            <a:r>
              <a:rPr lang="el-GR" dirty="0" smtClean="0"/>
              <a:t>__ Ναι, περιγράψτε: __________________________________________________________________</a:t>
            </a:r>
          </a:p>
          <a:p>
            <a:endParaRPr lang="el-GR" dirty="0"/>
          </a:p>
          <a:p>
            <a:r>
              <a:rPr lang="el-GR" dirty="0" smtClean="0"/>
              <a:t>Με την υπογραφή μου αυτή, δηλώνω την πρόθεση μου για να συμμετάσχω σε αυτή την εκπαίδευση και ότι όλες οι πληροφορίες που προσκόμισα είναι αληθείς. Κατανοώ ότι για να μπορέσω να λάβω </a:t>
            </a:r>
            <a:r>
              <a:rPr lang="el-GR" b="1" dirty="0" smtClean="0"/>
              <a:t>πιστοποιητικό παρακολούθησης </a:t>
            </a:r>
            <a:r>
              <a:rPr lang="el-GR" dirty="0" smtClean="0"/>
              <a:t>της εκπαίδευσης θα πρέπει να ολοκληρώσω την εκπαίδευση αυτή στην ολότητα της. </a:t>
            </a:r>
          </a:p>
          <a:p>
            <a:r>
              <a:rPr lang="el-GR" dirty="0" smtClean="0"/>
              <a:t>Αναγνωρίζω τις προϋποθέσεις αυτής της εκπαίδευσης και δεσμεύομαι να πληρώσω το ποσό της εκπαίδευσης όπως παρουσιάζεται πιο κάτω. Πληρωμές θα γίνονται δεκτές σε μετρητά ή επιταγή την μέρα της εκπαίδευσης.</a:t>
            </a:r>
          </a:p>
          <a:p>
            <a:r>
              <a:rPr lang="el-GR" dirty="0" smtClean="0"/>
              <a:t>Παρακαλούμε όπως αποστείλετε τη δήλωση αυτή ηλεκτρονικά στο </a:t>
            </a:r>
            <a:r>
              <a:rPr lang="en-US" dirty="0" smtClean="0">
                <a:hlinkClick r:id="rId2"/>
              </a:rPr>
              <a:t>ccbpcyprus@gmail.com</a:t>
            </a:r>
            <a:r>
              <a:rPr lang="en-US" dirty="0" smtClean="0"/>
              <a:t> </a:t>
            </a:r>
            <a:r>
              <a:rPr lang="el-GR" dirty="0" smtClean="0"/>
              <a:t> μέχρι τις 15/7/2018.</a:t>
            </a:r>
          </a:p>
          <a:p>
            <a:endParaRPr lang="el-GR" dirty="0"/>
          </a:p>
          <a:p>
            <a:r>
              <a:rPr lang="el-GR" dirty="0" smtClean="0"/>
              <a:t>Υπογραφή: __________________________________________________________________________</a:t>
            </a:r>
          </a:p>
          <a:p>
            <a:endParaRPr lang="el-GR" dirty="0"/>
          </a:p>
          <a:p>
            <a:r>
              <a:rPr lang="el-GR" b="1" dirty="0" smtClean="0"/>
              <a:t>Κόστος:</a:t>
            </a:r>
          </a:p>
          <a:p>
            <a:r>
              <a:rPr lang="el-GR" dirty="0" smtClean="0"/>
              <a:t>2</a:t>
            </a:r>
            <a:r>
              <a:rPr lang="en-US" dirty="0" smtClean="0"/>
              <a:t>5</a:t>
            </a:r>
            <a:r>
              <a:rPr lang="el-GR" dirty="0" smtClean="0"/>
              <a:t>0 ευρώ για επαγγελματίες σε τομέα </a:t>
            </a:r>
            <a:r>
              <a:rPr lang="el-GR" dirty="0"/>
              <a:t>της ψυχικής </a:t>
            </a:r>
            <a:r>
              <a:rPr lang="el-GR" dirty="0" smtClean="0"/>
              <a:t>υγείας</a:t>
            </a:r>
          </a:p>
          <a:p>
            <a:r>
              <a:rPr lang="en-US" dirty="0" smtClean="0"/>
              <a:t>100 </a:t>
            </a:r>
            <a:r>
              <a:rPr lang="el-GR" dirty="0" smtClean="0"/>
              <a:t>ευρώ για μεταπτυχιακούς φοιτητές εφαρμοσμένων προγραμμάτων σε τομέα της ψυχικής υγείας</a:t>
            </a:r>
            <a:endParaRPr lang="en-US" dirty="0" smtClean="0"/>
          </a:p>
          <a:p>
            <a:r>
              <a:rPr lang="el-GR" dirty="0" smtClean="0"/>
              <a:t>Δωρεάν για μεταπτυχιακούς φοιτητές του Εργαστηρίου </a:t>
            </a:r>
            <a:r>
              <a:rPr lang="en-US" dirty="0" err="1" smtClean="0"/>
              <a:t>ACThealthy</a:t>
            </a:r>
            <a:r>
              <a:rPr lang="en-US" dirty="0" smtClean="0"/>
              <a:t> </a:t>
            </a:r>
            <a:r>
              <a:rPr lang="el-GR" dirty="0" smtClean="0"/>
              <a:t>και μέλη της ομάδας του </a:t>
            </a:r>
            <a:r>
              <a:rPr lang="en-US" dirty="0" smtClean="0"/>
              <a:t>CCBP</a:t>
            </a:r>
            <a:endParaRPr lang="el-GR" dirty="0" smtClean="0"/>
          </a:p>
          <a:p>
            <a:r>
              <a:rPr lang="el-GR" dirty="0" smtClean="0"/>
              <a:t>Το κόστος περιλαμβάνει τη συμμετοχή</a:t>
            </a:r>
            <a:r>
              <a:rPr lang="en-US" dirty="0" smtClean="0"/>
              <a:t>, </a:t>
            </a:r>
            <a:r>
              <a:rPr lang="el-GR" dirty="0"/>
              <a:t>πιστοποιητικό παρακολούθησης</a:t>
            </a:r>
            <a:r>
              <a:rPr lang="el-GR" b="1" dirty="0"/>
              <a:t> </a:t>
            </a:r>
            <a:r>
              <a:rPr lang="el-GR" dirty="0" smtClean="0"/>
              <a:t>και έντυπα που θα δοθούν. </a:t>
            </a:r>
            <a:endParaRPr lang="en-US" dirty="0" smtClean="0"/>
          </a:p>
          <a:p>
            <a:endParaRPr lang="el-GR" dirty="0" smtClean="0"/>
          </a:p>
          <a:p>
            <a:r>
              <a:rPr lang="el-GR" b="1" dirty="0" smtClean="0"/>
              <a:t>Πρόγραμμα:</a:t>
            </a:r>
          </a:p>
          <a:p>
            <a:r>
              <a:rPr lang="el-GR" u="sng" dirty="0" smtClean="0"/>
              <a:t>18/7/2018</a:t>
            </a:r>
            <a:r>
              <a:rPr lang="el-GR" dirty="0" smtClean="0"/>
              <a:t>									 </a:t>
            </a:r>
            <a:r>
              <a:rPr lang="el-GR" u="sng" dirty="0" smtClean="0"/>
              <a:t>19/7/2018 *</a:t>
            </a:r>
            <a:r>
              <a:rPr lang="el-GR" dirty="0" smtClean="0"/>
              <a:t>			</a:t>
            </a:r>
          </a:p>
          <a:p>
            <a:r>
              <a:rPr lang="el-GR" dirty="0" smtClean="0"/>
              <a:t>8:30 Εγγραφές και πληρωμές						 </a:t>
            </a:r>
            <a:r>
              <a:rPr lang="el-GR" dirty="0"/>
              <a:t>9:00  Έναρξη </a:t>
            </a:r>
            <a:r>
              <a:rPr lang="el-GR" dirty="0" smtClean="0"/>
              <a:t>Εκπαίδευσης</a:t>
            </a:r>
          </a:p>
          <a:p>
            <a:r>
              <a:rPr lang="el-GR" dirty="0" smtClean="0"/>
              <a:t>9:00  Έναρξη και εισαγωγή στη ΘΑΔ				 10:30 </a:t>
            </a:r>
            <a:r>
              <a:rPr lang="el-GR" dirty="0"/>
              <a:t>Διάλειμμα </a:t>
            </a:r>
            <a:endParaRPr lang="el-GR" dirty="0" smtClean="0"/>
          </a:p>
          <a:p>
            <a:r>
              <a:rPr lang="el-GR" dirty="0" smtClean="0"/>
              <a:t>10:30 Διάλειμμα 								 </a:t>
            </a:r>
            <a:r>
              <a:rPr lang="el-GR" dirty="0"/>
              <a:t>11:00 Εκπαίδευση</a:t>
            </a:r>
          </a:p>
          <a:p>
            <a:r>
              <a:rPr lang="el-GR" dirty="0" smtClean="0"/>
              <a:t>11:00 Εκπαίδευση								 13:00 Κλείσιμο</a:t>
            </a:r>
          </a:p>
          <a:p>
            <a:r>
              <a:rPr lang="el-GR" dirty="0" smtClean="0"/>
              <a:t>13:00 </a:t>
            </a:r>
            <a:r>
              <a:rPr lang="el-GR" dirty="0"/>
              <a:t>Διάλειμμα </a:t>
            </a:r>
            <a:r>
              <a:rPr lang="el-GR" dirty="0" smtClean="0"/>
              <a:t>για μεσημεριανό</a:t>
            </a:r>
          </a:p>
          <a:p>
            <a:r>
              <a:rPr lang="el-GR" dirty="0" smtClean="0"/>
              <a:t>14:00 Εκπαίδευση</a:t>
            </a:r>
          </a:p>
          <a:p>
            <a:r>
              <a:rPr lang="el-GR" dirty="0" smtClean="0"/>
              <a:t>16:00 Κλείσιμο</a:t>
            </a:r>
            <a:endParaRPr lang="el-GR" dirty="0"/>
          </a:p>
          <a:p>
            <a:endParaRPr lang="el-GR" dirty="0"/>
          </a:p>
          <a:p>
            <a:endParaRPr lang="el-GR" dirty="0"/>
          </a:p>
          <a:p>
            <a:endParaRPr lang="el-GR" dirty="0"/>
          </a:p>
        </p:txBody>
      </p:sp>
      <p:sp>
        <p:nvSpPr>
          <p:cNvPr id="4" name="TextBox 3"/>
          <p:cNvSpPr txBox="1"/>
          <p:nvPr/>
        </p:nvSpPr>
        <p:spPr>
          <a:xfrm>
            <a:off x="1053548" y="14809305"/>
            <a:ext cx="9740348" cy="923330"/>
          </a:xfrm>
          <a:prstGeom prst="rect">
            <a:avLst/>
          </a:prstGeom>
          <a:noFill/>
        </p:spPr>
        <p:txBody>
          <a:bodyPr wrap="square" rtlCol="0">
            <a:spAutoFit/>
          </a:bodyPr>
          <a:lstStyle/>
          <a:p>
            <a:r>
              <a:rPr lang="el-GR" u="sng" dirty="0" smtClean="0"/>
              <a:t>Σημείωση</a:t>
            </a:r>
            <a:r>
              <a:rPr lang="el-GR" dirty="0" smtClean="0"/>
              <a:t>: Οι θέσεις είναι περιορισμένες, έτσι η οργανωτική ομάδα έχει το δικαίωμα να απορρίψει την όποια αίτηση αν γεμίσουν οι θέσεις ή δεν πληρούνται τα κριτήρια της προκήρυξης.  </a:t>
            </a:r>
          </a:p>
          <a:p>
            <a:r>
              <a:rPr lang="el-GR" dirty="0" smtClean="0"/>
              <a:t>*Μπορείτε να φέρετε δικές σας περιπτώσεις για συζήτηση.</a:t>
            </a:r>
            <a:endParaRPr lang="el-GR" dirty="0"/>
          </a:p>
        </p:txBody>
      </p:sp>
    </p:spTree>
    <p:extLst>
      <p:ext uri="{BB962C8B-B14F-4D97-AF65-F5344CB8AC3E}">
        <p14:creationId xmlns:p14="http://schemas.microsoft.com/office/powerpoint/2010/main" val="8153843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4486</TotalTime>
  <Words>525</Words>
  <Application>Microsoft Office PowerPoint</Application>
  <PresentationFormat>Custom</PresentationFormat>
  <Paragraphs>64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University of Cyprus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Karekla</dc:creator>
  <cp:lastModifiedBy>Pinelopi</cp:lastModifiedBy>
  <cp:revision>22</cp:revision>
  <dcterms:created xsi:type="dcterms:W3CDTF">2018-06-28T08:25:39Z</dcterms:created>
  <dcterms:modified xsi:type="dcterms:W3CDTF">2018-07-13T09:22:45Z</dcterms:modified>
</cp:coreProperties>
</file>