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9"/>
  </p:notesMasterIdLst>
  <p:handoutMasterIdLst>
    <p:handoutMasterId r:id="rId10"/>
  </p:handoutMasterIdLst>
  <p:sldIdLst>
    <p:sldId id="256" r:id="rId2"/>
    <p:sldId id="303" r:id="rId3"/>
    <p:sldId id="292" r:id="rId4"/>
    <p:sldId id="288" r:id="rId5"/>
    <p:sldId id="304" r:id="rId6"/>
    <p:sldId id="305" r:id="rId7"/>
    <p:sldId id="291" r:id="rId8"/>
  </p:sldIdLst>
  <p:sldSz cx="9144000" cy="6858000" type="screen4x3"/>
  <p:notesSz cx="6669088" cy="9928225"/>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E6AF00"/>
    <a:srgbClr val="A0A0A0"/>
    <a:srgbClr val="F57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582" autoAdjust="0"/>
    <p:restoredTop sz="88034" autoAdjust="0"/>
  </p:normalViewPr>
  <p:slideViewPr>
    <p:cSldViewPr>
      <p:cViewPr varScale="1">
        <p:scale>
          <a:sx n="88" d="100"/>
          <a:sy n="88" d="100"/>
        </p:scale>
        <p:origin x="19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794"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889938" cy="496411"/>
          </a:xfrm>
          <a:prstGeom prst="rect">
            <a:avLst/>
          </a:prstGeom>
        </p:spPr>
        <p:txBody>
          <a:bodyPr vert="horz"/>
          <a:lstStyle/>
          <a:p>
            <a:endParaRPr lang="en-US"/>
          </a:p>
        </p:txBody>
      </p:sp>
      <p:sp>
        <p:nvSpPr>
          <p:cNvPr id="3" name="Rectangle 3"/>
          <p:cNvSpPr>
            <a:spLocks noGrp="1"/>
          </p:cNvSpPr>
          <p:nvPr>
            <p:ph type="dt" sz="quarter" idx="1"/>
          </p:nvPr>
        </p:nvSpPr>
        <p:spPr>
          <a:xfrm>
            <a:off x="3777607" y="0"/>
            <a:ext cx="2889938" cy="496411"/>
          </a:xfrm>
          <a:prstGeom prst="rect">
            <a:avLst/>
          </a:prstGeom>
        </p:spPr>
        <p:txBody>
          <a:bodyPr vert="horz"/>
          <a:lstStyle/>
          <a:p>
            <a:fld id="{31555DB1-8736-42A3-B48D-2B08FB93332A}" type="datetimeFigureOut">
              <a:rPr lang="en-US" smtClean="0"/>
              <a:pPr/>
              <a:t>9/3/2018</a:t>
            </a:fld>
            <a:endParaRPr lang="en-US"/>
          </a:p>
        </p:txBody>
      </p:sp>
      <p:sp>
        <p:nvSpPr>
          <p:cNvPr id="4" name="Rectangle 4"/>
          <p:cNvSpPr>
            <a:spLocks noGrp="1"/>
          </p:cNvSpPr>
          <p:nvPr>
            <p:ph type="ftr" sz="quarter" idx="2"/>
          </p:nvPr>
        </p:nvSpPr>
        <p:spPr>
          <a:xfrm>
            <a:off x="0" y="9430091"/>
            <a:ext cx="2889938" cy="496411"/>
          </a:xfrm>
          <a:prstGeom prst="rect">
            <a:avLst/>
          </a:prstGeom>
        </p:spPr>
        <p:txBody>
          <a:bodyPr vert="horz"/>
          <a:lstStyle/>
          <a:p>
            <a:endParaRPr lang="en-US"/>
          </a:p>
        </p:txBody>
      </p:sp>
      <p:sp>
        <p:nvSpPr>
          <p:cNvPr id="5" name="Rectangle 5"/>
          <p:cNvSpPr>
            <a:spLocks noGrp="1"/>
          </p:cNvSpPr>
          <p:nvPr>
            <p:ph type="sldNum" sz="quarter" idx="3"/>
          </p:nvPr>
        </p:nvSpPr>
        <p:spPr>
          <a:xfrm>
            <a:off x="3777607" y="9430091"/>
            <a:ext cx="2889938" cy="496411"/>
          </a:xfrm>
          <a:prstGeom prst="rect">
            <a:avLst/>
          </a:prstGeom>
        </p:spPr>
        <p:txBody>
          <a:bodyPr vert="horz"/>
          <a:lstStyle/>
          <a:p>
            <a:fld id="{5400D380-E0D7-4EB1-B91E-BFCC7DA7F29D}" type="slidenum">
              <a:rPr lang="en-US" smtClean="0"/>
              <a:pPr/>
              <a:t>‹#›</a:t>
            </a:fld>
            <a:endParaRPr lang="en-US"/>
          </a:p>
        </p:txBody>
      </p:sp>
    </p:spTree>
    <p:extLst>
      <p:ext uri="{BB962C8B-B14F-4D97-AF65-F5344CB8AC3E}">
        <p14:creationId xmlns:p14="http://schemas.microsoft.com/office/powerpoint/2010/main" val="1992545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889938" cy="496411"/>
          </a:xfrm>
          <a:prstGeom prst="rect">
            <a:avLst/>
          </a:prstGeom>
        </p:spPr>
        <p:txBody>
          <a:bodyPr vert="horz"/>
          <a:lstStyle/>
          <a:p>
            <a:endParaRPr lang="en-US"/>
          </a:p>
        </p:txBody>
      </p:sp>
      <p:sp>
        <p:nvSpPr>
          <p:cNvPr id="3" name="Rectangle 3"/>
          <p:cNvSpPr>
            <a:spLocks noGrp="1"/>
          </p:cNvSpPr>
          <p:nvPr>
            <p:ph type="dt" idx="1"/>
          </p:nvPr>
        </p:nvSpPr>
        <p:spPr>
          <a:xfrm>
            <a:off x="3777607" y="0"/>
            <a:ext cx="2889938" cy="496411"/>
          </a:xfrm>
          <a:prstGeom prst="rect">
            <a:avLst/>
          </a:prstGeom>
        </p:spPr>
        <p:txBody>
          <a:bodyPr vert="horz"/>
          <a:lstStyle/>
          <a:p>
            <a:fld id="{0BDB199F-A56C-4049-BA04-1447030960FF}" type="datetimeFigureOut">
              <a:rPr lang="en-US" smtClean="0"/>
              <a:pPr/>
              <a:t>9/3/2018</a:t>
            </a:fld>
            <a:endParaRPr lang="en-US"/>
          </a:p>
        </p:txBody>
      </p:sp>
      <p:sp>
        <p:nvSpPr>
          <p:cNvPr id="4" name="Rectangle 4"/>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anchor="ctr"/>
          <a:lstStyle/>
          <a:p>
            <a:endParaRPr lang="en-US"/>
          </a:p>
        </p:txBody>
      </p:sp>
      <p:sp>
        <p:nvSpPr>
          <p:cNvPr id="5" name="Rectangle 5"/>
          <p:cNvSpPr>
            <a:spLocks noGrp="1"/>
          </p:cNvSpPr>
          <p:nvPr>
            <p:ph type="body" sz="quarter" idx="3"/>
          </p:nvPr>
        </p:nvSpPr>
        <p:spPr>
          <a:xfrm>
            <a:off x="666909" y="4715907"/>
            <a:ext cx="5335270" cy="4467701"/>
          </a:xfrm>
          <a:prstGeom prst="rect">
            <a:avLst/>
          </a:prstGeom>
        </p:spPr>
        <p:txBody>
          <a:bodyPr vert="horz">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9430091"/>
            <a:ext cx="2889938" cy="496411"/>
          </a:xfrm>
          <a:prstGeom prst="rect">
            <a:avLst/>
          </a:prstGeom>
        </p:spPr>
        <p:txBody>
          <a:bodyPr vert="horz"/>
          <a:lstStyle/>
          <a:p>
            <a:endParaRPr lang="en-US"/>
          </a:p>
        </p:txBody>
      </p:sp>
      <p:sp>
        <p:nvSpPr>
          <p:cNvPr id="7" name="Rectangle 7"/>
          <p:cNvSpPr>
            <a:spLocks noGrp="1"/>
          </p:cNvSpPr>
          <p:nvPr>
            <p:ph type="sldNum" sz="quarter" idx="5"/>
          </p:nvPr>
        </p:nvSpPr>
        <p:spPr>
          <a:xfrm>
            <a:off x="3777607" y="9430091"/>
            <a:ext cx="2889938" cy="496411"/>
          </a:xfrm>
          <a:prstGeom prst="rect">
            <a:avLst/>
          </a:prstGeom>
        </p:spPr>
        <p:txBody>
          <a:bodyPr vert="horz"/>
          <a:lstStyle/>
          <a:p>
            <a:fld id="{B3A019F3-8596-4028-9847-CBD3A185B07A}" type="slidenum">
              <a:rPr lang="en-US" smtClean="0"/>
              <a:pPr/>
              <a:t>‹#›</a:t>
            </a:fld>
            <a:endParaRPr lang="en-US"/>
          </a:p>
        </p:txBody>
      </p:sp>
    </p:spTree>
    <p:extLst>
      <p:ext uri="{BB962C8B-B14F-4D97-AF65-F5344CB8AC3E}">
        <p14:creationId xmlns:p14="http://schemas.microsoft.com/office/powerpoint/2010/main" val="40466760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B3A019F3-8596-4028-9847-CBD3A185B07A}" type="slidenum">
              <a:rPr lang="en-US" smtClean="0"/>
              <a:pPr/>
              <a:t>1</a:t>
            </a:fld>
            <a:endParaRPr lang="en-US"/>
          </a:p>
        </p:txBody>
      </p:sp>
    </p:spTree>
    <p:extLst>
      <p:ext uri="{BB962C8B-B14F-4D97-AF65-F5344CB8AC3E}">
        <p14:creationId xmlns:p14="http://schemas.microsoft.com/office/powerpoint/2010/main" val="69937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l-GR" dirty="0" smtClean="0"/>
              <a:t>Είναι πολύ σημαντικό για το Πανεπιστήμιο και το Γραφείο Αποφοίτων να καταφέρουν να αναπτύξουν μια σχέση μεταξύ των αποφοίτων και του ιδρύματος. Αυτό το μοντέλο αντικατοπτρίζεται στο παρακάτω σχεδιάγραμμα (Σχεδιάγραμμα 1). Το πρώτο βήμα (1. Αναγνώριση) αφορά στον εντοπισμό του αποφοίτου και την εισαγωγή του στη βάση δεδομένων του Γραφείου Αποφοίτων. Η πληροφορία (σημείο 2.) αφορά στην αποστολή ενημερωτικών δελτίων, περιοδικών για τους αποφοίτους και άλλων ειδήσεων/νέων που τους αφορούν άμεσα. Με τον τρόπο αυτό αναπτύσσεται σταδιακά μια σχέση κατανόησης και γνώσης των λειτουργιών του Γραφείου Αποφοίτων και του Πανεπιστημίου εν γένει με αποτέλεσμα να καταλήγουμε στο σημείο 8. όπου ο απόφοιτος δένεται σε τέτοιο βαθμό με το ίδρυμα που αποφασίζει να προσφέρει τη βοήθειά του. </a:t>
            </a:r>
          </a:p>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2</a:t>
            </a:fld>
            <a:endParaRPr lang="en-US"/>
          </a:p>
        </p:txBody>
      </p:sp>
    </p:spTree>
    <p:extLst>
      <p:ext uri="{BB962C8B-B14F-4D97-AF65-F5344CB8AC3E}">
        <p14:creationId xmlns:p14="http://schemas.microsoft.com/office/powerpoint/2010/main" val="152492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l-GR" dirty="0" smtClean="0"/>
              <a:t>Τα πλείστα ανώτατα εκπαιδευτικά ιδρύματα που διατηρούν οργανωμένα Γραφεία Αποφοίτων και επιδιώκουν στενή σχέση και συνεργασία με τους αποφοίτους τους εκδίδουν και κυκλοφορούν ενημερωτικά έντυπα-περιοδικά. Τα έντυπα αυτά στις περισσότερες περιπτώσεις (π.χ. </a:t>
            </a:r>
            <a:r>
              <a:rPr lang="el-GR" dirty="0" err="1" smtClean="0"/>
              <a:t>Manchester</a:t>
            </a:r>
            <a:r>
              <a:rPr lang="el-GR" dirty="0" smtClean="0"/>
              <a:t> University) εκδίδονται σε εξαμηνιαία ή ετήσια βάση και διανέμονται δωρεάν στους απόφοιτους του πανεπιστημίου.</a:t>
            </a:r>
          </a:p>
          <a:p>
            <a:endParaRPr lang="el-GR" dirty="0" smtClean="0"/>
          </a:p>
          <a:p>
            <a:r>
              <a:rPr lang="el-GR" dirty="0" smtClean="0"/>
              <a:t>Όσο αυξάνεται ο αριθμός των αποφοίτων του Πανεπιστημίου Κύπρου, τόσο θα αυξάνεται και η επιρροή που θα έχουν στα διάφορα θέματα που απασχολούν την ακαδημία και γενικότερα την κυπριακή κοινωνία. Είναι ως εκ τούτου σημαντική η προσέγγιση και η αξιοποίηση αυτής της ισχυρής ομάδας από το Πανεπιστήμιο Κύπρου, η οποία θα ενισχύσει τις προσπάθειές του ιδρύματος για ενεργό ανάμιξη των αποφοίτων στις δραστηριότητές του.</a:t>
            </a:r>
          </a:p>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3</a:t>
            </a:fld>
            <a:endParaRPr lang="en-US" dirty="0"/>
          </a:p>
        </p:txBody>
      </p:sp>
    </p:spTree>
    <p:extLst>
      <p:ext uri="{BB962C8B-B14F-4D97-AF65-F5344CB8AC3E}">
        <p14:creationId xmlns:p14="http://schemas.microsoft.com/office/powerpoint/2010/main" val="102623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4</a:t>
            </a:fld>
            <a:endParaRPr lang="en-US"/>
          </a:p>
        </p:txBody>
      </p:sp>
    </p:spTree>
    <p:extLst>
      <p:ext uri="{BB962C8B-B14F-4D97-AF65-F5344CB8AC3E}">
        <p14:creationId xmlns:p14="http://schemas.microsoft.com/office/powerpoint/2010/main" val="268819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7</a:t>
            </a:fld>
            <a:endParaRPr lang="en-US"/>
          </a:p>
        </p:txBody>
      </p:sp>
    </p:spTree>
    <p:extLst>
      <p:ext uri="{BB962C8B-B14F-4D97-AF65-F5344CB8AC3E}">
        <p14:creationId xmlns:p14="http://schemas.microsoft.com/office/powerpoint/2010/main" val="2294294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143248"/>
            <a:ext cx="9144000" cy="1504952"/>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p>
            <a:pPr>
              <a:tabLst>
                <a:tab pos="444500" algn="l"/>
              </a:tabLst>
            </a:pPr>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9/3/2018</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pic>
        <p:nvPicPr>
          <p:cNvPr id="13" name="Picture 12" descr="alumni eng logo.bmp"/>
          <p:cNvPicPr>
            <a:picLocks noChangeAspect="1"/>
          </p:cNvPicPr>
          <p:nvPr userDrawn="1"/>
        </p:nvPicPr>
        <p:blipFill>
          <a:blip r:embed="rId2" cstate="print"/>
          <a:stretch>
            <a:fillRect/>
          </a:stretch>
        </p:blipFill>
        <p:spPr>
          <a:xfrm>
            <a:off x="6813973" y="6165304"/>
            <a:ext cx="2294531" cy="61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9/3/2018</a:t>
            </a:fld>
            <a:endParaRPr lang="en-US"/>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9/3/2018</a:t>
            </a:fld>
            <a:endParaRPr lang="en-US"/>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a:p>
        </p:txBody>
      </p:sp>
      <p:sp>
        <p:nvSpPr>
          <p:cNvPr id="28" name="Rectangle 28"/>
          <p:cNvSpPr>
            <a:spLocks noGrp="1"/>
          </p:cNvSpPr>
          <p:nvPr>
            <p:ph type="ftr" sz="quarter" idx="24"/>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9/3/2018</a:t>
            </a:fld>
            <a:endParaRPr lang="en-US"/>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a:p>
        </p:txBody>
      </p:sp>
      <p:sp>
        <p:nvSpPr>
          <p:cNvPr id="21" name="Rectangle 21"/>
          <p:cNvSpPr>
            <a:spLocks noGrp="1"/>
          </p:cNvSpPr>
          <p:nvPr>
            <p:ph type="ftr" sz="quarter" idx="23"/>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9/3/2018</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a:p>
        </p:txBody>
      </p:sp>
      <p:sp>
        <p:nvSpPr>
          <p:cNvPr id="20" name="Rectangle 20"/>
          <p:cNvSpPr>
            <a:spLocks noGrp="1"/>
          </p:cNvSpPr>
          <p:nvPr>
            <p:ph type="ftr" sz="quarter" idx="23"/>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9/3/2018</a:t>
            </a:fld>
            <a:endParaRPr lang="en-US"/>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a:p>
        </p:txBody>
      </p:sp>
      <p:sp>
        <p:nvSpPr>
          <p:cNvPr id="18" name="Rectangle 18"/>
          <p:cNvSpPr>
            <a:spLocks noGrp="1"/>
          </p:cNvSpPr>
          <p:nvPr>
            <p:ph type="ftr" sz="quarter" idx="25"/>
          </p:nvPr>
        </p:nvSpPr>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9/3/2018</a:t>
            </a:fld>
            <a:endParaRPr lang="en-US"/>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a:p>
        </p:txBody>
      </p:sp>
      <p:sp>
        <p:nvSpPr>
          <p:cNvPr id="23" name="Rectangle 23"/>
          <p:cNvSpPr>
            <a:spLocks noGrp="1"/>
          </p:cNvSpPr>
          <p:nvPr>
            <p:ph type="ftr" sz="quarter" idx="27"/>
          </p:nvPr>
        </p:nvSpPr>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9/3/2018</a:t>
            </a:fld>
            <a:endParaRPr lang="en-US"/>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a:p>
        </p:txBody>
      </p:sp>
      <p:sp>
        <p:nvSpPr>
          <p:cNvPr id="45" name="Rectangle 45"/>
          <p:cNvSpPr>
            <a:spLocks noGrp="1"/>
          </p:cNvSpPr>
          <p:nvPr>
            <p:ph type="ftr" sz="quarter" idx="49"/>
          </p:nvPr>
        </p:nvSpPr>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6C83EEB-59BD-4014-A5B8-9678316CA912}" type="datetimeFigureOut">
              <a:rPr lang="el-GR" smtClean="0"/>
              <a:pPr/>
              <a:t>3/9/2018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D134D2F-0EAF-453F-8373-C9184202113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9/3/2018</a:t>
            </a:fld>
            <a:endParaRPr lang="en-US" sz="110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a:p>
        </p:txBody>
      </p:sp>
      <p:sp>
        <p:nvSpPr>
          <p:cNvPr id="34" name="Rectangle 34"/>
          <p:cNvSpPr>
            <a:spLocks noGrp="1"/>
          </p:cNvSpPr>
          <p:nvPr>
            <p:ph type="ftr" sz="quarter" idx="4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9/3/2018</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pic>
        <p:nvPicPr>
          <p:cNvPr id="12" name="Picture 11" descr="Alumni-Greek Colour-Logo.jpg"/>
          <p:cNvPicPr>
            <a:picLocks noChangeAspect="1"/>
          </p:cNvPicPr>
          <p:nvPr userDrawn="1"/>
        </p:nvPicPr>
        <p:blipFill>
          <a:blip r:embed="rId2" cstate="print"/>
          <a:stretch>
            <a:fillRect/>
          </a:stretch>
        </p:blipFill>
        <p:spPr>
          <a:xfrm>
            <a:off x="7470596" y="6318024"/>
            <a:ext cx="1673436" cy="54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p>
            <a:pPr algn="r"/>
            <a:fld id="{F7F1F872-C5DE-403B-85F0-1024E6CA1886}" type="datetime1">
              <a:rPr lang="en-US" smtClean="0"/>
              <a:pPr algn="r"/>
              <a:t>9/3/2018</a:t>
            </a:fld>
            <a:endParaRPr lang="en-US"/>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dirty="0" smtClean="0"/>
              <a:t>Click to edit Master title style</a:t>
            </a:r>
            <a:endParaRPr lang="en-US" dirty="0"/>
          </a:p>
        </p:txBody>
      </p:sp>
      <p:sp>
        <p:nvSpPr>
          <p:cNvPr id="6" name="Rectangle 6"/>
          <p:cNvSpPr>
            <a:spLocks noGrp="1"/>
          </p:cNvSpPr>
          <p:nvPr>
            <p:ph type="dt" sz="half" idx="10"/>
          </p:nvPr>
        </p:nvSpPr>
        <p:spPr/>
        <p:txBody>
          <a:bodyPr/>
          <a:lstStyle/>
          <a:p>
            <a:pPr algn="r"/>
            <a:fld id="{73B9D0E9-7F95-4423-9114-95494EF8154E}" type="datetime1">
              <a:rPr lang="en-US" smtClean="0"/>
              <a:pPr algn="r"/>
              <a:t>9/3/2018</a:t>
            </a:fld>
            <a:endParaRPr lang="en-US"/>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9/3/2018</a:t>
            </a:fld>
            <a:endParaRPr lang="en-US"/>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9/3/2018</a:t>
            </a:fld>
            <a:endParaRPr lang="en-US"/>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9/3/2018</a:t>
            </a:fld>
            <a:endParaRPr lang="en-US"/>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9/3/2018</a:t>
            </a:fld>
            <a:endParaRPr lang="en-US"/>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a:p>
        </p:txBody>
      </p:sp>
      <p:sp>
        <p:nvSpPr>
          <p:cNvPr id="23" name="Rectangle 23"/>
          <p:cNvSpPr>
            <a:spLocks noGrp="1"/>
          </p:cNvSpPr>
          <p:nvPr>
            <p:ph type="ftr" sz="quarter" idx="2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9/3/2018</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pic>
        <p:nvPicPr>
          <p:cNvPr id="13" name="Picture 12" descr="Alumni-Greek Colour-Logo.jpg"/>
          <p:cNvPicPr>
            <a:picLocks noChangeAspect="1"/>
          </p:cNvPicPr>
          <p:nvPr userDrawn="1"/>
        </p:nvPicPr>
        <p:blipFill>
          <a:blip r:embed="rId19" cstate="print"/>
          <a:stretch>
            <a:fillRect/>
          </a:stretch>
        </p:blipFill>
        <p:spPr>
          <a:xfrm>
            <a:off x="7470596" y="6318024"/>
            <a:ext cx="1673436" cy="54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 id="2147483665"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cy.ac.cy/alumn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subTitle" idx="1"/>
          </p:nvPr>
        </p:nvSpPr>
        <p:spPr>
          <a:xfrm>
            <a:off x="103446" y="4797152"/>
            <a:ext cx="6844818" cy="1728192"/>
          </a:xfrm>
        </p:spPr>
        <p:txBody>
          <a:bodyPr>
            <a:normAutofit fontScale="92500" lnSpcReduction="10000"/>
          </a:bodyPr>
          <a:lstStyle/>
          <a:p>
            <a:r>
              <a:rPr lang="el-GR" sz="1400" dirty="0" smtClean="0"/>
              <a:t>ΓΡΑΦΕΙΟ ΑΠΟΦΟΙΤΩΝ, ΤΟΜΕΑΣ ΠΡΟΩΘΗΣΗΣ ΚΑΙ ΠΡΟΒΟΛΗΣ, ΠΑΝΕΠΙΣΤΗΜΙΟ ΚΥΠΡΟΥ</a:t>
            </a:r>
          </a:p>
          <a:p>
            <a:endParaRPr lang="el-GR" sz="1400" dirty="0" smtClean="0"/>
          </a:p>
          <a:p>
            <a:r>
              <a:rPr lang="en-US" sz="1200" dirty="0" smtClean="0">
                <a:hlinkClick r:id="rId3"/>
              </a:rPr>
              <a:t>www.ucy.ac.cy/alumni</a:t>
            </a:r>
            <a:r>
              <a:rPr lang="en-US" sz="1200" dirty="0" smtClean="0"/>
              <a:t> </a:t>
            </a:r>
          </a:p>
          <a:p>
            <a:r>
              <a:rPr lang="en-US" sz="1600" dirty="0" smtClean="0"/>
              <a:t>		</a:t>
            </a:r>
          </a:p>
          <a:p>
            <a:r>
              <a:rPr lang="en-US" sz="1600" dirty="0" smtClean="0"/>
              <a:t>	</a:t>
            </a:r>
            <a:r>
              <a:rPr lang="el-GR" sz="1200" dirty="0" smtClean="0">
                <a:solidFill>
                  <a:schemeClr val="accent1">
                    <a:lumMod val="75000"/>
                  </a:schemeClr>
                </a:solidFill>
              </a:rPr>
              <a:t>University of Cyprus Alumni - Απόφοιτοι του Πανεπιστημίου Κύπρου</a:t>
            </a:r>
            <a:endParaRPr lang="en-US" sz="1200" dirty="0" smtClean="0">
              <a:solidFill>
                <a:schemeClr val="accent1">
                  <a:lumMod val="75000"/>
                </a:schemeClr>
              </a:solidFill>
            </a:endParaRPr>
          </a:p>
          <a:p>
            <a:endParaRPr lang="en-US" sz="1600" dirty="0" smtClean="0"/>
          </a:p>
          <a:p>
            <a:r>
              <a:rPr lang="en-US" sz="1600" dirty="0" smtClean="0"/>
              <a:t>	</a:t>
            </a:r>
            <a:r>
              <a:rPr lang="en-US" sz="1200" dirty="0" smtClean="0">
                <a:solidFill>
                  <a:schemeClr val="accent5">
                    <a:lumMod val="75000"/>
                  </a:schemeClr>
                </a:solidFill>
              </a:rPr>
              <a:t>Alumni of the University of Cyprus</a:t>
            </a:r>
            <a:endParaRPr lang="en-US" sz="1200" dirty="0">
              <a:solidFill>
                <a:schemeClr val="accent5">
                  <a:lumMod val="75000"/>
                </a:schemeClr>
              </a:solidFill>
            </a:endParaRPr>
          </a:p>
        </p:txBody>
      </p:sp>
      <p:sp>
        <p:nvSpPr>
          <p:cNvPr id="2" name="Rectangle 2"/>
          <p:cNvSpPr>
            <a:spLocks noGrp="1"/>
          </p:cNvSpPr>
          <p:nvPr>
            <p:ph type="ctrTitle"/>
          </p:nvPr>
        </p:nvSpPr>
        <p:spPr>
          <a:xfrm>
            <a:off x="47346" y="4067188"/>
            <a:ext cx="8701118" cy="647696"/>
          </a:xfrm>
        </p:spPr>
        <p:txBody>
          <a:bodyPr>
            <a:noAutofit/>
          </a:bodyPr>
          <a:lstStyle/>
          <a:p>
            <a:r>
              <a:rPr lang="el-GR" b="1" dirty="0" err="1" smtClean="0"/>
              <a:t>Αποτελεσματα</a:t>
            </a:r>
            <a:r>
              <a:rPr lang="el-GR" b="1" dirty="0" smtClean="0"/>
              <a:t> </a:t>
            </a:r>
            <a:r>
              <a:rPr lang="el-GR" b="1" dirty="0" err="1" smtClean="0"/>
              <a:t>ερευνασ</a:t>
            </a:r>
            <a:r>
              <a:rPr lang="el-GR" b="1" dirty="0" smtClean="0"/>
              <a:t> για την </a:t>
            </a:r>
            <a:r>
              <a:rPr lang="el-GR" b="1" dirty="0" err="1" smtClean="0"/>
              <a:t>εργοδοτηση</a:t>
            </a:r>
            <a:r>
              <a:rPr lang="el-GR" b="1" dirty="0" smtClean="0"/>
              <a:t> των </a:t>
            </a:r>
            <a:r>
              <a:rPr lang="el-GR" b="1" dirty="0" err="1" smtClean="0"/>
              <a:t>αποφοιτων</a:t>
            </a:r>
            <a:endParaRPr lang="en-US" b="1" dirty="0"/>
          </a:p>
        </p:txBody>
      </p:sp>
      <p:pic>
        <p:nvPicPr>
          <p:cNvPr id="1026" name="Picture 2"/>
          <p:cNvPicPr>
            <a:picLocks noChangeAspect="1" noChangeArrowheads="1"/>
          </p:cNvPicPr>
          <p:nvPr/>
        </p:nvPicPr>
        <p:blipFill>
          <a:blip r:embed="rId4" cstate="print"/>
          <a:srcRect/>
          <a:stretch>
            <a:fillRect/>
          </a:stretch>
        </p:blipFill>
        <p:spPr bwMode="auto">
          <a:xfrm>
            <a:off x="160742" y="5733256"/>
            <a:ext cx="752328" cy="1800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07504" y="6021288"/>
            <a:ext cx="676511" cy="5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p>
            <a:r>
              <a:rPr lang="el-GR" dirty="0" smtClean="0"/>
              <a:t>ΓΡΑΦΕΙΟ ΑΠΟΦΟΙΤΩΝ</a:t>
            </a:r>
            <a:endParaRPr lang="en-US" dirty="0"/>
          </a:p>
        </p:txBody>
      </p:sp>
      <p:sp>
        <p:nvSpPr>
          <p:cNvPr id="2" name="Rectangle 3"/>
          <p:cNvSpPr>
            <a:spLocks noGrp="1"/>
          </p:cNvSpPr>
          <p:nvPr>
            <p:ph type="body" sz="quarter" idx="13"/>
          </p:nvPr>
        </p:nvSpPr>
        <p:spPr>
          <a:xfrm>
            <a:off x="304800" y="381000"/>
            <a:ext cx="8077200" cy="404794"/>
          </a:xfrm>
        </p:spPr>
        <p:txBody>
          <a:bodyPr>
            <a:noAutofit/>
          </a:bodyPr>
          <a:lstStyle/>
          <a:p>
            <a:r>
              <a:rPr lang="el-GR" sz="2000" dirty="0" smtClean="0"/>
              <a:t>ΕΙΣΑΓΩΓΗ</a:t>
            </a:r>
            <a:endParaRPr lang="en-US" sz="2000" dirty="0"/>
          </a:p>
        </p:txBody>
      </p:sp>
      <p:sp>
        <p:nvSpPr>
          <p:cNvPr id="31" name="Rectangle 4"/>
          <p:cNvSpPr>
            <a:spLocks noGrp="1"/>
          </p:cNvSpPr>
          <p:nvPr>
            <p:ph sz="quarter" idx="15"/>
          </p:nvPr>
        </p:nvSpPr>
        <p:spPr>
          <a:xfrm>
            <a:off x="285720" y="857232"/>
            <a:ext cx="4502304" cy="5391168"/>
          </a:xfrm>
        </p:spPr>
        <p:txBody>
          <a:bodyPr>
            <a:noAutofit/>
          </a:bodyPr>
          <a:lstStyle/>
          <a:p>
            <a:endParaRPr lang="el-GR" sz="1600" b="1" cap="all" dirty="0" smtClean="0"/>
          </a:p>
          <a:p>
            <a:pPr marL="446088" lvl="0" indent="-446088">
              <a:buFont typeface="Arial" pitchFamily="34" charset="0"/>
              <a:buChar char="•"/>
            </a:pPr>
            <a:r>
              <a:rPr lang="el-GR" sz="1600" dirty="0" smtClean="0"/>
              <a:t>Τον Νοέμβριο 2015 το Γραφείο Αποφοίτων κοινοποίησε στους απόφοιτους του Πανεπιστημίου Κύπρου το ερωτηματολόγιο της έρευνας που αφορά στην επαγγελματική τους αποκατάσταση</a:t>
            </a:r>
            <a:endParaRPr lang="en-US" sz="1600" dirty="0" smtClean="0"/>
          </a:p>
          <a:p>
            <a:pPr marL="446088" lvl="0" indent="-446088">
              <a:buFont typeface="Arial" pitchFamily="34" charset="0"/>
              <a:buChar char="•"/>
            </a:pPr>
            <a:r>
              <a:rPr lang="el-GR" sz="1600" dirty="0" smtClean="0"/>
              <a:t>Το ερωτηματολόγιο στάλθηκε με ηλεκτρονικό ταχυδρομείο σε όλους τους απόφοιτους με ενεργές διευθύνσεις και αναρτήθηκε στο </a:t>
            </a:r>
            <a:r>
              <a:rPr lang="en-US" sz="1600" dirty="0" smtClean="0"/>
              <a:t>Facebook</a:t>
            </a:r>
            <a:endParaRPr lang="el-GR" sz="1600" dirty="0" smtClean="0"/>
          </a:p>
          <a:p>
            <a:pPr marL="446088" lvl="0" indent="-446088">
              <a:buFont typeface="Arial" pitchFamily="34" charset="0"/>
              <a:buChar char="•"/>
            </a:pPr>
            <a:r>
              <a:rPr lang="el-GR" sz="1600" dirty="0" smtClean="0"/>
              <a:t>Στο ερωτηματολόγιο απάντησαν 390 άτομα</a:t>
            </a:r>
            <a:endParaRPr lang="en-US" sz="1600" dirty="0" smtClean="0"/>
          </a:p>
          <a:p>
            <a:pPr marL="446088" lvl="0" indent="-446088">
              <a:buFont typeface="Arial" pitchFamily="34" charset="0"/>
              <a:buChar char="•"/>
            </a:pPr>
            <a:r>
              <a:rPr lang="el-GR" sz="1600" dirty="0" smtClean="0"/>
              <a:t>Οι 9 συνολικά ερωτήσεις της έρευνας στόχευαν στη συγκέντρωση βασικών πληροφοριών για τον τύπο του πτυχίου, τη σύνδεσή του με το επάγγελμα του απόφοιτου και το ποσοστό εργοδότησης των αποφοίτων. </a:t>
            </a:r>
          </a:p>
          <a:p>
            <a:pPr marL="446088" lvl="0" indent="-446088">
              <a:buFont typeface="Arial" pitchFamily="34" charset="0"/>
              <a:buChar char="•"/>
            </a:pPr>
            <a:r>
              <a:rPr lang="el-GR" sz="1600" dirty="0" smtClean="0"/>
              <a:t>Για τη συγκέντρωση των στοιχείων χρησιμοποιήθηκε το ηλεκτρονικό εργαλείο </a:t>
            </a:r>
            <a:r>
              <a:rPr lang="en-US" sz="1600" dirty="0" smtClean="0"/>
              <a:t>Survey Monkey </a:t>
            </a:r>
            <a:r>
              <a:rPr lang="el-GR" sz="1600" dirty="0" smtClean="0"/>
              <a:t>(έναντι των 30€)</a:t>
            </a:r>
          </a:p>
        </p:txBody>
      </p:sp>
      <p:pic>
        <p:nvPicPr>
          <p:cNvPr id="5" name="Picture 4"/>
          <p:cNvPicPr>
            <a:picLocks noChangeAspect="1"/>
          </p:cNvPicPr>
          <p:nvPr/>
        </p:nvPicPr>
        <p:blipFill rotWithShape="1">
          <a:blip r:embed="rId3"/>
          <a:srcRect l="36004" t="26003" r="36993" b="12861"/>
          <a:stretch/>
        </p:blipFill>
        <p:spPr>
          <a:xfrm>
            <a:off x="5220072" y="3789040"/>
            <a:ext cx="2261425" cy="2880000"/>
          </a:xfrm>
          <a:prstGeom prst="rect">
            <a:avLst/>
          </a:prstGeom>
        </p:spPr>
      </p:pic>
      <p:pic>
        <p:nvPicPr>
          <p:cNvPr id="7" name="Picture 6"/>
          <p:cNvPicPr>
            <a:picLocks noChangeAspect="1"/>
          </p:cNvPicPr>
          <p:nvPr/>
        </p:nvPicPr>
        <p:blipFill>
          <a:blip r:embed="rId4"/>
          <a:stretch>
            <a:fillRect/>
          </a:stretch>
        </p:blipFill>
        <p:spPr>
          <a:xfrm>
            <a:off x="5508104" y="960430"/>
            <a:ext cx="2747829" cy="2880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p>
            <a:r>
              <a:rPr lang="el-GR" dirty="0" smtClean="0"/>
              <a:t>ΓΡΑΦΕΙΟ ΑΠΟΦΟΙΤΩΝ</a:t>
            </a:r>
            <a:endParaRPr lang="en-US" dirty="0"/>
          </a:p>
        </p:txBody>
      </p:sp>
      <p:sp>
        <p:nvSpPr>
          <p:cNvPr id="2" name="Rectangle 3"/>
          <p:cNvSpPr>
            <a:spLocks noGrp="1"/>
          </p:cNvSpPr>
          <p:nvPr>
            <p:ph type="body" sz="quarter" idx="13"/>
          </p:nvPr>
        </p:nvSpPr>
        <p:spPr>
          <a:xfrm>
            <a:off x="304800" y="381000"/>
            <a:ext cx="8077200" cy="404794"/>
          </a:xfrm>
        </p:spPr>
        <p:txBody>
          <a:bodyPr>
            <a:noAutofit/>
          </a:bodyPr>
          <a:lstStyle/>
          <a:p>
            <a:r>
              <a:rPr lang="el-GR" sz="2000" dirty="0" smtClean="0"/>
              <a:t>Πληροφορίες που συγκέντρωσε η έρευνα</a:t>
            </a:r>
            <a:endParaRPr lang="en-US" sz="2000" dirty="0"/>
          </a:p>
        </p:txBody>
      </p:sp>
      <p:sp>
        <p:nvSpPr>
          <p:cNvPr id="31" name="Rectangle 4"/>
          <p:cNvSpPr>
            <a:spLocks noGrp="1"/>
          </p:cNvSpPr>
          <p:nvPr>
            <p:ph sz="quarter" idx="15"/>
          </p:nvPr>
        </p:nvSpPr>
        <p:spPr>
          <a:xfrm>
            <a:off x="285720" y="1052736"/>
            <a:ext cx="8074152" cy="5236064"/>
          </a:xfrm>
        </p:spPr>
        <p:txBody>
          <a:bodyPr>
            <a:noAutofit/>
          </a:bodyPr>
          <a:lstStyle/>
          <a:p>
            <a:pPr marL="450850" indent="-450850">
              <a:buFont typeface="Arial" pitchFamily="34" charset="0"/>
              <a:buChar char="•"/>
            </a:pPr>
            <a:r>
              <a:rPr lang="el-GR" sz="1400" dirty="0" smtClean="0"/>
              <a:t>Παρακαλώ </a:t>
            </a:r>
            <a:r>
              <a:rPr lang="el-GR" sz="1400" dirty="0"/>
              <a:t>συμπληρώστε τα στοιχεία σας</a:t>
            </a:r>
          </a:p>
          <a:p>
            <a:pPr marL="1193800" lvl="1" indent="-450850">
              <a:buFont typeface="Arial" pitchFamily="34" charset="0"/>
              <a:buChar char="•"/>
            </a:pPr>
            <a:r>
              <a:rPr lang="el-GR" sz="1400" dirty="0"/>
              <a:t>Όνομα και επώνυμο	</a:t>
            </a:r>
          </a:p>
          <a:p>
            <a:pPr marL="1193800" lvl="1" indent="-450850">
              <a:buFont typeface="Arial" pitchFamily="34" charset="0"/>
              <a:buChar char="•"/>
            </a:pPr>
            <a:r>
              <a:rPr lang="el-GR" sz="1400" dirty="0"/>
              <a:t>Ταχυδρομική διεύθυνση	</a:t>
            </a:r>
          </a:p>
          <a:p>
            <a:pPr marL="1193800" lvl="1" indent="-450850">
              <a:buFont typeface="Arial" pitchFamily="34" charset="0"/>
              <a:buChar char="•"/>
            </a:pPr>
            <a:r>
              <a:rPr lang="el-GR" sz="1400" dirty="0"/>
              <a:t>Ηλεκτρονική διεύθυνση</a:t>
            </a:r>
          </a:p>
          <a:p>
            <a:pPr marL="450850" indent="-450850">
              <a:buFont typeface="Arial" pitchFamily="34" charset="0"/>
              <a:buChar char="•"/>
            </a:pPr>
            <a:r>
              <a:rPr lang="el-GR" sz="1400" dirty="0"/>
              <a:t>Παρακαλώ συμπληρώστε τον τίτλο/τίτλους σπουδών που έχετε από το Πανεπιστήμιο Κύπρου</a:t>
            </a:r>
          </a:p>
          <a:p>
            <a:pPr marL="450850" indent="-450850">
              <a:buFont typeface="Arial" pitchFamily="34" charset="0"/>
              <a:buChar char="•"/>
            </a:pPr>
            <a:r>
              <a:rPr lang="el-GR" sz="1400" dirty="0"/>
              <a:t>Πότε αποφοιτήσατε από το Πανεπιστήμιο Κύπρου; (έτος)</a:t>
            </a:r>
          </a:p>
          <a:p>
            <a:pPr marL="450850" indent="-450850">
              <a:buFont typeface="Arial" pitchFamily="34" charset="0"/>
              <a:buChar char="•"/>
            </a:pPr>
            <a:r>
              <a:rPr lang="el-GR" sz="1400" dirty="0" smtClean="0"/>
              <a:t>Πείτε </a:t>
            </a:r>
            <a:r>
              <a:rPr lang="el-GR" sz="1400" dirty="0"/>
              <a:t>μας τον τίτλο του πτυχίου σας από το Πανεπιστήμιο </a:t>
            </a:r>
            <a:r>
              <a:rPr lang="el-GR" sz="1400" dirty="0" smtClean="0"/>
              <a:t>Κύπρου</a:t>
            </a:r>
          </a:p>
          <a:p>
            <a:pPr marL="450850" indent="-450850">
              <a:buFont typeface="Arial" pitchFamily="34" charset="0"/>
              <a:buChar char="•"/>
            </a:pPr>
            <a:r>
              <a:rPr lang="el-GR" sz="1400" dirty="0" smtClean="0"/>
              <a:t>Σημειώστε </a:t>
            </a:r>
            <a:r>
              <a:rPr lang="el-GR" sz="1400" dirty="0"/>
              <a:t>τι περιγράφει καλύτερα την σημερινή επαγγελματική σας κατάσταση (σημειώστε όλα όσα ισχύουν</a:t>
            </a:r>
            <a:r>
              <a:rPr lang="el-GR" sz="1400" dirty="0" smtClean="0"/>
              <a:t>)</a:t>
            </a:r>
          </a:p>
          <a:p>
            <a:pPr marL="1193800" lvl="1" indent="-450850">
              <a:buFont typeface="Arial" pitchFamily="34" charset="0"/>
              <a:buChar char="•"/>
            </a:pPr>
            <a:r>
              <a:rPr lang="el-GR" sz="1400" dirty="0"/>
              <a:t>Πλήρης απασχόληση</a:t>
            </a:r>
          </a:p>
          <a:p>
            <a:pPr marL="1193800" lvl="1" indent="-450850">
              <a:buFont typeface="Arial" pitchFamily="34" charset="0"/>
              <a:buChar char="•"/>
            </a:pPr>
            <a:r>
              <a:rPr lang="el-GR" sz="1400" dirty="0"/>
              <a:t>Μερική απασχόληση</a:t>
            </a:r>
          </a:p>
          <a:p>
            <a:pPr marL="1193800" lvl="1" indent="-450850">
              <a:buFont typeface="Arial" pitchFamily="34" charset="0"/>
              <a:buChar char="•"/>
            </a:pPr>
            <a:r>
              <a:rPr lang="el-GR" sz="1400" dirty="0"/>
              <a:t>Φοιτητής/φοιτήτρια</a:t>
            </a:r>
          </a:p>
          <a:p>
            <a:pPr marL="1193800" lvl="1" indent="-450850">
              <a:buFont typeface="Arial" pitchFamily="34" charset="0"/>
              <a:buChar char="•"/>
            </a:pPr>
            <a:r>
              <a:rPr lang="el-GR" sz="1400" dirty="0"/>
              <a:t>Στρατιωτική θητεία</a:t>
            </a:r>
          </a:p>
          <a:p>
            <a:pPr marL="1193800" lvl="1" indent="-450850">
              <a:buFont typeface="Arial" pitchFamily="34" charset="0"/>
              <a:buChar char="•"/>
            </a:pPr>
            <a:r>
              <a:rPr lang="el-GR" sz="1400" dirty="0"/>
              <a:t>Προς αναζήτηση εργασίας</a:t>
            </a:r>
          </a:p>
          <a:p>
            <a:pPr marL="1193800" lvl="1" indent="-450850">
              <a:buFont typeface="Arial" pitchFamily="34" charset="0"/>
              <a:buChar char="•"/>
            </a:pPr>
            <a:r>
              <a:rPr lang="el-GR" sz="1400" dirty="0"/>
              <a:t>Άλλο</a:t>
            </a:r>
          </a:p>
          <a:p>
            <a:pPr marL="450850" indent="-450850">
              <a:buFont typeface="Arial" pitchFamily="34" charset="0"/>
              <a:buChar char="•"/>
            </a:pPr>
            <a:r>
              <a:rPr lang="el-GR" sz="1400" dirty="0"/>
              <a:t>Αν εργοδοτείστε, παρακαλώ συμπληρώστε τα στοιχεία του εργοδότη σας (επωνυμία, πόλη, χώρα</a:t>
            </a:r>
            <a:r>
              <a:rPr lang="el-GR" sz="1400" dirty="0" smtClean="0"/>
              <a:t>)</a:t>
            </a:r>
          </a:p>
          <a:p>
            <a:pPr marL="450850" indent="-450850">
              <a:buFont typeface="Arial" pitchFamily="34" charset="0"/>
              <a:buChar char="•"/>
            </a:pPr>
            <a:r>
              <a:rPr lang="el-GR" sz="1400" dirty="0"/>
              <a:t>Αν εργοδοτείστε, παρακαλώ δηλώστε την παρούσα θέση σας (π.χ. δάσκαλος, </a:t>
            </a:r>
            <a:r>
              <a:rPr lang="el-GR" sz="1400" dirty="0" err="1"/>
              <a:t>αυτοεργοδοτούμενος</a:t>
            </a:r>
            <a:r>
              <a:rPr lang="el-GR" sz="1400" dirty="0"/>
              <a:t>, ταμίας τράπεζας, Διευθυντής Επικοινωνίας, κ.λπ.)</a:t>
            </a:r>
            <a:endParaRPr lang="el-GR" sz="1400" dirty="0" smtClean="0"/>
          </a:p>
          <a:p>
            <a:pPr marL="450850" indent="-450850">
              <a:buFont typeface="Arial" pitchFamily="34" charset="0"/>
              <a:buChar char="•"/>
            </a:pPr>
            <a:r>
              <a:rPr lang="el-GR" sz="1400" dirty="0"/>
              <a:t>Η θέση που κατέχετε σήμερα είναι σχετική με το πτυχίο σας;</a:t>
            </a:r>
            <a:endParaRPr lang="el-GR" sz="1400" dirty="0" smtClean="0"/>
          </a:p>
          <a:p>
            <a:pPr marL="450850" indent="-450850">
              <a:buFont typeface="Arial" pitchFamily="34" charset="0"/>
              <a:buChar char="•"/>
            </a:pPr>
            <a:r>
              <a:rPr lang="el-GR" sz="1400" dirty="0" smtClean="0"/>
              <a:t>Σχόλια</a:t>
            </a:r>
            <a:r>
              <a:rPr lang="el-GR" sz="1400"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p>
            <a:r>
              <a:rPr lang="el-GR" dirty="0" smtClean="0"/>
              <a:t>ΓΡΑΦΕΙΟ ΑΠΟΦΟΙΤΩΝ</a:t>
            </a:r>
            <a:endParaRPr lang="en-US" dirty="0"/>
          </a:p>
        </p:txBody>
      </p:sp>
      <p:sp>
        <p:nvSpPr>
          <p:cNvPr id="2" name="Rectangle 3"/>
          <p:cNvSpPr>
            <a:spLocks noGrp="1"/>
          </p:cNvSpPr>
          <p:nvPr>
            <p:ph type="body" sz="quarter" idx="13"/>
          </p:nvPr>
        </p:nvSpPr>
        <p:spPr>
          <a:xfrm>
            <a:off x="304800" y="381000"/>
            <a:ext cx="8077200" cy="404794"/>
          </a:xfrm>
        </p:spPr>
        <p:txBody>
          <a:bodyPr>
            <a:noAutofit/>
          </a:bodyPr>
          <a:lstStyle/>
          <a:p>
            <a:r>
              <a:rPr lang="el-GR" sz="2000" dirty="0" smtClean="0"/>
              <a:t>ΤΙΤΛΟΣ ΣΠΟΥΔΩΝ</a:t>
            </a:r>
            <a:endParaRPr lang="en-US" sz="2000" dirty="0"/>
          </a:p>
        </p:txBody>
      </p:sp>
      <p:sp>
        <p:nvSpPr>
          <p:cNvPr id="31" name="Rectangle 4"/>
          <p:cNvSpPr>
            <a:spLocks noGrp="1"/>
          </p:cNvSpPr>
          <p:nvPr>
            <p:ph sz="quarter" idx="15"/>
          </p:nvPr>
        </p:nvSpPr>
        <p:spPr>
          <a:xfrm>
            <a:off x="285720" y="857232"/>
            <a:ext cx="8074152" cy="915584"/>
          </a:xfrm>
        </p:spPr>
        <p:txBody>
          <a:bodyPr>
            <a:noAutofit/>
          </a:bodyPr>
          <a:lstStyle/>
          <a:p>
            <a:endParaRPr lang="el-GR" sz="1600" b="1" cap="all" dirty="0" smtClean="0"/>
          </a:p>
          <a:p>
            <a:r>
              <a:rPr lang="el-GR" sz="1600" dirty="0" smtClean="0"/>
              <a:t>Οι απόφοιτοι ερωτήθηκαν για τον τίτλο σπουδών που κατέχουν από το Πανεπιστήμιο Κύπρου και όπως φαίνεται στο γράφημα, η πλειοψηφία (73,5%) κατέχει πρώτο πτυχίο.</a:t>
            </a:r>
            <a:endParaRPr lang="en-US" sz="1600" dirty="0" smtClean="0"/>
          </a:p>
          <a:p>
            <a:endParaRPr lang="el-GR" sz="1600" dirty="0" smtClean="0"/>
          </a:p>
          <a:p>
            <a:pPr marL="450850" indent="-450850">
              <a:buFont typeface="Arial" pitchFamily="34" charset="0"/>
              <a:buChar char="•"/>
            </a:pPr>
            <a:endParaRPr lang="el-GR" sz="1600" dirty="0" smtClean="0"/>
          </a:p>
          <a:p>
            <a:pPr marL="450850" indent="-450850">
              <a:buFont typeface="Arial" pitchFamily="34" charset="0"/>
              <a:buChar char="•"/>
            </a:pPr>
            <a:endParaRPr lang="el-GR" sz="1600" dirty="0" smtClean="0"/>
          </a:p>
          <a:p>
            <a:pPr marL="450850" indent="-450850">
              <a:buFont typeface="Arial" pitchFamily="34" charset="0"/>
              <a:buChar char="•"/>
            </a:pPr>
            <a:endParaRPr lang="el-GR" sz="1600" dirty="0" smtClean="0"/>
          </a:p>
        </p:txBody>
      </p:sp>
      <p:pic>
        <p:nvPicPr>
          <p:cNvPr id="9" name="Picture 8"/>
          <p:cNvPicPr>
            <a:picLocks noChangeAspect="1"/>
          </p:cNvPicPr>
          <p:nvPr/>
        </p:nvPicPr>
        <p:blipFill>
          <a:blip r:embed="rId3"/>
          <a:stretch>
            <a:fillRect/>
          </a:stretch>
        </p:blipFill>
        <p:spPr>
          <a:xfrm>
            <a:off x="304800" y="2276872"/>
            <a:ext cx="5864860" cy="35542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ΓΡΑΦΕΙΟ ΑΠΟΦΟΙΤΩΝ</a:t>
            </a:r>
            <a:endParaRPr lang="el-GR" dirty="0"/>
          </a:p>
        </p:txBody>
      </p:sp>
      <p:sp>
        <p:nvSpPr>
          <p:cNvPr id="15" name="Rectangle 3"/>
          <p:cNvSpPr txBox="1">
            <a:spLocks/>
          </p:cNvSpPr>
          <p:nvPr/>
        </p:nvSpPr>
        <p:spPr>
          <a:xfrm>
            <a:off x="323528" y="381000"/>
            <a:ext cx="8077200" cy="404794"/>
          </a:xfrm>
          <a:prstGeom prst="rect">
            <a:avLst/>
          </a:prstGeom>
          <a:solidFill>
            <a:schemeClr val="accent6">
              <a:lumMod val="75000"/>
            </a:schemeClr>
          </a:solidFill>
        </p:spPr>
        <p:txBody>
          <a:bodyPr>
            <a:noAutofit/>
          </a:bodyPr>
          <a:lstStyle/>
          <a:p>
            <a:pPr lvl="0">
              <a:spcBef>
                <a:spcPct val="20000"/>
              </a:spcBef>
              <a:defRPr/>
            </a:pPr>
            <a:r>
              <a:rPr lang="el-GR" sz="2000" b="1" kern="0" dirty="0" smtClean="0">
                <a:solidFill>
                  <a:schemeClr val="bg1"/>
                </a:solidFill>
              </a:rPr>
              <a:t>ΣΗΜΕΡΙΝΗ ΕΠΑΓΓΕΛΜΑΤΙΚΗ ΚΑΤΑΣΤΑΣΗ ΑΠΟΦΟΙΤΩΝ</a:t>
            </a:r>
            <a:endParaRPr kumimoji="0" lang="en-US" sz="2000" b="1" i="0" u="none" strike="noStrike" kern="0" cap="none" spc="0" normalizeH="0" baseline="0" noProof="0" dirty="0">
              <a:ln>
                <a:noFill/>
              </a:ln>
              <a:solidFill>
                <a:schemeClr val="bg1"/>
              </a:solidFill>
              <a:effectLst/>
              <a:uLnTx/>
              <a:uFillTx/>
              <a:latin typeface="+mn-lt"/>
              <a:ea typeface="+mn-ea"/>
              <a:cs typeface="+mn-cs"/>
            </a:endParaRPr>
          </a:p>
        </p:txBody>
      </p:sp>
      <p:pic>
        <p:nvPicPr>
          <p:cNvPr id="16" name="Picture 15"/>
          <p:cNvPicPr>
            <a:picLocks noChangeAspect="1"/>
          </p:cNvPicPr>
          <p:nvPr/>
        </p:nvPicPr>
        <p:blipFill>
          <a:blip r:embed="rId2"/>
          <a:stretch>
            <a:fillRect/>
          </a:stretch>
        </p:blipFill>
        <p:spPr>
          <a:xfrm>
            <a:off x="395536" y="2204864"/>
            <a:ext cx="6974428" cy="4127350"/>
          </a:xfrm>
          <a:prstGeom prst="rect">
            <a:avLst/>
          </a:prstGeom>
        </p:spPr>
      </p:pic>
      <p:sp>
        <p:nvSpPr>
          <p:cNvPr id="17" name="Rectangle 4"/>
          <p:cNvSpPr txBox="1">
            <a:spLocks/>
          </p:cNvSpPr>
          <p:nvPr/>
        </p:nvSpPr>
        <p:spPr>
          <a:xfrm>
            <a:off x="285720" y="857232"/>
            <a:ext cx="8074152" cy="1131608"/>
          </a:xfrm>
          <a:prstGeom prst="rect">
            <a:avLst/>
          </a:prstGeom>
        </p:spPr>
        <p:txBody>
          <a:bodyPr>
            <a:no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endParaRPr lang="el-GR" sz="1600" b="1" kern="0" cap="all" dirty="0" smtClean="0"/>
          </a:p>
          <a:p>
            <a:r>
              <a:rPr lang="el-GR" sz="1600" kern="0" dirty="0" smtClean="0"/>
              <a:t>Σημειώνονται πολύ υψηλά ποσοστά εργοδότησης στους απόφοιτους του Πανεπιστημίου Κύπρου, με την πλήρη απασχόληση να αγγίζει το 76,1%. Το ποσοστό των αποφοίτων που αναζητά εργασία σήμερα ανέρχεται στο 11,1%. </a:t>
            </a:r>
            <a:endParaRPr lang="en-US" sz="1600" kern="0" dirty="0" smtClean="0"/>
          </a:p>
          <a:p>
            <a:endParaRPr lang="el-GR" sz="1800" kern="0" dirty="0" smtClean="0"/>
          </a:p>
          <a:p>
            <a:pPr marL="450850" indent="-450850">
              <a:buFont typeface="Arial" pitchFamily="34" charset="0"/>
              <a:buChar char="•"/>
            </a:pPr>
            <a:endParaRPr lang="el-GR" sz="1600" kern="0" dirty="0" smtClean="0"/>
          </a:p>
          <a:p>
            <a:pPr marL="450850" indent="-450850">
              <a:buFont typeface="Arial" pitchFamily="34" charset="0"/>
              <a:buChar char="•"/>
            </a:pPr>
            <a:endParaRPr lang="el-GR" sz="1600" kern="0" dirty="0" smtClean="0"/>
          </a:p>
          <a:p>
            <a:pPr marL="450850" indent="-450850">
              <a:buFont typeface="Arial" pitchFamily="34" charset="0"/>
              <a:buChar char="•"/>
            </a:pPr>
            <a:endParaRPr lang="el-GR" sz="1600" kern="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ΓΡΑΦΕΙΟ ΑΠΟΦΟΙΤΩΝ</a:t>
            </a:r>
            <a:endParaRPr lang="el-GR" dirty="0"/>
          </a:p>
        </p:txBody>
      </p:sp>
      <p:sp>
        <p:nvSpPr>
          <p:cNvPr id="15" name="Rectangle 3"/>
          <p:cNvSpPr txBox="1">
            <a:spLocks/>
          </p:cNvSpPr>
          <p:nvPr/>
        </p:nvSpPr>
        <p:spPr>
          <a:xfrm>
            <a:off x="467544" y="381000"/>
            <a:ext cx="8077200" cy="404794"/>
          </a:xfrm>
          <a:prstGeom prst="rect">
            <a:avLst/>
          </a:prstGeom>
          <a:solidFill>
            <a:schemeClr val="accent6">
              <a:lumMod val="75000"/>
            </a:schemeClr>
          </a:solidFill>
        </p:spPr>
        <p:txBody>
          <a:bodyP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l-GR" sz="2000" b="1" i="0" u="none" strike="noStrike" kern="0" cap="none" spc="0" normalizeH="0" baseline="0" noProof="0" dirty="0" smtClean="0">
                <a:ln>
                  <a:noFill/>
                </a:ln>
                <a:solidFill>
                  <a:schemeClr val="bg1"/>
                </a:solidFill>
                <a:effectLst/>
                <a:uLnTx/>
                <a:uFillTx/>
                <a:latin typeface="+mn-lt"/>
                <a:ea typeface="+mn-ea"/>
                <a:cs typeface="+mn-cs"/>
              </a:rPr>
              <a:t>Εργοδότης</a:t>
            </a:r>
            <a:endParaRPr kumimoji="0" lang="en-US" sz="2000" b="1" i="0" u="none" strike="noStrike" kern="0" cap="none" spc="0" normalizeH="0" baseline="0" noProof="0" dirty="0">
              <a:ln>
                <a:noFill/>
              </a:ln>
              <a:solidFill>
                <a:schemeClr val="bg1"/>
              </a:solidFill>
              <a:effectLst/>
              <a:uLnTx/>
              <a:uFillTx/>
              <a:latin typeface="+mn-lt"/>
              <a:ea typeface="+mn-ea"/>
              <a:cs typeface="+mn-cs"/>
            </a:endParaRPr>
          </a:p>
        </p:txBody>
      </p:sp>
      <p:sp>
        <p:nvSpPr>
          <p:cNvPr id="18" name="Rectangle 4"/>
          <p:cNvSpPr txBox="1">
            <a:spLocks/>
          </p:cNvSpPr>
          <p:nvPr/>
        </p:nvSpPr>
        <p:spPr>
          <a:xfrm>
            <a:off x="467544" y="836712"/>
            <a:ext cx="8074152" cy="1368152"/>
          </a:xfrm>
          <a:prstGeom prst="rect">
            <a:avLst/>
          </a:prstGeom>
        </p:spPr>
        <p:txBody>
          <a:bodyPr>
            <a:no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endParaRPr lang="el-GR" sz="1600" b="1" kern="0" cap="all" dirty="0" smtClean="0"/>
          </a:p>
          <a:p>
            <a:r>
              <a:rPr lang="el-GR" sz="1600" kern="0" dirty="0" smtClean="0"/>
              <a:t>Οι απόφοιτοι που συμμετείχαν στην έρευνα κλήθηκαν, επίσης, να δηλώσουν τον οργανισμό/εταιρία που τους εργοδοτεί και τα αποτελέσματα δείχνουν ότι απασχολούνται σε όλους τους τομείς της κυπριακής οικονομίας με μεγάλη συγκέντρωση στον δημόσιο τομέα (πέραν του 20%) ενώ αρκετοί εργοδοτούνται από το Πανεπιστήμιο Κύπρου. </a:t>
            </a:r>
            <a:endParaRPr lang="en-US" sz="1600" kern="0" dirty="0" smtClean="0"/>
          </a:p>
          <a:p>
            <a:endParaRPr lang="el-GR" sz="1800" kern="0" dirty="0" smtClean="0"/>
          </a:p>
          <a:p>
            <a:pPr marL="450850" indent="-450850">
              <a:buFont typeface="Arial" pitchFamily="34" charset="0"/>
              <a:buChar char="•"/>
            </a:pPr>
            <a:endParaRPr lang="el-GR" sz="1600" kern="0" dirty="0" smtClean="0"/>
          </a:p>
          <a:p>
            <a:pPr marL="450850" indent="-450850">
              <a:buFont typeface="Arial" pitchFamily="34" charset="0"/>
              <a:buChar char="•"/>
            </a:pPr>
            <a:endParaRPr lang="el-GR" sz="1600" kern="0" dirty="0" smtClean="0"/>
          </a:p>
          <a:p>
            <a:pPr marL="450850" indent="-450850">
              <a:buFont typeface="Arial" pitchFamily="34" charset="0"/>
              <a:buChar char="•"/>
            </a:pPr>
            <a:endParaRPr lang="el-GR" sz="1600" kern="0" dirty="0" smtClean="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852936"/>
            <a:ext cx="4595745" cy="288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p>
            <a:r>
              <a:rPr lang="el-GR" dirty="0" smtClean="0"/>
              <a:t>ΓΡΑΦΕΙΟ ΑΠΟΦΟΙΤΩΝ</a:t>
            </a:r>
            <a:endParaRPr lang="en-US" dirty="0"/>
          </a:p>
        </p:txBody>
      </p:sp>
      <p:sp>
        <p:nvSpPr>
          <p:cNvPr id="2" name="Rectangle 3"/>
          <p:cNvSpPr>
            <a:spLocks noGrp="1"/>
          </p:cNvSpPr>
          <p:nvPr>
            <p:ph type="body" sz="quarter" idx="13"/>
          </p:nvPr>
        </p:nvSpPr>
        <p:spPr>
          <a:xfrm>
            <a:off x="304800" y="381000"/>
            <a:ext cx="8077200" cy="404794"/>
          </a:xfrm>
        </p:spPr>
        <p:txBody>
          <a:bodyPr>
            <a:noAutofit/>
          </a:bodyPr>
          <a:lstStyle/>
          <a:p>
            <a:r>
              <a:rPr lang="el-GR" sz="2000" dirty="0" smtClean="0"/>
              <a:t>ΠΟΣΟ ΣΧΕΤΙΚΗ ΕΙΝΑΙ Η ΘΕΣΗ ΜΕ ΤΟ ΠΤΥΧΙΟ</a:t>
            </a:r>
            <a:endParaRPr lang="en-US" sz="2000" dirty="0"/>
          </a:p>
        </p:txBody>
      </p:sp>
      <p:sp>
        <p:nvSpPr>
          <p:cNvPr id="31" name="Rectangle 4"/>
          <p:cNvSpPr>
            <a:spLocks noGrp="1"/>
          </p:cNvSpPr>
          <p:nvPr>
            <p:ph sz="quarter" idx="15"/>
          </p:nvPr>
        </p:nvSpPr>
        <p:spPr>
          <a:xfrm>
            <a:off x="285720" y="857232"/>
            <a:ext cx="8074152" cy="1275624"/>
          </a:xfrm>
        </p:spPr>
        <p:txBody>
          <a:bodyPr>
            <a:noAutofit/>
          </a:bodyPr>
          <a:lstStyle/>
          <a:p>
            <a:endParaRPr lang="el-GR" sz="1600" b="1" cap="all" dirty="0" smtClean="0"/>
          </a:p>
          <a:p>
            <a:pPr marL="450850" indent="-450850">
              <a:buFont typeface="Arial" pitchFamily="34" charset="0"/>
              <a:buChar char="•"/>
            </a:pPr>
            <a:r>
              <a:rPr lang="el-GR" sz="1600" dirty="0" smtClean="0"/>
              <a:t>Πολύ θετικά είναι και τα αποτελέσματα στην ερώτηση αν είναι σχετική η θέση εργασίας του απόφοιτου με το πτυχίο που απέκτησε από το Πανεπιστήμιο Κύπρου. Από τις απαντήσεις διαφαίνεται ότι ποσοστό 76,5% των συμμετεχόντων αποφοίτων στην έρευνα κατέχουν θέση που είναι σχετική με τις σπουδές τους. </a:t>
            </a:r>
          </a:p>
          <a:p>
            <a:endParaRPr lang="el-GR" sz="1600" dirty="0" smtClean="0"/>
          </a:p>
          <a:p>
            <a:endParaRPr lang="el-GR" sz="1600" dirty="0"/>
          </a:p>
        </p:txBody>
      </p:sp>
      <p:pic>
        <p:nvPicPr>
          <p:cNvPr id="3" name="Picture 2"/>
          <p:cNvPicPr>
            <a:picLocks noChangeAspect="1"/>
          </p:cNvPicPr>
          <p:nvPr/>
        </p:nvPicPr>
        <p:blipFill>
          <a:blip r:embed="rId3"/>
          <a:stretch>
            <a:fillRect/>
          </a:stretch>
        </p:blipFill>
        <p:spPr>
          <a:xfrm>
            <a:off x="755576" y="2369812"/>
            <a:ext cx="6828112" cy="40115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itchbook">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76923C"/>
      </a:accent3>
      <a:accent4>
        <a:srgbClr val="A4C166"/>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564</Words>
  <Application>Microsoft Office PowerPoint</Application>
  <PresentationFormat>On-screen Show (4:3)</PresentationFormat>
  <Paragraphs>67</Paragraphs>
  <Slides>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Pitchbook</vt:lpstr>
      <vt:lpstr>Αποτελεσματα ερευνασ για την εργοδοτηση των αποφοιτων</vt:lpstr>
      <vt:lpstr>ΓΡΑΦΕΙΟ ΑΠΟΦΟΙΤΩΝ</vt:lpstr>
      <vt:lpstr>ΓΡΑΦΕΙΟ ΑΠΟΦΟΙΤΩΝ</vt:lpstr>
      <vt:lpstr>ΓΡΑΦΕΙΟ ΑΠΟΦΟΙΤΩΝ</vt:lpstr>
      <vt:lpstr>ΓΡΑΦΕΙΟ ΑΠΟΦΟΙΤΩΝ</vt:lpstr>
      <vt:lpstr>ΓΡΑΦΕΙΟ ΑΠΟΦΟΙΤΩΝ</vt:lpstr>
      <vt:lpstr>ΓΡΑΦΕΙΟ ΑΠΟΦΟΙΤΩΝ</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2010-06-07T09:46:07Z</dcterms:created>
  <dcterms:modified xsi:type="dcterms:W3CDTF">2018-09-03T11:17:43Z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