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95" r:id="rId5"/>
    <p:sldMasterId id="2147483707" r:id="rId6"/>
    <p:sldMasterId id="2147483672" r:id="rId7"/>
  </p:sldMasterIdLst>
  <p:notesMasterIdLst>
    <p:notesMasterId r:id="rId32"/>
  </p:notesMasterIdLst>
  <p:sldIdLst>
    <p:sldId id="338" r:id="rId8"/>
    <p:sldId id="332" r:id="rId9"/>
    <p:sldId id="305" r:id="rId10"/>
    <p:sldId id="306" r:id="rId11"/>
    <p:sldId id="307" r:id="rId12"/>
    <p:sldId id="339" r:id="rId13"/>
    <p:sldId id="323" r:id="rId14"/>
    <p:sldId id="313" r:id="rId15"/>
    <p:sldId id="350" r:id="rId16"/>
    <p:sldId id="324" r:id="rId17"/>
    <p:sldId id="325" r:id="rId18"/>
    <p:sldId id="345" r:id="rId19"/>
    <p:sldId id="359" r:id="rId20"/>
    <p:sldId id="327" r:id="rId21"/>
    <p:sldId id="328" r:id="rId22"/>
    <p:sldId id="326" r:id="rId23"/>
    <p:sldId id="333" r:id="rId24"/>
    <p:sldId id="355" r:id="rId25"/>
    <p:sldId id="348" r:id="rId26"/>
    <p:sldId id="351" r:id="rId27"/>
    <p:sldId id="357" r:id="rId28"/>
    <p:sldId id="358" r:id="rId29"/>
    <p:sldId id="353" r:id="rId30"/>
    <p:sldId id="356" r:id="rId31"/>
  </p:sldIdLst>
  <p:sldSz cx="9144000" cy="6858000" type="screen4x3"/>
  <p:notesSz cx="6797675" cy="9982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na Frangeskidou" initials="MF" lastIdx="7" clrIdx="0">
    <p:extLst>
      <p:ext uri="{19B8F6BF-5375-455C-9EA6-DF929625EA0E}">
        <p15:presenceInfo xmlns:p15="http://schemas.microsoft.com/office/powerpoint/2012/main" userId="S-1-5-21-3244330370-710286947-636655351-36943" providerId="AD"/>
      </p:ext>
    </p:extLst>
  </p:cmAuthor>
  <p:cmAuthor id="2" name="Xanthi Panayiotou" initials="XP" lastIdx="12" clrIdx="1">
    <p:extLst>
      <p:ext uri="{19B8F6BF-5375-455C-9EA6-DF929625EA0E}">
        <p15:presenceInfo xmlns:p15="http://schemas.microsoft.com/office/powerpoint/2012/main" userId="S-1-5-21-3244330370-710286947-636655351-926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21C"/>
    <a:srgbClr val="FFB206"/>
    <a:srgbClr val="CFCBA5"/>
    <a:srgbClr val="C6A654"/>
    <a:srgbClr val="9DB400"/>
    <a:srgbClr val="CBC800"/>
    <a:srgbClr val="FFC700"/>
    <a:srgbClr val="FFD822"/>
    <a:srgbClr val="FEB400"/>
    <a:srgbClr val="FFA8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2" autoAdjust="0"/>
    <p:restoredTop sz="86551" autoAdjust="0"/>
  </p:normalViewPr>
  <p:slideViewPr>
    <p:cSldViewPr>
      <p:cViewPr varScale="1">
        <p:scale>
          <a:sx n="99" d="100"/>
          <a:sy n="99" d="100"/>
        </p:scale>
        <p:origin x="1482" y="90"/>
      </p:cViewPr>
      <p:guideLst>
        <p:guide orient="horz" pos="2160"/>
        <p:guide pos="288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100" d="100"/>
        <a:sy n="100" d="100"/>
      </p:scale>
      <p:origin x="0" y="0"/>
    </p:cViewPr>
  </p:sorterViewPr>
  <p:notesViewPr>
    <p:cSldViewPr>
      <p:cViewPr>
        <p:scale>
          <a:sx n="118" d="100"/>
          <a:sy n="118" d="100"/>
        </p:scale>
        <p:origin x="3192" y="-11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4E4360-DE14-46C4-A25C-5BFD29475E28}" type="doc">
      <dgm:prSet loTypeId="urn:microsoft.com/office/officeart/2005/8/layout/radial5" loCatId="cycle" qsTypeId="urn:microsoft.com/office/officeart/2005/8/quickstyle/3d1" qsCatId="3D" csTypeId="urn:microsoft.com/office/officeart/2005/8/colors/colorful2" csCatId="colorful" phldr="1"/>
      <dgm:spPr/>
      <dgm:t>
        <a:bodyPr/>
        <a:lstStyle/>
        <a:p>
          <a:endParaRPr lang="el-GR"/>
        </a:p>
      </dgm:t>
    </dgm:pt>
    <dgm:pt modelId="{058C2AB7-63FF-40BC-9FD3-B7CC93E5424D}">
      <dgm:prSet phldrT="[Text]"/>
      <dgm:spPr>
        <a:solidFill>
          <a:srgbClr val="CFCBA5"/>
        </a:solidFill>
        <a:effectLst/>
        <a:scene3d>
          <a:camera prst="orthographicFront"/>
          <a:lightRig rig="flat" dir="t"/>
        </a:scene3d>
        <a:sp3d prstMaterial="plastic">
          <a:bevelB w="88900" h="31750" prst="angle"/>
        </a:sp3d>
      </dgm:spPr>
      <dgm:t>
        <a:bodyPr/>
        <a:lstStyle/>
        <a:p>
          <a:r>
            <a:rPr lang="en-US" dirty="0"/>
            <a:t>Excellence in Learning &amp; Teaching</a:t>
          </a:r>
          <a:endParaRPr lang="el-GR" b="0" i="0" dirty="0">
            <a:solidFill>
              <a:schemeClr val="tx1">
                <a:lumMod val="75000"/>
                <a:lumOff val="25000"/>
              </a:schemeClr>
            </a:solidFill>
            <a:latin typeface="Calibri" panose="020F0502020204030204" pitchFamily="34" charset="0"/>
            <a:cs typeface="Calibri" panose="020F0502020204030204" pitchFamily="34" charset="0"/>
          </a:endParaRPr>
        </a:p>
      </dgm:t>
    </dgm:pt>
    <dgm:pt modelId="{02A84AC6-2889-4A53-84EE-83ADBA335B44}" type="parTrans" cxnId="{E619A63B-C814-4732-A27E-91B4BE8783DE}">
      <dgm:prSet/>
      <dgm:spPr/>
      <dgm:t>
        <a:bodyPr/>
        <a:lstStyle/>
        <a:p>
          <a:endParaRPr lang="el-GR"/>
        </a:p>
      </dgm:t>
    </dgm:pt>
    <dgm:pt modelId="{E3FD9965-A5BF-4E53-8DA8-0113D5CB66A0}" type="sibTrans" cxnId="{E619A63B-C814-4732-A27E-91B4BE8783DE}">
      <dgm:prSet/>
      <dgm:spPr/>
      <dgm:t>
        <a:bodyPr/>
        <a:lstStyle/>
        <a:p>
          <a:endParaRPr lang="el-GR"/>
        </a:p>
      </dgm:t>
    </dgm:pt>
    <dgm:pt modelId="{A2FD9F40-18A3-4FDD-B7F4-A53629B17BF8}">
      <dgm:prSet phldrT="[Text]"/>
      <dgm:spPr>
        <a:solidFill>
          <a:srgbClr val="E46C0A"/>
        </a:solidFill>
        <a:effectLst/>
        <a:scene3d>
          <a:camera prst="orthographicFront"/>
          <a:lightRig rig="flat" dir="t"/>
        </a:scene3d>
        <a:sp3d prstMaterial="plastic">
          <a:bevelB w="88900" h="31750" prst="angle"/>
        </a:sp3d>
      </dgm:spPr>
      <dgm:t>
        <a:bodyPr/>
        <a:lstStyle/>
        <a:p>
          <a:r>
            <a:rPr lang="en-US"/>
            <a:t>High Quality of Academic Staff </a:t>
          </a:r>
          <a:endParaRPr lang="el-GR" b="0" i="0" dirty="0">
            <a:latin typeface="Calibri" panose="020F0502020204030204" pitchFamily="34" charset="0"/>
            <a:cs typeface="Calibri" panose="020F0502020204030204" pitchFamily="34" charset="0"/>
          </a:endParaRPr>
        </a:p>
      </dgm:t>
    </dgm:pt>
    <dgm:pt modelId="{90718D69-A214-428E-B2C3-1ACD2AC67F3F}" type="parTrans" cxnId="{759096BD-28DC-4869-8856-DA59F5D0E9DB}">
      <dgm:prSet/>
      <dgm:spPr>
        <a:solidFill>
          <a:srgbClr val="CFCBA5"/>
        </a:solidFill>
        <a:effectLst/>
        <a:scene3d>
          <a:camera prst="orthographicFront"/>
          <a:lightRig rig="flat" dir="t"/>
        </a:scene3d>
        <a:sp3d z="-80000" prstMaterial="plastic">
          <a:bevelB w="25400" h="25400" prst="angle"/>
        </a:sp3d>
      </dgm:spPr>
      <dgm:t>
        <a:bodyPr/>
        <a:lstStyle/>
        <a:p>
          <a:endParaRPr lang="el-GR"/>
        </a:p>
      </dgm:t>
    </dgm:pt>
    <dgm:pt modelId="{568B1FD8-D85D-4FB5-AD96-0F5120376BDB}" type="sibTrans" cxnId="{759096BD-28DC-4869-8856-DA59F5D0E9DB}">
      <dgm:prSet/>
      <dgm:spPr/>
      <dgm:t>
        <a:bodyPr/>
        <a:lstStyle/>
        <a:p>
          <a:endParaRPr lang="el-GR"/>
        </a:p>
      </dgm:t>
    </dgm:pt>
    <dgm:pt modelId="{401D22E6-A349-481D-A895-74278ECA4C1A}">
      <dgm:prSet phldrT="[Text]"/>
      <dgm:spPr>
        <a:solidFill>
          <a:srgbClr val="F7921C"/>
        </a:solidFill>
        <a:effectLst/>
        <a:scene3d>
          <a:camera prst="orthographicFront"/>
          <a:lightRig rig="flat" dir="t"/>
        </a:scene3d>
        <a:sp3d prstMaterial="plastic">
          <a:bevelB w="88900" h="31750" prst="angle"/>
        </a:sp3d>
      </dgm:spPr>
      <dgm:t>
        <a:bodyPr/>
        <a:lstStyle/>
        <a:p>
          <a:r>
            <a:rPr lang="en-US"/>
            <a:t>High Quality of Students </a:t>
          </a:r>
          <a:endParaRPr lang="el-GR" b="0" i="0" dirty="0">
            <a:latin typeface="Calibri" panose="020F0502020204030204" pitchFamily="34" charset="0"/>
            <a:cs typeface="Calibri" panose="020F0502020204030204" pitchFamily="34" charset="0"/>
          </a:endParaRPr>
        </a:p>
      </dgm:t>
    </dgm:pt>
    <dgm:pt modelId="{4F7FCDB6-C9EF-4DD4-BE3B-FDB60644674B}" type="parTrans" cxnId="{FA7B1841-0EED-4DB8-906F-7F5EC3050860}">
      <dgm:prSet/>
      <dgm:spPr>
        <a:solidFill>
          <a:srgbClr val="CFCBA5"/>
        </a:solidFill>
        <a:effectLst/>
        <a:scene3d>
          <a:camera prst="orthographicFront"/>
          <a:lightRig rig="flat" dir="t"/>
        </a:scene3d>
        <a:sp3d z="-80000" prstMaterial="plastic">
          <a:bevelB w="25400" h="25400" prst="angle"/>
        </a:sp3d>
      </dgm:spPr>
      <dgm:t>
        <a:bodyPr/>
        <a:lstStyle/>
        <a:p>
          <a:endParaRPr lang="el-GR"/>
        </a:p>
      </dgm:t>
    </dgm:pt>
    <dgm:pt modelId="{EB7CA7FF-12EF-414B-9696-9B6ED24448D7}" type="sibTrans" cxnId="{FA7B1841-0EED-4DB8-906F-7F5EC3050860}">
      <dgm:prSet/>
      <dgm:spPr/>
      <dgm:t>
        <a:bodyPr/>
        <a:lstStyle/>
        <a:p>
          <a:endParaRPr lang="el-GR"/>
        </a:p>
      </dgm:t>
    </dgm:pt>
    <dgm:pt modelId="{BDCC7F0A-5A08-4F46-8214-EA9F10255751}">
      <dgm:prSet phldrT="[Text]"/>
      <dgm:spPr>
        <a:solidFill>
          <a:srgbClr val="FFA800"/>
        </a:solidFill>
        <a:effectLst/>
        <a:scene3d>
          <a:camera prst="orthographicFront"/>
          <a:lightRig rig="flat" dir="t"/>
        </a:scene3d>
        <a:sp3d prstMaterial="plastic">
          <a:bevelB w="88900" h="31750" prst="angle"/>
        </a:sp3d>
      </dgm:spPr>
      <dgm:t>
        <a:bodyPr/>
        <a:lstStyle/>
        <a:p>
          <a:r>
            <a:rPr lang="en-US" dirty="0"/>
            <a:t>Operational Framework</a:t>
          </a:r>
          <a:r>
            <a:rPr lang="el-GR" dirty="0"/>
            <a:t>: </a:t>
          </a:r>
          <a:r>
            <a:rPr lang="en-US" dirty="0"/>
            <a:t>Rules, policies, awards, codes of conduct</a:t>
          </a:r>
          <a:r>
            <a:rPr lang="el-GR" dirty="0"/>
            <a:t>, </a:t>
          </a:r>
          <a:r>
            <a:rPr lang="en-US" dirty="0"/>
            <a:t>ESG </a:t>
          </a:r>
          <a:endParaRPr lang="el-GR" b="0" i="0" dirty="0">
            <a:latin typeface="Calibri" panose="020F0502020204030204" pitchFamily="34" charset="0"/>
            <a:cs typeface="Calibri" panose="020F0502020204030204" pitchFamily="34" charset="0"/>
          </a:endParaRPr>
        </a:p>
      </dgm:t>
    </dgm:pt>
    <dgm:pt modelId="{8346C46A-5D58-4F91-8B36-1035C77F0A20}" type="parTrans" cxnId="{DEADC9F1-DF25-4583-BD02-49171F6854EA}">
      <dgm:prSet/>
      <dgm:spPr>
        <a:solidFill>
          <a:srgbClr val="CFCBA5"/>
        </a:solidFill>
        <a:effectLst/>
        <a:scene3d>
          <a:camera prst="orthographicFront"/>
          <a:lightRig rig="flat" dir="t"/>
        </a:scene3d>
        <a:sp3d z="-80000" prstMaterial="plastic">
          <a:bevelB w="25400" h="25400" prst="angle"/>
        </a:sp3d>
      </dgm:spPr>
      <dgm:t>
        <a:bodyPr/>
        <a:lstStyle/>
        <a:p>
          <a:endParaRPr lang="el-GR"/>
        </a:p>
      </dgm:t>
    </dgm:pt>
    <dgm:pt modelId="{A7187677-2B39-446F-BD28-DBFDBACE7DA0}" type="sibTrans" cxnId="{DEADC9F1-DF25-4583-BD02-49171F6854EA}">
      <dgm:prSet/>
      <dgm:spPr/>
      <dgm:t>
        <a:bodyPr/>
        <a:lstStyle/>
        <a:p>
          <a:endParaRPr lang="el-GR"/>
        </a:p>
      </dgm:t>
    </dgm:pt>
    <dgm:pt modelId="{68839455-C78F-4121-A0AD-4A8CC6A85A09}">
      <dgm:prSet phldrT="[Text]"/>
      <dgm:spPr>
        <a:solidFill>
          <a:srgbClr val="FEB400"/>
        </a:solidFill>
        <a:effectLst/>
        <a:scene3d>
          <a:camera prst="orthographicFront"/>
          <a:lightRig rig="flat" dir="t"/>
        </a:scene3d>
        <a:sp3d prstMaterial="plastic"/>
      </dgm:spPr>
      <dgm:t>
        <a:bodyPr/>
        <a:lstStyle/>
        <a:p>
          <a:r>
            <a:rPr lang="en-US" dirty="0"/>
            <a:t>Teaching &amp; Learning Centre </a:t>
          </a:r>
          <a:r>
            <a:rPr lang="el-GR" dirty="0"/>
            <a:t> </a:t>
          </a:r>
          <a:endParaRPr lang="el-GR" b="0" i="0" dirty="0">
            <a:latin typeface="Calibri" panose="020F0502020204030204" pitchFamily="34" charset="0"/>
            <a:cs typeface="Calibri" panose="020F0502020204030204" pitchFamily="34" charset="0"/>
          </a:endParaRPr>
        </a:p>
      </dgm:t>
    </dgm:pt>
    <dgm:pt modelId="{34D28B79-1463-4EA5-83CD-E3A38BA67596}" type="parTrans" cxnId="{1092A1B7-022D-4A0A-8DA6-B9A2D10E1AD8}">
      <dgm:prSet/>
      <dgm:spPr>
        <a:solidFill>
          <a:srgbClr val="CFCBA5"/>
        </a:solidFill>
        <a:effectLst/>
        <a:scene3d>
          <a:camera prst="orthographicFront"/>
          <a:lightRig rig="flat" dir="t"/>
        </a:scene3d>
        <a:sp3d z="-80000" prstMaterial="plastic">
          <a:bevelB w="25400" h="25400" prst="angle"/>
        </a:sp3d>
      </dgm:spPr>
      <dgm:t>
        <a:bodyPr/>
        <a:lstStyle/>
        <a:p>
          <a:endParaRPr lang="el-GR"/>
        </a:p>
      </dgm:t>
    </dgm:pt>
    <dgm:pt modelId="{BAADB044-589E-4751-95E3-2BFA83D281F4}" type="sibTrans" cxnId="{1092A1B7-022D-4A0A-8DA6-B9A2D10E1AD8}">
      <dgm:prSet/>
      <dgm:spPr/>
      <dgm:t>
        <a:bodyPr/>
        <a:lstStyle/>
        <a:p>
          <a:endParaRPr lang="el-GR"/>
        </a:p>
      </dgm:t>
    </dgm:pt>
    <dgm:pt modelId="{7928AECE-AD45-400A-8620-50EBAF048979}">
      <dgm:prSet phldrT="[Text]"/>
      <dgm:spPr>
        <a:solidFill>
          <a:srgbClr val="FFC700"/>
        </a:solidFill>
        <a:effectLst/>
        <a:scene3d>
          <a:camera prst="orthographicFront"/>
          <a:lightRig rig="flat" dir="t"/>
        </a:scene3d>
        <a:sp3d prstMaterial="plastic">
          <a:bevelB w="88900" h="31750" prst="angle"/>
        </a:sp3d>
      </dgm:spPr>
      <dgm:t>
        <a:bodyPr/>
        <a:lstStyle/>
        <a:p>
          <a:r>
            <a:rPr lang="en-US" dirty="0"/>
            <a:t>External Evaluation &amp; Accreditation of </a:t>
          </a:r>
          <a:r>
            <a:rPr lang="en-US" dirty="0" err="1"/>
            <a:t>Programmes</a:t>
          </a:r>
          <a:r>
            <a:rPr lang="en-US" dirty="0"/>
            <a:t> of Study </a:t>
          </a:r>
          <a:endParaRPr lang="el-GR" b="0" i="0" dirty="0">
            <a:latin typeface="Calibri" panose="020F0502020204030204" pitchFamily="34" charset="0"/>
            <a:cs typeface="Calibri" panose="020F0502020204030204" pitchFamily="34" charset="0"/>
          </a:endParaRPr>
        </a:p>
      </dgm:t>
    </dgm:pt>
    <dgm:pt modelId="{5E474BB6-6A0E-41E3-9965-859D2D9BB095}" type="parTrans" cxnId="{185FE242-58DF-406F-8FB7-C2849896E5C8}">
      <dgm:prSet/>
      <dgm:spPr>
        <a:solidFill>
          <a:srgbClr val="CFCBA5"/>
        </a:solidFill>
        <a:effectLst/>
        <a:scene3d>
          <a:camera prst="orthographicFront"/>
          <a:lightRig rig="flat" dir="t"/>
        </a:scene3d>
        <a:sp3d z="-80000" prstMaterial="plastic"/>
      </dgm:spPr>
      <dgm:t>
        <a:bodyPr/>
        <a:lstStyle/>
        <a:p>
          <a:endParaRPr lang="el-GR"/>
        </a:p>
      </dgm:t>
    </dgm:pt>
    <dgm:pt modelId="{8E74B3FB-7FAF-4864-9251-81EFB777F3D6}" type="sibTrans" cxnId="{185FE242-58DF-406F-8FB7-C2849896E5C8}">
      <dgm:prSet/>
      <dgm:spPr/>
      <dgm:t>
        <a:bodyPr/>
        <a:lstStyle/>
        <a:p>
          <a:endParaRPr lang="el-GR"/>
        </a:p>
      </dgm:t>
    </dgm:pt>
    <dgm:pt modelId="{BF84CAC5-A5E5-4CB6-9CB5-3DBDEBA402D2}">
      <dgm:prSet phldrT="[Text]"/>
      <dgm:spPr>
        <a:solidFill>
          <a:srgbClr val="CBC800"/>
        </a:solidFill>
        <a:effectLst/>
        <a:scene3d>
          <a:camera prst="orthographicFront"/>
          <a:lightRig rig="flat" dir="t"/>
        </a:scene3d>
        <a:sp3d prstMaterial="plastic">
          <a:bevelB w="88900" h="31750" prst="angle"/>
        </a:sp3d>
      </dgm:spPr>
      <dgm:t>
        <a:bodyPr/>
        <a:lstStyle/>
        <a:p>
          <a:r>
            <a:rPr lang="en-US" dirty="0"/>
            <a:t>Research Interface </a:t>
          </a:r>
          <a:endParaRPr lang="el-GR" b="0" i="0" dirty="0">
            <a:latin typeface="Calibri" panose="020F0502020204030204" pitchFamily="34" charset="0"/>
            <a:cs typeface="Calibri" panose="020F0502020204030204" pitchFamily="34" charset="0"/>
          </a:endParaRPr>
        </a:p>
      </dgm:t>
    </dgm:pt>
    <dgm:pt modelId="{BE2C9DF5-CAB4-43E2-B9FF-32E4EAF09600}" type="parTrans" cxnId="{0D339B74-1142-46E4-9FBC-E86B88F0A48E}">
      <dgm:prSet/>
      <dgm:spPr>
        <a:solidFill>
          <a:srgbClr val="CFCBA5"/>
        </a:solidFill>
        <a:effectLst/>
        <a:scene3d>
          <a:camera prst="orthographicFront"/>
          <a:lightRig rig="flat" dir="t"/>
        </a:scene3d>
        <a:sp3d z="-80000" prstMaterial="plastic"/>
      </dgm:spPr>
      <dgm:t>
        <a:bodyPr/>
        <a:lstStyle/>
        <a:p>
          <a:endParaRPr lang="el-GR"/>
        </a:p>
      </dgm:t>
    </dgm:pt>
    <dgm:pt modelId="{95A544BB-0E27-4BD5-A61F-FC2CA46B6582}" type="sibTrans" cxnId="{0D339B74-1142-46E4-9FBC-E86B88F0A48E}">
      <dgm:prSet/>
      <dgm:spPr/>
      <dgm:t>
        <a:bodyPr/>
        <a:lstStyle/>
        <a:p>
          <a:endParaRPr lang="el-GR"/>
        </a:p>
      </dgm:t>
    </dgm:pt>
    <dgm:pt modelId="{705BE13F-5EF7-4EB9-BDB5-1A6A66CD8E25}">
      <dgm:prSet phldrT="[Text]"/>
      <dgm:spPr>
        <a:solidFill>
          <a:srgbClr val="9DB400"/>
        </a:solidFill>
        <a:effectLst/>
        <a:scene3d>
          <a:camera prst="orthographicFront"/>
          <a:lightRig rig="flat" dir="t"/>
        </a:scene3d>
        <a:sp3d prstMaterial="plastic">
          <a:bevelB w="88900" h="31750" prst="angle"/>
        </a:sp3d>
      </dgm:spPr>
      <dgm:t>
        <a:bodyPr/>
        <a:lstStyle/>
        <a:p>
          <a:r>
            <a:rPr lang="en-US"/>
            <a:t>External Collaboration </a:t>
          </a:r>
          <a:endParaRPr lang="el-GR" b="0" i="0" dirty="0">
            <a:latin typeface="Calibri" panose="020F0502020204030204" pitchFamily="34" charset="0"/>
            <a:cs typeface="Calibri" panose="020F0502020204030204" pitchFamily="34" charset="0"/>
          </a:endParaRPr>
        </a:p>
      </dgm:t>
    </dgm:pt>
    <dgm:pt modelId="{1AD88586-A498-4675-B2D4-EE30B5779F6D}" type="parTrans" cxnId="{C75939C0-927A-43C6-9CAB-EE850906EBE7}">
      <dgm:prSet/>
      <dgm:spPr>
        <a:solidFill>
          <a:srgbClr val="CFCBA5"/>
        </a:solidFill>
        <a:effectLst/>
        <a:scene3d>
          <a:camera prst="orthographicFront"/>
          <a:lightRig rig="flat" dir="t"/>
        </a:scene3d>
        <a:sp3d z="-80000" prstMaterial="plastic"/>
      </dgm:spPr>
      <dgm:t>
        <a:bodyPr/>
        <a:lstStyle/>
        <a:p>
          <a:endParaRPr lang="el-GR"/>
        </a:p>
      </dgm:t>
    </dgm:pt>
    <dgm:pt modelId="{F9346938-4B20-4FC1-8ACF-2565FC519437}" type="sibTrans" cxnId="{C75939C0-927A-43C6-9CAB-EE850906EBE7}">
      <dgm:prSet/>
      <dgm:spPr/>
      <dgm:t>
        <a:bodyPr/>
        <a:lstStyle/>
        <a:p>
          <a:endParaRPr lang="el-GR"/>
        </a:p>
      </dgm:t>
    </dgm:pt>
    <dgm:pt modelId="{90C681DA-3EF1-422C-8E18-972F70D19CEE}">
      <dgm:prSet phldrT="[Text]"/>
      <dgm:spPr>
        <a:solidFill>
          <a:schemeClr val="accent3">
            <a:lumMod val="75000"/>
          </a:schemeClr>
        </a:solidFill>
        <a:effectLst/>
        <a:scene3d>
          <a:camera prst="orthographicFront"/>
          <a:lightRig rig="flat" dir="t"/>
        </a:scene3d>
        <a:sp3d prstMaterial="plastic">
          <a:bevelB w="88900" h="31750" prst="angle"/>
        </a:sp3d>
      </dgm:spPr>
      <dgm:t>
        <a:bodyPr/>
        <a:lstStyle/>
        <a:p>
          <a:r>
            <a:rPr lang="en-US" dirty="0"/>
            <a:t>Modern facilities, learning systems and materials </a:t>
          </a:r>
          <a:endParaRPr lang="el-GR" b="0" i="0" dirty="0">
            <a:latin typeface="Calibri" panose="020F0502020204030204" pitchFamily="34" charset="0"/>
            <a:cs typeface="Calibri" panose="020F0502020204030204" pitchFamily="34" charset="0"/>
          </a:endParaRPr>
        </a:p>
      </dgm:t>
    </dgm:pt>
    <dgm:pt modelId="{C5246273-0D6C-4CCE-8C70-2A4D390D7DE6}" type="parTrans" cxnId="{37B9A16D-049C-4FEE-B6ED-5286AAD55376}">
      <dgm:prSet/>
      <dgm:spPr>
        <a:solidFill>
          <a:srgbClr val="CFCBA5"/>
        </a:solidFill>
        <a:effectLst/>
        <a:scene3d>
          <a:camera prst="orthographicFront"/>
          <a:lightRig rig="flat" dir="t"/>
        </a:scene3d>
        <a:sp3d z="-80000" prstMaterial="plastic"/>
      </dgm:spPr>
      <dgm:t>
        <a:bodyPr/>
        <a:lstStyle/>
        <a:p>
          <a:endParaRPr lang="el-GR"/>
        </a:p>
      </dgm:t>
    </dgm:pt>
    <dgm:pt modelId="{7DF77415-AFA6-46A5-983D-0A0E1834AA50}" type="sibTrans" cxnId="{37B9A16D-049C-4FEE-B6ED-5286AAD55376}">
      <dgm:prSet/>
      <dgm:spPr/>
      <dgm:t>
        <a:bodyPr/>
        <a:lstStyle/>
        <a:p>
          <a:endParaRPr lang="el-GR"/>
        </a:p>
      </dgm:t>
    </dgm:pt>
    <dgm:pt modelId="{F4001035-8202-40F2-B3DE-2C66CC0C0643}" type="pres">
      <dgm:prSet presAssocID="{984E4360-DE14-46C4-A25C-5BFD29475E28}" presName="Name0" presStyleCnt="0">
        <dgm:presLayoutVars>
          <dgm:chMax val="1"/>
          <dgm:dir/>
          <dgm:animLvl val="ctr"/>
          <dgm:resizeHandles val="exact"/>
        </dgm:presLayoutVars>
      </dgm:prSet>
      <dgm:spPr/>
    </dgm:pt>
    <dgm:pt modelId="{53AA511D-34E6-4675-A993-3313E1BD61AB}" type="pres">
      <dgm:prSet presAssocID="{058C2AB7-63FF-40BC-9FD3-B7CC93E5424D}" presName="centerShape" presStyleLbl="node0" presStyleIdx="0" presStyleCnt="1" custScaleX="105296" custScaleY="105296"/>
      <dgm:spPr/>
    </dgm:pt>
    <dgm:pt modelId="{6E1AD20B-2514-4600-9FAB-45270A7C8064}" type="pres">
      <dgm:prSet presAssocID="{90718D69-A214-428E-B2C3-1ACD2AC67F3F}" presName="parTrans" presStyleLbl="sibTrans2D1" presStyleIdx="0" presStyleCnt="8"/>
      <dgm:spPr/>
    </dgm:pt>
    <dgm:pt modelId="{A254D3D8-76D5-4943-B063-AB00A828A729}" type="pres">
      <dgm:prSet presAssocID="{90718D69-A214-428E-B2C3-1ACD2AC67F3F}" presName="connectorText" presStyleLbl="sibTrans2D1" presStyleIdx="0" presStyleCnt="8"/>
      <dgm:spPr/>
    </dgm:pt>
    <dgm:pt modelId="{6AFE7FD7-1A4F-4844-88BA-B042FC4321D9}" type="pres">
      <dgm:prSet presAssocID="{A2FD9F40-18A3-4FDD-B7F4-A53629B17BF8}" presName="node" presStyleLbl="node1" presStyleIdx="0" presStyleCnt="8">
        <dgm:presLayoutVars>
          <dgm:bulletEnabled val="1"/>
        </dgm:presLayoutVars>
      </dgm:prSet>
      <dgm:spPr/>
    </dgm:pt>
    <dgm:pt modelId="{DB04DE15-D38D-4EDE-86F2-CF44138CA16C}" type="pres">
      <dgm:prSet presAssocID="{4F7FCDB6-C9EF-4DD4-BE3B-FDB60644674B}" presName="parTrans" presStyleLbl="sibTrans2D1" presStyleIdx="1" presStyleCnt="8"/>
      <dgm:spPr/>
    </dgm:pt>
    <dgm:pt modelId="{5B416916-3E53-42D1-9518-F19835AD5A92}" type="pres">
      <dgm:prSet presAssocID="{4F7FCDB6-C9EF-4DD4-BE3B-FDB60644674B}" presName="connectorText" presStyleLbl="sibTrans2D1" presStyleIdx="1" presStyleCnt="8"/>
      <dgm:spPr/>
    </dgm:pt>
    <dgm:pt modelId="{EE222245-4975-42D7-A60B-84EBE2FF7733}" type="pres">
      <dgm:prSet presAssocID="{401D22E6-A349-481D-A895-74278ECA4C1A}" presName="node" presStyleLbl="node1" presStyleIdx="1" presStyleCnt="8">
        <dgm:presLayoutVars>
          <dgm:bulletEnabled val="1"/>
        </dgm:presLayoutVars>
      </dgm:prSet>
      <dgm:spPr/>
    </dgm:pt>
    <dgm:pt modelId="{4EBBF0FA-5694-44A6-9D6F-EEB1A3E63515}" type="pres">
      <dgm:prSet presAssocID="{8346C46A-5D58-4F91-8B36-1035C77F0A20}" presName="parTrans" presStyleLbl="sibTrans2D1" presStyleIdx="2" presStyleCnt="8"/>
      <dgm:spPr/>
    </dgm:pt>
    <dgm:pt modelId="{20894E88-02D9-4794-82CB-2A9436B07C19}" type="pres">
      <dgm:prSet presAssocID="{8346C46A-5D58-4F91-8B36-1035C77F0A20}" presName="connectorText" presStyleLbl="sibTrans2D1" presStyleIdx="2" presStyleCnt="8"/>
      <dgm:spPr/>
    </dgm:pt>
    <dgm:pt modelId="{BEDD2969-C1B5-4AFE-B095-FAA932199FF9}" type="pres">
      <dgm:prSet presAssocID="{BDCC7F0A-5A08-4F46-8214-EA9F10255751}" presName="node" presStyleLbl="node1" presStyleIdx="2" presStyleCnt="8">
        <dgm:presLayoutVars>
          <dgm:bulletEnabled val="1"/>
        </dgm:presLayoutVars>
      </dgm:prSet>
      <dgm:spPr/>
    </dgm:pt>
    <dgm:pt modelId="{E1FCCEB2-5E51-4040-8352-E521A12A9CDB}" type="pres">
      <dgm:prSet presAssocID="{34D28B79-1463-4EA5-83CD-E3A38BA67596}" presName="parTrans" presStyleLbl="sibTrans2D1" presStyleIdx="3" presStyleCnt="8"/>
      <dgm:spPr/>
    </dgm:pt>
    <dgm:pt modelId="{8B3D77B2-D029-4458-A5CF-7949A4227694}" type="pres">
      <dgm:prSet presAssocID="{34D28B79-1463-4EA5-83CD-E3A38BA67596}" presName="connectorText" presStyleLbl="sibTrans2D1" presStyleIdx="3" presStyleCnt="8"/>
      <dgm:spPr/>
    </dgm:pt>
    <dgm:pt modelId="{0679333C-666E-4ECF-99EF-392E9DA866EE}" type="pres">
      <dgm:prSet presAssocID="{68839455-C78F-4121-A0AD-4A8CC6A85A09}" presName="node" presStyleLbl="node1" presStyleIdx="3" presStyleCnt="8">
        <dgm:presLayoutVars>
          <dgm:bulletEnabled val="1"/>
        </dgm:presLayoutVars>
      </dgm:prSet>
      <dgm:spPr/>
    </dgm:pt>
    <dgm:pt modelId="{A3D7CAB4-B197-45E6-B661-A87F0B4DB144}" type="pres">
      <dgm:prSet presAssocID="{5E474BB6-6A0E-41E3-9965-859D2D9BB095}" presName="parTrans" presStyleLbl="sibTrans2D1" presStyleIdx="4" presStyleCnt="8"/>
      <dgm:spPr/>
    </dgm:pt>
    <dgm:pt modelId="{501877B9-298D-4794-9044-7FD36C7CDE0F}" type="pres">
      <dgm:prSet presAssocID="{5E474BB6-6A0E-41E3-9965-859D2D9BB095}" presName="connectorText" presStyleLbl="sibTrans2D1" presStyleIdx="4" presStyleCnt="8"/>
      <dgm:spPr/>
    </dgm:pt>
    <dgm:pt modelId="{D08FDB25-E925-48D7-AA92-739848F49B75}" type="pres">
      <dgm:prSet presAssocID="{7928AECE-AD45-400A-8620-50EBAF048979}" presName="node" presStyleLbl="node1" presStyleIdx="4" presStyleCnt="8">
        <dgm:presLayoutVars>
          <dgm:bulletEnabled val="1"/>
        </dgm:presLayoutVars>
      </dgm:prSet>
      <dgm:spPr/>
    </dgm:pt>
    <dgm:pt modelId="{FB7E2E85-0F85-46D2-BD74-AAF28C621439}" type="pres">
      <dgm:prSet presAssocID="{BE2C9DF5-CAB4-43E2-B9FF-32E4EAF09600}" presName="parTrans" presStyleLbl="sibTrans2D1" presStyleIdx="5" presStyleCnt="8"/>
      <dgm:spPr/>
    </dgm:pt>
    <dgm:pt modelId="{BD75675B-D76E-4C30-8546-53AD1D941620}" type="pres">
      <dgm:prSet presAssocID="{BE2C9DF5-CAB4-43E2-B9FF-32E4EAF09600}" presName="connectorText" presStyleLbl="sibTrans2D1" presStyleIdx="5" presStyleCnt="8"/>
      <dgm:spPr/>
    </dgm:pt>
    <dgm:pt modelId="{52E59A92-6017-4A7E-8A67-BC0A4127D3B6}" type="pres">
      <dgm:prSet presAssocID="{BF84CAC5-A5E5-4CB6-9CB5-3DBDEBA402D2}" presName="node" presStyleLbl="node1" presStyleIdx="5" presStyleCnt="8" custRadScaleRad="103277" custRadScaleInc="2686">
        <dgm:presLayoutVars>
          <dgm:bulletEnabled val="1"/>
        </dgm:presLayoutVars>
      </dgm:prSet>
      <dgm:spPr/>
    </dgm:pt>
    <dgm:pt modelId="{E386DDAE-3777-4832-A7BE-5BDFDE476F11}" type="pres">
      <dgm:prSet presAssocID="{1AD88586-A498-4675-B2D4-EE30B5779F6D}" presName="parTrans" presStyleLbl="sibTrans2D1" presStyleIdx="6" presStyleCnt="8"/>
      <dgm:spPr/>
    </dgm:pt>
    <dgm:pt modelId="{17FA40A1-E31E-407C-86ED-0F950B8E86DA}" type="pres">
      <dgm:prSet presAssocID="{1AD88586-A498-4675-B2D4-EE30B5779F6D}" presName="connectorText" presStyleLbl="sibTrans2D1" presStyleIdx="6" presStyleCnt="8"/>
      <dgm:spPr/>
    </dgm:pt>
    <dgm:pt modelId="{F6D020B9-FBD2-48B8-B460-800642FBA9C9}" type="pres">
      <dgm:prSet presAssocID="{705BE13F-5EF7-4EB9-BDB5-1A6A66CD8E25}" presName="node" presStyleLbl="node1" presStyleIdx="6" presStyleCnt="8">
        <dgm:presLayoutVars>
          <dgm:bulletEnabled val="1"/>
        </dgm:presLayoutVars>
      </dgm:prSet>
      <dgm:spPr/>
    </dgm:pt>
    <dgm:pt modelId="{9EB88406-348C-4F53-86BB-697C2A1F5B4F}" type="pres">
      <dgm:prSet presAssocID="{C5246273-0D6C-4CCE-8C70-2A4D390D7DE6}" presName="parTrans" presStyleLbl="sibTrans2D1" presStyleIdx="7" presStyleCnt="8"/>
      <dgm:spPr/>
    </dgm:pt>
    <dgm:pt modelId="{4EA7B78F-C560-4A04-9815-F86EA3172074}" type="pres">
      <dgm:prSet presAssocID="{C5246273-0D6C-4CCE-8C70-2A4D390D7DE6}" presName="connectorText" presStyleLbl="sibTrans2D1" presStyleIdx="7" presStyleCnt="8"/>
      <dgm:spPr/>
    </dgm:pt>
    <dgm:pt modelId="{6F394ABE-5743-46F0-A398-8AD82DB93451}" type="pres">
      <dgm:prSet presAssocID="{90C681DA-3EF1-422C-8E18-972F70D19CEE}" presName="node" presStyleLbl="node1" presStyleIdx="7" presStyleCnt="8">
        <dgm:presLayoutVars>
          <dgm:bulletEnabled val="1"/>
        </dgm:presLayoutVars>
      </dgm:prSet>
      <dgm:spPr/>
    </dgm:pt>
  </dgm:ptLst>
  <dgm:cxnLst>
    <dgm:cxn modelId="{856E0E03-EC28-411E-9E0E-3A3D7933EFE6}" type="presOf" srcId="{BE2C9DF5-CAB4-43E2-B9FF-32E4EAF09600}" destId="{FB7E2E85-0F85-46D2-BD74-AAF28C621439}" srcOrd="0" destOrd="0" presId="urn:microsoft.com/office/officeart/2005/8/layout/radial5"/>
    <dgm:cxn modelId="{5D7B5712-DB39-44AE-A046-AFCFC83E95A6}" type="presOf" srcId="{BF84CAC5-A5E5-4CB6-9CB5-3DBDEBA402D2}" destId="{52E59A92-6017-4A7E-8A67-BC0A4127D3B6}" srcOrd="0" destOrd="0" presId="urn:microsoft.com/office/officeart/2005/8/layout/radial5"/>
    <dgm:cxn modelId="{5FA7CE15-182F-4761-9FFB-34D87066F92A}" type="presOf" srcId="{058C2AB7-63FF-40BC-9FD3-B7CC93E5424D}" destId="{53AA511D-34E6-4675-A993-3313E1BD61AB}" srcOrd="0" destOrd="0" presId="urn:microsoft.com/office/officeart/2005/8/layout/radial5"/>
    <dgm:cxn modelId="{76E7E41D-A7D9-4D96-B180-409D8C7203B6}" type="presOf" srcId="{90718D69-A214-428E-B2C3-1ACD2AC67F3F}" destId="{A254D3D8-76D5-4943-B063-AB00A828A729}" srcOrd="1" destOrd="0" presId="urn:microsoft.com/office/officeart/2005/8/layout/radial5"/>
    <dgm:cxn modelId="{CCB0C321-7645-4671-B1DD-491F1190C1D4}" type="presOf" srcId="{BE2C9DF5-CAB4-43E2-B9FF-32E4EAF09600}" destId="{BD75675B-D76E-4C30-8546-53AD1D941620}" srcOrd="1" destOrd="0" presId="urn:microsoft.com/office/officeart/2005/8/layout/radial5"/>
    <dgm:cxn modelId="{E619A63B-C814-4732-A27E-91B4BE8783DE}" srcId="{984E4360-DE14-46C4-A25C-5BFD29475E28}" destId="{058C2AB7-63FF-40BC-9FD3-B7CC93E5424D}" srcOrd="0" destOrd="0" parTransId="{02A84AC6-2889-4A53-84EE-83ADBA335B44}" sibTransId="{E3FD9965-A5BF-4E53-8DA8-0113D5CB66A0}"/>
    <dgm:cxn modelId="{D43BAE3B-339A-409B-9D5A-231FAD75792F}" type="presOf" srcId="{4F7FCDB6-C9EF-4DD4-BE3B-FDB60644674B}" destId="{DB04DE15-D38D-4EDE-86F2-CF44138CA16C}" srcOrd="0" destOrd="0" presId="urn:microsoft.com/office/officeart/2005/8/layout/radial5"/>
    <dgm:cxn modelId="{8A91DB3C-9A85-4E80-8167-48AF1A4AF39C}" type="presOf" srcId="{7928AECE-AD45-400A-8620-50EBAF048979}" destId="{D08FDB25-E925-48D7-AA92-739848F49B75}" srcOrd="0" destOrd="0" presId="urn:microsoft.com/office/officeart/2005/8/layout/radial5"/>
    <dgm:cxn modelId="{FA7B1841-0EED-4DB8-906F-7F5EC3050860}" srcId="{058C2AB7-63FF-40BC-9FD3-B7CC93E5424D}" destId="{401D22E6-A349-481D-A895-74278ECA4C1A}" srcOrd="1" destOrd="0" parTransId="{4F7FCDB6-C9EF-4DD4-BE3B-FDB60644674B}" sibTransId="{EB7CA7FF-12EF-414B-9696-9B6ED24448D7}"/>
    <dgm:cxn modelId="{50C4FF61-C82F-45B9-87EA-F5E3AD2EB130}" type="presOf" srcId="{5E474BB6-6A0E-41E3-9965-859D2D9BB095}" destId="{A3D7CAB4-B197-45E6-B661-A87F0B4DB144}" srcOrd="0" destOrd="0" presId="urn:microsoft.com/office/officeart/2005/8/layout/radial5"/>
    <dgm:cxn modelId="{185FE242-58DF-406F-8FB7-C2849896E5C8}" srcId="{058C2AB7-63FF-40BC-9FD3-B7CC93E5424D}" destId="{7928AECE-AD45-400A-8620-50EBAF048979}" srcOrd="4" destOrd="0" parTransId="{5E474BB6-6A0E-41E3-9965-859D2D9BB095}" sibTransId="{8E74B3FB-7FAF-4864-9251-81EFB777F3D6}"/>
    <dgm:cxn modelId="{903C5E6B-9EBF-4FFE-A91F-E80D686A5A07}" type="presOf" srcId="{984E4360-DE14-46C4-A25C-5BFD29475E28}" destId="{F4001035-8202-40F2-B3DE-2C66CC0C0643}" srcOrd="0" destOrd="0" presId="urn:microsoft.com/office/officeart/2005/8/layout/radial5"/>
    <dgm:cxn modelId="{22CFD74C-CE0F-458E-A95D-E53C8CF125E4}" type="presOf" srcId="{1AD88586-A498-4675-B2D4-EE30B5779F6D}" destId="{E386DDAE-3777-4832-A7BE-5BDFDE476F11}" srcOrd="0" destOrd="0" presId="urn:microsoft.com/office/officeart/2005/8/layout/radial5"/>
    <dgm:cxn modelId="{540C576D-BE0B-49A8-B2FE-569D89CE22B9}" type="presOf" srcId="{705BE13F-5EF7-4EB9-BDB5-1A6A66CD8E25}" destId="{F6D020B9-FBD2-48B8-B460-800642FBA9C9}" srcOrd="0" destOrd="0" presId="urn:microsoft.com/office/officeart/2005/8/layout/radial5"/>
    <dgm:cxn modelId="{37B9A16D-049C-4FEE-B6ED-5286AAD55376}" srcId="{058C2AB7-63FF-40BC-9FD3-B7CC93E5424D}" destId="{90C681DA-3EF1-422C-8E18-972F70D19CEE}" srcOrd="7" destOrd="0" parTransId="{C5246273-0D6C-4CCE-8C70-2A4D390D7DE6}" sibTransId="{7DF77415-AFA6-46A5-983D-0A0E1834AA50}"/>
    <dgm:cxn modelId="{FAA6A950-FE8D-4D16-8F9F-227E0B2A3BD2}" type="presOf" srcId="{C5246273-0D6C-4CCE-8C70-2A4D390D7DE6}" destId="{9EB88406-348C-4F53-86BB-697C2A1F5B4F}" srcOrd="0" destOrd="0" presId="urn:microsoft.com/office/officeart/2005/8/layout/radial5"/>
    <dgm:cxn modelId="{9B3C1F73-931E-4C32-91B9-DABBD875BA5D}" type="presOf" srcId="{34D28B79-1463-4EA5-83CD-E3A38BA67596}" destId="{E1FCCEB2-5E51-4040-8352-E521A12A9CDB}" srcOrd="0" destOrd="0" presId="urn:microsoft.com/office/officeart/2005/8/layout/radial5"/>
    <dgm:cxn modelId="{0D339B74-1142-46E4-9FBC-E86B88F0A48E}" srcId="{058C2AB7-63FF-40BC-9FD3-B7CC93E5424D}" destId="{BF84CAC5-A5E5-4CB6-9CB5-3DBDEBA402D2}" srcOrd="5" destOrd="0" parTransId="{BE2C9DF5-CAB4-43E2-B9FF-32E4EAF09600}" sibTransId="{95A544BB-0E27-4BD5-A61F-FC2CA46B6582}"/>
    <dgm:cxn modelId="{F218905A-9359-4BA2-838A-AEC6C15B4A20}" type="presOf" srcId="{34D28B79-1463-4EA5-83CD-E3A38BA67596}" destId="{8B3D77B2-D029-4458-A5CF-7949A4227694}" srcOrd="1" destOrd="0" presId="urn:microsoft.com/office/officeart/2005/8/layout/radial5"/>
    <dgm:cxn modelId="{5FB06187-DA57-441E-B8CC-9F7CE4B8042B}" type="presOf" srcId="{8346C46A-5D58-4F91-8B36-1035C77F0A20}" destId="{4EBBF0FA-5694-44A6-9D6F-EEB1A3E63515}" srcOrd="0" destOrd="0" presId="urn:microsoft.com/office/officeart/2005/8/layout/radial5"/>
    <dgm:cxn modelId="{559E2398-7BD9-4805-B5A7-8F7A9ADD8037}" type="presOf" srcId="{68839455-C78F-4121-A0AD-4A8CC6A85A09}" destId="{0679333C-666E-4ECF-99EF-392E9DA866EE}" srcOrd="0" destOrd="0" presId="urn:microsoft.com/office/officeart/2005/8/layout/radial5"/>
    <dgm:cxn modelId="{6688FD9B-7CA9-4D6E-9E4E-CFC56EF014B5}" type="presOf" srcId="{90C681DA-3EF1-422C-8E18-972F70D19CEE}" destId="{6F394ABE-5743-46F0-A398-8AD82DB93451}" srcOrd="0" destOrd="0" presId="urn:microsoft.com/office/officeart/2005/8/layout/radial5"/>
    <dgm:cxn modelId="{9670BE9C-5A6E-4CA3-B606-73054872DF80}" type="presOf" srcId="{401D22E6-A349-481D-A895-74278ECA4C1A}" destId="{EE222245-4975-42D7-A60B-84EBE2FF7733}" srcOrd="0" destOrd="0" presId="urn:microsoft.com/office/officeart/2005/8/layout/radial5"/>
    <dgm:cxn modelId="{E2D2C9A3-B9CB-46C4-AA08-21A64943EE2C}" type="presOf" srcId="{A2FD9F40-18A3-4FDD-B7F4-A53629B17BF8}" destId="{6AFE7FD7-1A4F-4844-88BA-B042FC4321D9}" srcOrd="0" destOrd="0" presId="urn:microsoft.com/office/officeart/2005/8/layout/radial5"/>
    <dgm:cxn modelId="{699900A4-F6F4-434F-9BBB-5C69478FF822}" type="presOf" srcId="{BDCC7F0A-5A08-4F46-8214-EA9F10255751}" destId="{BEDD2969-C1B5-4AFE-B095-FAA932199FF9}" srcOrd="0" destOrd="0" presId="urn:microsoft.com/office/officeart/2005/8/layout/radial5"/>
    <dgm:cxn modelId="{9CFBEFA9-4067-4C3B-B32F-5B1421D6BB3F}" type="presOf" srcId="{90718D69-A214-428E-B2C3-1ACD2AC67F3F}" destId="{6E1AD20B-2514-4600-9FAB-45270A7C8064}" srcOrd="0" destOrd="0" presId="urn:microsoft.com/office/officeart/2005/8/layout/radial5"/>
    <dgm:cxn modelId="{1092A1B7-022D-4A0A-8DA6-B9A2D10E1AD8}" srcId="{058C2AB7-63FF-40BC-9FD3-B7CC93E5424D}" destId="{68839455-C78F-4121-A0AD-4A8CC6A85A09}" srcOrd="3" destOrd="0" parTransId="{34D28B79-1463-4EA5-83CD-E3A38BA67596}" sibTransId="{BAADB044-589E-4751-95E3-2BFA83D281F4}"/>
    <dgm:cxn modelId="{759096BD-28DC-4869-8856-DA59F5D0E9DB}" srcId="{058C2AB7-63FF-40BC-9FD3-B7CC93E5424D}" destId="{A2FD9F40-18A3-4FDD-B7F4-A53629B17BF8}" srcOrd="0" destOrd="0" parTransId="{90718D69-A214-428E-B2C3-1ACD2AC67F3F}" sibTransId="{568B1FD8-D85D-4FB5-AD96-0F5120376BDB}"/>
    <dgm:cxn modelId="{C75939C0-927A-43C6-9CAB-EE850906EBE7}" srcId="{058C2AB7-63FF-40BC-9FD3-B7CC93E5424D}" destId="{705BE13F-5EF7-4EB9-BDB5-1A6A66CD8E25}" srcOrd="6" destOrd="0" parTransId="{1AD88586-A498-4675-B2D4-EE30B5779F6D}" sibTransId="{F9346938-4B20-4FC1-8ACF-2565FC519437}"/>
    <dgm:cxn modelId="{38507AC9-B0B3-4491-AEE4-2FE41B734166}" type="presOf" srcId="{1AD88586-A498-4675-B2D4-EE30B5779F6D}" destId="{17FA40A1-E31E-407C-86ED-0F950B8E86DA}" srcOrd="1" destOrd="0" presId="urn:microsoft.com/office/officeart/2005/8/layout/radial5"/>
    <dgm:cxn modelId="{86C6E2D4-90E2-431D-8D54-EB796E5E9F0E}" type="presOf" srcId="{4F7FCDB6-C9EF-4DD4-BE3B-FDB60644674B}" destId="{5B416916-3E53-42D1-9518-F19835AD5A92}" srcOrd="1" destOrd="0" presId="urn:microsoft.com/office/officeart/2005/8/layout/radial5"/>
    <dgm:cxn modelId="{4BF3E5D7-EBF5-4DD9-AE54-D5288347CCBF}" type="presOf" srcId="{C5246273-0D6C-4CCE-8C70-2A4D390D7DE6}" destId="{4EA7B78F-C560-4A04-9815-F86EA3172074}" srcOrd="1" destOrd="0" presId="urn:microsoft.com/office/officeart/2005/8/layout/radial5"/>
    <dgm:cxn modelId="{DEADC9F1-DF25-4583-BD02-49171F6854EA}" srcId="{058C2AB7-63FF-40BC-9FD3-B7CC93E5424D}" destId="{BDCC7F0A-5A08-4F46-8214-EA9F10255751}" srcOrd="2" destOrd="0" parTransId="{8346C46A-5D58-4F91-8B36-1035C77F0A20}" sibTransId="{A7187677-2B39-446F-BD28-DBFDBACE7DA0}"/>
    <dgm:cxn modelId="{D40A06FC-547F-4D96-8001-8332B093B3EE}" type="presOf" srcId="{8346C46A-5D58-4F91-8B36-1035C77F0A20}" destId="{20894E88-02D9-4794-82CB-2A9436B07C19}" srcOrd="1" destOrd="0" presId="urn:microsoft.com/office/officeart/2005/8/layout/radial5"/>
    <dgm:cxn modelId="{E2AC7FFF-AF2F-490D-8CC9-87B4C5A1B6E8}" type="presOf" srcId="{5E474BB6-6A0E-41E3-9965-859D2D9BB095}" destId="{501877B9-298D-4794-9044-7FD36C7CDE0F}" srcOrd="1" destOrd="0" presId="urn:microsoft.com/office/officeart/2005/8/layout/radial5"/>
    <dgm:cxn modelId="{2465861F-8D5A-408D-842E-57D1744AB79D}" type="presParOf" srcId="{F4001035-8202-40F2-B3DE-2C66CC0C0643}" destId="{53AA511D-34E6-4675-A993-3313E1BD61AB}" srcOrd="0" destOrd="0" presId="urn:microsoft.com/office/officeart/2005/8/layout/radial5"/>
    <dgm:cxn modelId="{893AE6AC-0918-4A57-AF80-BFBF38749D09}" type="presParOf" srcId="{F4001035-8202-40F2-B3DE-2C66CC0C0643}" destId="{6E1AD20B-2514-4600-9FAB-45270A7C8064}" srcOrd="1" destOrd="0" presId="urn:microsoft.com/office/officeart/2005/8/layout/radial5"/>
    <dgm:cxn modelId="{57EFB387-E37A-4110-B198-71AE55483222}" type="presParOf" srcId="{6E1AD20B-2514-4600-9FAB-45270A7C8064}" destId="{A254D3D8-76D5-4943-B063-AB00A828A729}" srcOrd="0" destOrd="0" presId="urn:microsoft.com/office/officeart/2005/8/layout/radial5"/>
    <dgm:cxn modelId="{1931F37D-B5B5-4B89-AC4E-9F4F938373A2}" type="presParOf" srcId="{F4001035-8202-40F2-B3DE-2C66CC0C0643}" destId="{6AFE7FD7-1A4F-4844-88BA-B042FC4321D9}" srcOrd="2" destOrd="0" presId="urn:microsoft.com/office/officeart/2005/8/layout/radial5"/>
    <dgm:cxn modelId="{E562A302-AE4C-4AD7-9929-C726E5B39C67}" type="presParOf" srcId="{F4001035-8202-40F2-B3DE-2C66CC0C0643}" destId="{DB04DE15-D38D-4EDE-86F2-CF44138CA16C}" srcOrd="3" destOrd="0" presId="urn:microsoft.com/office/officeart/2005/8/layout/radial5"/>
    <dgm:cxn modelId="{7E2B6C86-8CB9-47CE-9C1B-0329F22727E0}" type="presParOf" srcId="{DB04DE15-D38D-4EDE-86F2-CF44138CA16C}" destId="{5B416916-3E53-42D1-9518-F19835AD5A92}" srcOrd="0" destOrd="0" presId="urn:microsoft.com/office/officeart/2005/8/layout/radial5"/>
    <dgm:cxn modelId="{96A79B95-CCCD-4B84-AE2B-F18F0BDCEC4F}" type="presParOf" srcId="{F4001035-8202-40F2-B3DE-2C66CC0C0643}" destId="{EE222245-4975-42D7-A60B-84EBE2FF7733}" srcOrd="4" destOrd="0" presId="urn:microsoft.com/office/officeart/2005/8/layout/radial5"/>
    <dgm:cxn modelId="{37623348-59E1-43C1-8B32-FC5A4141D9DE}" type="presParOf" srcId="{F4001035-8202-40F2-B3DE-2C66CC0C0643}" destId="{4EBBF0FA-5694-44A6-9D6F-EEB1A3E63515}" srcOrd="5" destOrd="0" presId="urn:microsoft.com/office/officeart/2005/8/layout/radial5"/>
    <dgm:cxn modelId="{02AD2BD2-7C34-4835-8724-393D2FDBC632}" type="presParOf" srcId="{4EBBF0FA-5694-44A6-9D6F-EEB1A3E63515}" destId="{20894E88-02D9-4794-82CB-2A9436B07C19}" srcOrd="0" destOrd="0" presId="urn:microsoft.com/office/officeart/2005/8/layout/radial5"/>
    <dgm:cxn modelId="{CBB78D2F-3B0A-4934-94DD-C116D548104D}" type="presParOf" srcId="{F4001035-8202-40F2-B3DE-2C66CC0C0643}" destId="{BEDD2969-C1B5-4AFE-B095-FAA932199FF9}" srcOrd="6" destOrd="0" presId="urn:microsoft.com/office/officeart/2005/8/layout/radial5"/>
    <dgm:cxn modelId="{343064BA-EF1A-4050-8416-4588A8B4A6B8}" type="presParOf" srcId="{F4001035-8202-40F2-B3DE-2C66CC0C0643}" destId="{E1FCCEB2-5E51-4040-8352-E521A12A9CDB}" srcOrd="7" destOrd="0" presId="urn:microsoft.com/office/officeart/2005/8/layout/radial5"/>
    <dgm:cxn modelId="{4F924B61-29D3-48CD-922F-E56596CBA1AA}" type="presParOf" srcId="{E1FCCEB2-5E51-4040-8352-E521A12A9CDB}" destId="{8B3D77B2-D029-4458-A5CF-7949A4227694}" srcOrd="0" destOrd="0" presId="urn:microsoft.com/office/officeart/2005/8/layout/radial5"/>
    <dgm:cxn modelId="{DB738B8A-4F68-4461-8BC2-632ABE11808C}" type="presParOf" srcId="{F4001035-8202-40F2-B3DE-2C66CC0C0643}" destId="{0679333C-666E-4ECF-99EF-392E9DA866EE}" srcOrd="8" destOrd="0" presId="urn:microsoft.com/office/officeart/2005/8/layout/radial5"/>
    <dgm:cxn modelId="{3CA4AA30-6A27-435E-88C9-FDFA90B089A1}" type="presParOf" srcId="{F4001035-8202-40F2-B3DE-2C66CC0C0643}" destId="{A3D7CAB4-B197-45E6-B661-A87F0B4DB144}" srcOrd="9" destOrd="0" presId="urn:microsoft.com/office/officeart/2005/8/layout/radial5"/>
    <dgm:cxn modelId="{EC57D518-744B-49E9-8DD8-E16B785BD36F}" type="presParOf" srcId="{A3D7CAB4-B197-45E6-B661-A87F0B4DB144}" destId="{501877B9-298D-4794-9044-7FD36C7CDE0F}" srcOrd="0" destOrd="0" presId="urn:microsoft.com/office/officeart/2005/8/layout/radial5"/>
    <dgm:cxn modelId="{1F1C6B53-1FD8-4C5C-8F3F-C82BF0494B10}" type="presParOf" srcId="{F4001035-8202-40F2-B3DE-2C66CC0C0643}" destId="{D08FDB25-E925-48D7-AA92-739848F49B75}" srcOrd="10" destOrd="0" presId="urn:microsoft.com/office/officeart/2005/8/layout/radial5"/>
    <dgm:cxn modelId="{B778A2C8-A733-4B85-A538-2AA41A862F22}" type="presParOf" srcId="{F4001035-8202-40F2-B3DE-2C66CC0C0643}" destId="{FB7E2E85-0F85-46D2-BD74-AAF28C621439}" srcOrd="11" destOrd="0" presId="urn:microsoft.com/office/officeart/2005/8/layout/radial5"/>
    <dgm:cxn modelId="{974F2B02-BFFD-4328-A386-903D72F8E340}" type="presParOf" srcId="{FB7E2E85-0F85-46D2-BD74-AAF28C621439}" destId="{BD75675B-D76E-4C30-8546-53AD1D941620}" srcOrd="0" destOrd="0" presId="urn:microsoft.com/office/officeart/2005/8/layout/radial5"/>
    <dgm:cxn modelId="{7697BEBE-BD6B-45D4-82CD-A3964F426422}" type="presParOf" srcId="{F4001035-8202-40F2-B3DE-2C66CC0C0643}" destId="{52E59A92-6017-4A7E-8A67-BC0A4127D3B6}" srcOrd="12" destOrd="0" presId="urn:microsoft.com/office/officeart/2005/8/layout/radial5"/>
    <dgm:cxn modelId="{EF80FB9F-447A-4F77-8488-C6CA4190D9C0}" type="presParOf" srcId="{F4001035-8202-40F2-B3DE-2C66CC0C0643}" destId="{E386DDAE-3777-4832-A7BE-5BDFDE476F11}" srcOrd="13" destOrd="0" presId="urn:microsoft.com/office/officeart/2005/8/layout/radial5"/>
    <dgm:cxn modelId="{45222FC1-90AE-42DD-A315-2C0100367304}" type="presParOf" srcId="{E386DDAE-3777-4832-A7BE-5BDFDE476F11}" destId="{17FA40A1-E31E-407C-86ED-0F950B8E86DA}" srcOrd="0" destOrd="0" presId="urn:microsoft.com/office/officeart/2005/8/layout/radial5"/>
    <dgm:cxn modelId="{083D9709-8B85-4E1F-AB1B-AAC9F4EBD942}" type="presParOf" srcId="{F4001035-8202-40F2-B3DE-2C66CC0C0643}" destId="{F6D020B9-FBD2-48B8-B460-800642FBA9C9}" srcOrd="14" destOrd="0" presId="urn:microsoft.com/office/officeart/2005/8/layout/radial5"/>
    <dgm:cxn modelId="{42EE1225-6380-4C45-89AD-9BB0954508C8}" type="presParOf" srcId="{F4001035-8202-40F2-B3DE-2C66CC0C0643}" destId="{9EB88406-348C-4F53-86BB-697C2A1F5B4F}" srcOrd="15" destOrd="0" presId="urn:microsoft.com/office/officeart/2005/8/layout/radial5"/>
    <dgm:cxn modelId="{E55988B3-7AAB-44D0-BD2D-BB785635892D}" type="presParOf" srcId="{9EB88406-348C-4F53-86BB-697C2A1F5B4F}" destId="{4EA7B78F-C560-4A04-9815-F86EA3172074}" srcOrd="0" destOrd="0" presId="urn:microsoft.com/office/officeart/2005/8/layout/radial5"/>
    <dgm:cxn modelId="{2B2699BB-CD23-467E-AC05-5F6E36C8D2E4}" type="presParOf" srcId="{F4001035-8202-40F2-B3DE-2C66CC0C0643}" destId="{6F394ABE-5743-46F0-A398-8AD82DB93451}"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A511D-34E6-4675-A993-3313E1BD61AB}">
      <dsp:nvSpPr>
        <dsp:cNvPr id="0" name=""/>
        <dsp:cNvSpPr/>
      </dsp:nvSpPr>
      <dsp:spPr>
        <a:xfrm>
          <a:off x="3196022" y="2205422"/>
          <a:ext cx="1075554" cy="1075554"/>
        </a:xfrm>
        <a:prstGeom prst="ellipse">
          <a:avLst/>
        </a:prstGeom>
        <a:solidFill>
          <a:srgbClr val="CFCBA5"/>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Excellence in Learning &amp; Teaching</a:t>
          </a:r>
          <a:endParaRPr lang="el-GR" sz="1200" b="0" i="0" kern="1200" dirty="0">
            <a:solidFill>
              <a:schemeClr val="tx1">
                <a:lumMod val="75000"/>
                <a:lumOff val="25000"/>
              </a:schemeClr>
            </a:solidFill>
            <a:latin typeface="Calibri" panose="020F0502020204030204" pitchFamily="34" charset="0"/>
            <a:cs typeface="Calibri" panose="020F0502020204030204" pitchFamily="34" charset="0"/>
          </a:endParaRPr>
        </a:p>
      </dsp:txBody>
      <dsp:txXfrm>
        <a:off x="3353533" y="2362933"/>
        <a:ext cx="760532" cy="760532"/>
      </dsp:txXfrm>
    </dsp:sp>
    <dsp:sp modelId="{6E1AD20B-2514-4600-9FAB-45270A7C8064}">
      <dsp:nvSpPr>
        <dsp:cNvPr id="0" name=""/>
        <dsp:cNvSpPr/>
      </dsp:nvSpPr>
      <dsp:spPr>
        <a:xfrm rot="16200000">
          <a:off x="3488673" y="1583147"/>
          <a:ext cx="490253" cy="347295"/>
        </a:xfrm>
        <a:prstGeom prst="rightArrow">
          <a:avLst>
            <a:gd name="adj1" fmla="val 60000"/>
            <a:gd name="adj2" fmla="val 50000"/>
          </a:avLst>
        </a:prstGeom>
        <a:solidFill>
          <a:srgbClr val="CFCBA5"/>
        </a:solidFill>
        <a:ln>
          <a:noFill/>
        </a:ln>
        <a:effectLst/>
        <a:scene3d>
          <a:camera prst="orthographicFront"/>
          <a:lightRig rig="flat" dir="t"/>
        </a:scene3d>
        <a:sp3d z="-80000" prstMaterial="plastic">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l-GR" sz="1000" kern="1200"/>
        </a:p>
      </dsp:txBody>
      <dsp:txXfrm>
        <a:off x="3540767" y="1704700"/>
        <a:ext cx="386065" cy="208377"/>
      </dsp:txXfrm>
    </dsp:sp>
    <dsp:sp modelId="{6AFE7FD7-1A4F-4844-88BA-B042FC4321D9}">
      <dsp:nvSpPr>
        <dsp:cNvPr id="0" name=""/>
        <dsp:cNvSpPr/>
      </dsp:nvSpPr>
      <dsp:spPr>
        <a:xfrm>
          <a:off x="3095388" y="3594"/>
          <a:ext cx="1276822" cy="1276822"/>
        </a:xfrm>
        <a:prstGeom prst="ellipse">
          <a:avLst/>
        </a:prstGeom>
        <a:solidFill>
          <a:srgbClr val="E46C0A"/>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High Quality of Academic Staff </a:t>
          </a:r>
          <a:endParaRPr lang="el-GR" sz="1000" b="0" i="0" kern="1200" dirty="0">
            <a:latin typeface="Calibri" panose="020F0502020204030204" pitchFamily="34" charset="0"/>
            <a:cs typeface="Calibri" panose="020F0502020204030204" pitchFamily="34" charset="0"/>
          </a:endParaRPr>
        </a:p>
      </dsp:txBody>
      <dsp:txXfrm>
        <a:off x="3282374" y="190580"/>
        <a:ext cx="902850" cy="902850"/>
      </dsp:txXfrm>
    </dsp:sp>
    <dsp:sp modelId="{DB04DE15-D38D-4EDE-86F2-CF44138CA16C}">
      <dsp:nvSpPr>
        <dsp:cNvPr id="0" name=""/>
        <dsp:cNvSpPr/>
      </dsp:nvSpPr>
      <dsp:spPr>
        <a:xfrm rot="18900000">
          <a:off x="4186167" y="1872058"/>
          <a:ext cx="490253" cy="347295"/>
        </a:xfrm>
        <a:prstGeom prst="rightArrow">
          <a:avLst>
            <a:gd name="adj1" fmla="val 60000"/>
            <a:gd name="adj2" fmla="val 50000"/>
          </a:avLst>
        </a:prstGeom>
        <a:solidFill>
          <a:srgbClr val="CFCBA5"/>
        </a:solidFill>
        <a:ln>
          <a:noFill/>
        </a:ln>
        <a:effectLst/>
        <a:scene3d>
          <a:camera prst="orthographicFront"/>
          <a:lightRig rig="flat" dir="t"/>
        </a:scene3d>
        <a:sp3d z="-80000" prstMaterial="plastic">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l-GR" sz="1000" kern="1200"/>
        </a:p>
      </dsp:txBody>
      <dsp:txXfrm>
        <a:off x="4201425" y="1978353"/>
        <a:ext cx="386065" cy="208377"/>
      </dsp:txXfrm>
    </dsp:sp>
    <dsp:sp modelId="{EE222245-4975-42D7-A60B-84EBE2FF7733}">
      <dsp:nvSpPr>
        <dsp:cNvPr id="0" name=""/>
        <dsp:cNvSpPr/>
      </dsp:nvSpPr>
      <dsp:spPr>
        <a:xfrm>
          <a:off x="4581157" y="619020"/>
          <a:ext cx="1276822" cy="1276822"/>
        </a:xfrm>
        <a:prstGeom prst="ellipse">
          <a:avLst/>
        </a:prstGeom>
        <a:solidFill>
          <a:srgbClr val="F7921C"/>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High Quality of Students </a:t>
          </a:r>
          <a:endParaRPr lang="el-GR" sz="1000" b="0" i="0" kern="1200" dirty="0">
            <a:latin typeface="Calibri" panose="020F0502020204030204" pitchFamily="34" charset="0"/>
            <a:cs typeface="Calibri" panose="020F0502020204030204" pitchFamily="34" charset="0"/>
          </a:endParaRPr>
        </a:p>
      </dsp:txBody>
      <dsp:txXfrm>
        <a:off x="4768143" y="806006"/>
        <a:ext cx="902850" cy="902850"/>
      </dsp:txXfrm>
    </dsp:sp>
    <dsp:sp modelId="{4EBBF0FA-5694-44A6-9D6F-EEB1A3E63515}">
      <dsp:nvSpPr>
        <dsp:cNvPr id="0" name=""/>
        <dsp:cNvSpPr/>
      </dsp:nvSpPr>
      <dsp:spPr>
        <a:xfrm>
          <a:off x="4475078" y="2569552"/>
          <a:ext cx="490253" cy="347295"/>
        </a:xfrm>
        <a:prstGeom prst="rightArrow">
          <a:avLst>
            <a:gd name="adj1" fmla="val 60000"/>
            <a:gd name="adj2" fmla="val 50000"/>
          </a:avLst>
        </a:prstGeom>
        <a:solidFill>
          <a:srgbClr val="CFCBA5"/>
        </a:solidFill>
        <a:ln>
          <a:noFill/>
        </a:ln>
        <a:effectLst/>
        <a:scene3d>
          <a:camera prst="orthographicFront"/>
          <a:lightRig rig="flat" dir="t"/>
        </a:scene3d>
        <a:sp3d z="-80000" prstMaterial="plastic">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l-GR" sz="1000" kern="1200"/>
        </a:p>
      </dsp:txBody>
      <dsp:txXfrm>
        <a:off x="4475078" y="2639011"/>
        <a:ext cx="386065" cy="208377"/>
      </dsp:txXfrm>
    </dsp:sp>
    <dsp:sp modelId="{BEDD2969-C1B5-4AFE-B095-FAA932199FF9}">
      <dsp:nvSpPr>
        <dsp:cNvPr id="0" name=""/>
        <dsp:cNvSpPr/>
      </dsp:nvSpPr>
      <dsp:spPr>
        <a:xfrm>
          <a:off x="5196583" y="2104788"/>
          <a:ext cx="1276822" cy="1276822"/>
        </a:xfrm>
        <a:prstGeom prst="ellipse">
          <a:avLst/>
        </a:prstGeom>
        <a:solidFill>
          <a:srgbClr val="FFA800"/>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Operational Framework</a:t>
          </a:r>
          <a:r>
            <a:rPr lang="el-GR" sz="1000" kern="1200" dirty="0"/>
            <a:t>: </a:t>
          </a:r>
          <a:r>
            <a:rPr lang="en-US" sz="1000" kern="1200" dirty="0"/>
            <a:t>Rules, policies, awards, codes of conduct</a:t>
          </a:r>
          <a:r>
            <a:rPr lang="el-GR" sz="1000" kern="1200" dirty="0"/>
            <a:t>, </a:t>
          </a:r>
          <a:r>
            <a:rPr lang="en-US" sz="1000" kern="1200" dirty="0"/>
            <a:t>ESG </a:t>
          </a:r>
          <a:endParaRPr lang="el-GR" sz="1000" b="0" i="0" kern="1200" dirty="0">
            <a:latin typeface="Calibri" panose="020F0502020204030204" pitchFamily="34" charset="0"/>
            <a:cs typeface="Calibri" panose="020F0502020204030204" pitchFamily="34" charset="0"/>
          </a:endParaRPr>
        </a:p>
      </dsp:txBody>
      <dsp:txXfrm>
        <a:off x="5383569" y="2291774"/>
        <a:ext cx="902850" cy="902850"/>
      </dsp:txXfrm>
    </dsp:sp>
    <dsp:sp modelId="{E1FCCEB2-5E51-4040-8352-E521A12A9CDB}">
      <dsp:nvSpPr>
        <dsp:cNvPr id="0" name=""/>
        <dsp:cNvSpPr/>
      </dsp:nvSpPr>
      <dsp:spPr>
        <a:xfrm rot="2700000">
          <a:off x="4186167" y="3267045"/>
          <a:ext cx="490253" cy="347295"/>
        </a:xfrm>
        <a:prstGeom prst="rightArrow">
          <a:avLst>
            <a:gd name="adj1" fmla="val 60000"/>
            <a:gd name="adj2" fmla="val 50000"/>
          </a:avLst>
        </a:prstGeom>
        <a:solidFill>
          <a:srgbClr val="CFCBA5"/>
        </a:solidFill>
        <a:ln>
          <a:noFill/>
        </a:ln>
        <a:effectLst/>
        <a:scene3d>
          <a:camera prst="orthographicFront"/>
          <a:lightRig rig="flat" dir="t"/>
        </a:scene3d>
        <a:sp3d z="-80000" prstMaterial="plastic">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l-GR" sz="1000" kern="1200"/>
        </a:p>
      </dsp:txBody>
      <dsp:txXfrm>
        <a:off x="4201425" y="3299668"/>
        <a:ext cx="386065" cy="208377"/>
      </dsp:txXfrm>
    </dsp:sp>
    <dsp:sp modelId="{0679333C-666E-4ECF-99EF-392E9DA866EE}">
      <dsp:nvSpPr>
        <dsp:cNvPr id="0" name=""/>
        <dsp:cNvSpPr/>
      </dsp:nvSpPr>
      <dsp:spPr>
        <a:xfrm>
          <a:off x="4581157" y="3590557"/>
          <a:ext cx="1276822" cy="1276822"/>
        </a:xfrm>
        <a:prstGeom prst="ellipse">
          <a:avLst/>
        </a:prstGeom>
        <a:solidFill>
          <a:srgbClr val="FEB400"/>
        </a:solidFill>
        <a:ln>
          <a:noFill/>
        </a:ln>
        <a:effectLst/>
        <a:scene3d>
          <a:camera prst="orthographicFront"/>
          <a:lightRig rig="flat" dir="t"/>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Teaching &amp; Learning Centre </a:t>
          </a:r>
          <a:r>
            <a:rPr lang="el-GR" sz="1000" kern="1200" dirty="0"/>
            <a:t> </a:t>
          </a:r>
          <a:endParaRPr lang="el-GR" sz="1000" b="0" i="0" kern="1200" dirty="0">
            <a:latin typeface="Calibri" panose="020F0502020204030204" pitchFamily="34" charset="0"/>
            <a:cs typeface="Calibri" panose="020F0502020204030204" pitchFamily="34" charset="0"/>
          </a:endParaRPr>
        </a:p>
      </dsp:txBody>
      <dsp:txXfrm>
        <a:off x="4768143" y="3777543"/>
        <a:ext cx="902850" cy="902850"/>
      </dsp:txXfrm>
    </dsp:sp>
    <dsp:sp modelId="{A3D7CAB4-B197-45E6-B661-A87F0B4DB144}">
      <dsp:nvSpPr>
        <dsp:cNvPr id="0" name=""/>
        <dsp:cNvSpPr/>
      </dsp:nvSpPr>
      <dsp:spPr>
        <a:xfrm rot="5400000">
          <a:off x="3488673" y="3555957"/>
          <a:ext cx="490253" cy="347295"/>
        </a:xfrm>
        <a:prstGeom prst="rightArrow">
          <a:avLst>
            <a:gd name="adj1" fmla="val 60000"/>
            <a:gd name="adj2" fmla="val 50000"/>
          </a:avLst>
        </a:prstGeom>
        <a:solidFill>
          <a:srgbClr val="CFCBA5"/>
        </a:solidFill>
        <a:ln>
          <a:noFill/>
        </a:ln>
        <a:effectLst/>
        <a:scene3d>
          <a:camera prst="orthographicFront"/>
          <a:lightRig rig="flat" dir="t"/>
        </a:scene3d>
        <a:sp3d z="-80000" prstMaterial="plastic"/>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l-GR" sz="1000" kern="1200"/>
        </a:p>
      </dsp:txBody>
      <dsp:txXfrm>
        <a:off x="3540767" y="3573322"/>
        <a:ext cx="386065" cy="208377"/>
      </dsp:txXfrm>
    </dsp:sp>
    <dsp:sp modelId="{D08FDB25-E925-48D7-AA92-739848F49B75}">
      <dsp:nvSpPr>
        <dsp:cNvPr id="0" name=""/>
        <dsp:cNvSpPr/>
      </dsp:nvSpPr>
      <dsp:spPr>
        <a:xfrm>
          <a:off x="3095388" y="4205983"/>
          <a:ext cx="1276822" cy="1276822"/>
        </a:xfrm>
        <a:prstGeom prst="ellipse">
          <a:avLst/>
        </a:prstGeom>
        <a:solidFill>
          <a:srgbClr val="FFC700"/>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External Evaluation &amp; Accreditation of </a:t>
          </a:r>
          <a:r>
            <a:rPr lang="en-US" sz="1000" kern="1200" dirty="0" err="1"/>
            <a:t>Programmes</a:t>
          </a:r>
          <a:r>
            <a:rPr lang="en-US" sz="1000" kern="1200" dirty="0"/>
            <a:t> of Study </a:t>
          </a:r>
          <a:endParaRPr lang="el-GR" sz="1000" b="0" i="0" kern="1200" dirty="0">
            <a:latin typeface="Calibri" panose="020F0502020204030204" pitchFamily="34" charset="0"/>
            <a:cs typeface="Calibri" panose="020F0502020204030204" pitchFamily="34" charset="0"/>
          </a:endParaRPr>
        </a:p>
      </dsp:txBody>
      <dsp:txXfrm>
        <a:off x="3282374" y="4392969"/>
        <a:ext cx="902850" cy="902850"/>
      </dsp:txXfrm>
    </dsp:sp>
    <dsp:sp modelId="{FB7E2E85-0F85-46D2-BD74-AAF28C621439}">
      <dsp:nvSpPr>
        <dsp:cNvPr id="0" name=""/>
        <dsp:cNvSpPr/>
      </dsp:nvSpPr>
      <dsp:spPr>
        <a:xfrm rot="8136261">
          <a:off x="2741752" y="3283013"/>
          <a:ext cx="526746" cy="347295"/>
        </a:xfrm>
        <a:prstGeom prst="rightArrow">
          <a:avLst>
            <a:gd name="adj1" fmla="val 60000"/>
            <a:gd name="adj2" fmla="val 50000"/>
          </a:avLst>
        </a:prstGeom>
        <a:solidFill>
          <a:srgbClr val="CFCBA5"/>
        </a:solidFill>
        <a:ln>
          <a:noFill/>
        </a:ln>
        <a:effectLst/>
        <a:scene3d>
          <a:camera prst="orthographicFront"/>
          <a:lightRig rig="flat" dir="t"/>
        </a:scene3d>
        <a:sp3d z="-80000" prstMaterial="plastic"/>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l-GR" sz="1000" kern="1200"/>
        </a:p>
      </dsp:txBody>
      <dsp:txXfrm rot="10800000">
        <a:off x="2831069" y="3316027"/>
        <a:ext cx="422558" cy="208377"/>
      </dsp:txXfrm>
    </dsp:sp>
    <dsp:sp modelId="{52E59A92-6017-4A7E-8A67-BC0A4127D3B6}">
      <dsp:nvSpPr>
        <dsp:cNvPr id="0" name=""/>
        <dsp:cNvSpPr/>
      </dsp:nvSpPr>
      <dsp:spPr>
        <a:xfrm>
          <a:off x="1544831" y="3622975"/>
          <a:ext cx="1276822" cy="1276822"/>
        </a:xfrm>
        <a:prstGeom prst="ellipse">
          <a:avLst/>
        </a:prstGeom>
        <a:solidFill>
          <a:srgbClr val="CBC800"/>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Research Interface </a:t>
          </a:r>
          <a:endParaRPr lang="el-GR" sz="1000" b="0" i="0" kern="1200" dirty="0">
            <a:latin typeface="Calibri" panose="020F0502020204030204" pitchFamily="34" charset="0"/>
            <a:cs typeface="Calibri" panose="020F0502020204030204" pitchFamily="34" charset="0"/>
          </a:endParaRPr>
        </a:p>
      </dsp:txBody>
      <dsp:txXfrm>
        <a:off x="1731817" y="3809961"/>
        <a:ext cx="902850" cy="902850"/>
      </dsp:txXfrm>
    </dsp:sp>
    <dsp:sp modelId="{E386DDAE-3777-4832-A7BE-5BDFDE476F11}">
      <dsp:nvSpPr>
        <dsp:cNvPr id="0" name=""/>
        <dsp:cNvSpPr/>
      </dsp:nvSpPr>
      <dsp:spPr>
        <a:xfrm rot="10800000">
          <a:off x="2502268" y="2569552"/>
          <a:ext cx="490253" cy="347295"/>
        </a:xfrm>
        <a:prstGeom prst="rightArrow">
          <a:avLst>
            <a:gd name="adj1" fmla="val 60000"/>
            <a:gd name="adj2" fmla="val 50000"/>
          </a:avLst>
        </a:prstGeom>
        <a:solidFill>
          <a:srgbClr val="CFCBA5"/>
        </a:solidFill>
        <a:ln>
          <a:noFill/>
        </a:ln>
        <a:effectLst/>
        <a:scene3d>
          <a:camera prst="orthographicFront"/>
          <a:lightRig rig="flat" dir="t"/>
        </a:scene3d>
        <a:sp3d z="-80000" prstMaterial="plastic"/>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l-GR" sz="1000" kern="1200"/>
        </a:p>
      </dsp:txBody>
      <dsp:txXfrm rot="10800000">
        <a:off x="2606456" y="2639011"/>
        <a:ext cx="386065" cy="208377"/>
      </dsp:txXfrm>
    </dsp:sp>
    <dsp:sp modelId="{F6D020B9-FBD2-48B8-B460-800642FBA9C9}">
      <dsp:nvSpPr>
        <dsp:cNvPr id="0" name=""/>
        <dsp:cNvSpPr/>
      </dsp:nvSpPr>
      <dsp:spPr>
        <a:xfrm>
          <a:off x="994194" y="2104788"/>
          <a:ext cx="1276822" cy="1276822"/>
        </a:xfrm>
        <a:prstGeom prst="ellipse">
          <a:avLst/>
        </a:prstGeom>
        <a:solidFill>
          <a:srgbClr val="9DB400"/>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External Collaboration </a:t>
          </a:r>
          <a:endParaRPr lang="el-GR" sz="1000" b="0" i="0" kern="1200" dirty="0">
            <a:latin typeface="Calibri" panose="020F0502020204030204" pitchFamily="34" charset="0"/>
            <a:cs typeface="Calibri" panose="020F0502020204030204" pitchFamily="34" charset="0"/>
          </a:endParaRPr>
        </a:p>
      </dsp:txBody>
      <dsp:txXfrm>
        <a:off x="1181180" y="2291774"/>
        <a:ext cx="902850" cy="902850"/>
      </dsp:txXfrm>
    </dsp:sp>
    <dsp:sp modelId="{9EB88406-348C-4F53-86BB-697C2A1F5B4F}">
      <dsp:nvSpPr>
        <dsp:cNvPr id="0" name=""/>
        <dsp:cNvSpPr/>
      </dsp:nvSpPr>
      <dsp:spPr>
        <a:xfrm rot="13500000">
          <a:off x="2791179" y="1872058"/>
          <a:ext cx="490253" cy="347295"/>
        </a:xfrm>
        <a:prstGeom prst="rightArrow">
          <a:avLst>
            <a:gd name="adj1" fmla="val 60000"/>
            <a:gd name="adj2" fmla="val 50000"/>
          </a:avLst>
        </a:prstGeom>
        <a:solidFill>
          <a:srgbClr val="CFCBA5"/>
        </a:solidFill>
        <a:ln>
          <a:noFill/>
        </a:ln>
        <a:effectLst/>
        <a:scene3d>
          <a:camera prst="orthographicFront"/>
          <a:lightRig rig="flat" dir="t"/>
        </a:scene3d>
        <a:sp3d z="-80000" prstMaterial="plastic"/>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l-GR" sz="1000" kern="1200"/>
        </a:p>
      </dsp:txBody>
      <dsp:txXfrm rot="10800000">
        <a:off x="2880109" y="1978353"/>
        <a:ext cx="386065" cy="208377"/>
      </dsp:txXfrm>
    </dsp:sp>
    <dsp:sp modelId="{6F394ABE-5743-46F0-A398-8AD82DB93451}">
      <dsp:nvSpPr>
        <dsp:cNvPr id="0" name=""/>
        <dsp:cNvSpPr/>
      </dsp:nvSpPr>
      <dsp:spPr>
        <a:xfrm>
          <a:off x="1609620" y="619020"/>
          <a:ext cx="1276822" cy="1276822"/>
        </a:xfrm>
        <a:prstGeom prst="ellipse">
          <a:avLst/>
        </a:prstGeom>
        <a:solidFill>
          <a:schemeClr val="accent3">
            <a:lumMod val="75000"/>
          </a:schemeClr>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Modern facilities, learning systems and materials </a:t>
          </a:r>
          <a:endParaRPr lang="el-GR" sz="1000" b="0" i="0" kern="1200" dirty="0">
            <a:latin typeface="Calibri" panose="020F0502020204030204" pitchFamily="34" charset="0"/>
            <a:cs typeface="Calibri" panose="020F0502020204030204" pitchFamily="34" charset="0"/>
          </a:endParaRPr>
        </a:p>
      </dsp:txBody>
      <dsp:txXfrm>
        <a:off x="1796606" y="806006"/>
        <a:ext cx="902850" cy="90285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419241-47A2-714B-BD20-7B44E44462EA}"/>
              </a:ext>
            </a:extLst>
          </p:cNvPr>
          <p:cNvSpPr>
            <a:spLocks noGrp="1"/>
          </p:cNvSpPr>
          <p:nvPr>
            <p:ph type="hdr" sz="quarter"/>
          </p:nvPr>
        </p:nvSpPr>
        <p:spPr>
          <a:xfrm>
            <a:off x="0" y="0"/>
            <a:ext cx="2946400" cy="499669"/>
          </a:xfrm>
          <a:prstGeom prst="rect">
            <a:avLst/>
          </a:prstGeom>
        </p:spPr>
        <p:txBody>
          <a:bodyPr vert="horz" wrap="square" lIns="91430" tIns="45715" rIns="91430" bIns="45715" numCol="1" anchor="t" anchorCtr="0" compatLnSpc="1">
            <a:prstTxWarp prst="textNoShape">
              <a:avLst/>
            </a:prstTxWarp>
          </a:bodyPr>
          <a:lstStyle>
            <a:lvl1pPr eaLnBrk="1" hangingPunct="1">
              <a:defRPr sz="1200">
                <a:latin typeface="Calibri" pitchFamily="34" charset="0"/>
                <a:cs typeface="Arial" charset="0"/>
              </a:defRPr>
            </a:lvl1pPr>
          </a:lstStyle>
          <a:p>
            <a:pPr>
              <a:defRPr/>
            </a:pPr>
            <a:endParaRPr lang="el-GR" altLang="el-GR"/>
          </a:p>
        </p:txBody>
      </p:sp>
      <p:sp>
        <p:nvSpPr>
          <p:cNvPr id="3" name="Date Placeholder 2">
            <a:extLst>
              <a:ext uri="{FF2B5EF4-FFF2-40B4-BE49-F238E27FC236}">
                <a16:creationId xmlns:a16="http://schemas.microsoft.com/office/drawing/2014/main" id="{9C69840C-97B8-A845-A6A8-26E7FF7E0986}"/>
              </a:ext>
            </a:extLst>
          </p:cNvPr>
          <p:cNvSpPr>
            <a:spLocks noGrp="1"/>
          </p:cNvSpPr>
          <p:nvPr>
            <p:ph type="dt" idx="1"/>
          </p:nvPr>
        </p:nvSpPr>
        <p:spPr>
          <a:xfrm>
            <a:off x="3849688" y="0"/>
            <a:ext cx="2946400" cy="499669"/>
          </a:xfrm>
          <a:prstGeom prst="rect">
            <a:avLst/>
          </a:prstGeom>
        </p:spPr>
        <p:txBody>
          <a:bodyPr vert="horz" wrap="square" lIns="91430" tIns="45715" rIns="91430" bIns="45715" numCol="1" anchor="t" anchorCtr="0" compatLnSpc="1">
            <a:prstTxWarp prst="textNoShape">
              <a:avLst/>
            </a:prstTxWarp>
          </a:bodyPr>
          <a:lstStyle>
            <a:lvl1pPr algn="r" eaLnBrk="1" hangingPunct="1">
              <a:defRPr sz="1200">
                <a:latin typeface="Calibri" pitchFamily="34" charset="0"/>
                <a:cs typeface="Arial" charset="0"/>
              </a:defRPr>
            </a:lvl1pPr>
          </a:lstStyle>
          <a:p>
            <a:pPr>
              <a:defRPr/>
            </a:pPr>
            <a:fld id="{FF81F373-7E35-EB48-AF30-A9EB93B17916}" type="datetimeFigureOut">
              <a:rPr lang="en-US" altLang="el-GR"/>
              <a:pPr>
                <a:defRPr/>
              </a:pPr>
              <a:t>10/26/2022</a:t>
            </a:fld>
            <a:endParaRPr lang="en-US" altLang="el-GR"/>
          </a:p>
        </p:txBody>
      </p:sp>
      <p:sp>
        <p:nvSpPr>
          <p:cNvPr id="4" name="Slide Image Placeholder 3">
            <a:extLst>
              <a:ext uri="{FF2B5EF4-FFF2-40B4-BE49-F238E27FC236}">
                <a16:creationId xmlns:a16="http://schemas.microsoft.com/office/drawing/2014/main" id="{EB8607E9-5AE0-6A4A-8712-CC645EDBB6A9}"/>
              </a:ext>
            </a:extLst>
          </p:cNvPr>
          <p:cNvSpPr>
            <a:spLocks noGrp="1" noRot="1" noChangeAspect="1"/>
          </p:cNvSpPr>
          <p:nvPr>
            <p:ph type="sldImg" idx="2"/>
          </p:nvPr>
        </p:nvSpPr>
        <p:spPr>
          <a:xfrm>
            <a:off x="903288" y="749300"/>
            <a:ext cx="4991100" cy="3743325"/>
          </a:xfrm>
          <a:prstGeom prst="rect">
            <a:avLst/>
          </a:prstGeom>
          <a:noFill/>
          <a:ln w="12700">
            <a:solidFill>
              <a:prstClr val="black"/>
            </a:solidFill>
          </a:ln>
        </p:spPr>
        <p:txBody>
          <a:bodyPr vert="horz" lIns="91430" tIns="45715" rIns="91430" bIns="45715" rtlCol="0" anchor="ctr"/>
          <a:lstStyle/>
          <a:p>
            <a:pPr lvl="0"/>
            <a:endParaRPr lang="en-US" noProof="0"/>
          </a:p>
        </p:txBody>
      </p:sp>
      <p:sp>
        <p:nvSpPr>
          <p:cNvPr id="5" name="Notes Placeholder 4">
            <a:extLst>
              <a:ext uri="{FF2B5EF4-FFF2-40B4-BE49-F238E27FC236}">
                <a16:creationId xmlns:a16="http://schemas.microsoft.com/office/drawing/2014/main" id="{5246E21E-CDD3-B645-AD5D-62500AC4BECA}"/>
              </a:ext>
            </a:extLst>
          </p:cNvPr>
          <p:cNvSpPr>
            <a:spLocks noGrp="1"/>
          </p:cNvSpPr>
          <p:nvPr>
            <p:ph type="body" sz="quarter" idx="3"/>
          </p:nvPr>
        </p:nvSpPr>
        <p:spPr>
          <a:xfrm>
            <a:off x="679450" y="4741266"/>
            <a:ext cx="5438775" cy="4492229"/>
          </a:xfrm>
          <a:prstGeom prst="rect">
            <a:avLst/>
          </a:prstGeom>
        </p:spPr>
        <p:txBody>
          <a:bodyPr vert="horz" lIns="91430" tIns="45715" rIns="91430" bIns="457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27E1A76-5A94-C74F-8207-6022135500AB}"/>
              </a:ext>
            </a:extLst>
          </p:cNvPr>
          <p:cNvSpPr>
            <a:spLocks noGrp="1"/>
          </p:cNvSpPr>
          <p:nvPr>
            <p:ph type="ftr" sz="quarter" idx="4"/>
          </p:nvPr>
        </p:nvSpPr>
        <p:spPr>
          <a:xfrm>
            <a:off x="0" y="9480936"/>
            <a:ext cx="2946400" cy="499668"/>
          </a:xfrm>
          <a:prstGeom prst="rect">
            <a:avLst/>
          </a:prstGeom>
        </p:spPr>
        <p:txBody>
          <a:bodyPr vert="horz" wrap="square" lIns="91430" tIns="45715" rIns="91430" bIns="45715" numCol="1" anchor="b" anchorCtr="0" compatLnSpc="1">
            <a:prstTxWarp prst="textNoShape">
              <a:avLst/>
            </a:prstTxWarp>
          </a:bodyPr>
          <a:lstStyle>
            <a:lvl1pPr eaLnBrk="1" hangingPunct="1">
              <a:defRPr sz="1200">
                <a:latin typeface="Calibri" pitchFamily="34" charset="0"/>
                <a:cs typeface="Arial" charset="0"/>
              </a:defRPr>
            </a:lvl1pPr>
          </a:lstStyle>
          <a:p>
            <a:pPr>
              <a:defRPr/>
            </a:pPr>
            <a:endParaRPr lang="el-GR" altLang="el-GR"/>
          </a:p>
        </p:txBody>
      </p:sp>
      <p:sp>
        <p:nvSpPr>
          <p:cNvPr id="7" name="Slide Number Placeholder 6">
            <a:extLst>
              <a:ext uri="{FF2B5EF4-FFF2-40B4-BE49-F238E27FC236}">
                <a16:creationId xmlns:a16="http://schemas.microsoft.com/office/drawing/2014/main" id="{15CD3900-423C-0948-8747-897C6DD0EADC}"/>
              </a:ext>
            </a:extLst>
          </p:cNvPr>
          <p:cNvSpPr>
            <a:spLocks noGrp="1"/>
          </p:cNvSpPr>
          <p:nvPr>
            <p:ph type="sldNum" sz="quarter" idx="5"/>
          </p:nvPr>
        </p:nvSpPr>
        <p:spPr>
          <a:xfrm>
            <a:off x="3849688" y="9480936"/>
            <a:ext cx="2946400" cy="499668"/>
          </a:xfrm>
          <a:prstGeom prst="rect">
            <a:avLst/>
          </a:prstGeom>
        </p:spPr>
        <p:txBody>
          <a:bodyPr vert="horz" wrap="square" lIns="91430" tIns="45715" rIns="91430" bIns="45715"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5CBDCE6-E2FE-ED4E-95C7-852F0423D01C}"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45CBDCE6-E2FE-ED4E-95C7-852F0423D01C}" type="slidenum">
              <a:rPr lang="en-US" altLang="el-GR" smtClean="0"/>
              <a:pPr>
                <a:defRPr/>
              </a:pPr>
              <a:t>1</a:t>
            </a:fld>
            <a:endParaRPr lang="en-US" altLang="el-GR"/>
          </a:p>
        </p:txBody>
      </p:sp>
    </p:spTree>
    <p:extLst>
      <p:ext uri="{BB962C8B-B14F-4D97-AF65-F5344CB8AC3E}">
        <p14:creationId xmlns:p14="http://schemas.microsoft.com/office/powerpoint/2010/main" val="4043353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a:defRPr/>
            </a:pPr>
            <a:fld id="{45CBDCE6-E2FE-ED4E-95C7-852F0423D01C}" type="slidenum">
              <a:rPr lang="en-US" altLang="el-GR" smtClean="0"/>
              <a:pPr>
                <a:defRPr/>
              </a:pPr>
              <a:t>10</a:t>
            </a:fld>
            <a:endParaRPr lang="en-US" altLang="el-GR"/>
          </a:p>
        </p:txBody>
      </p:sp>
    </p:spTree>
    <p:extLst>
      <p:ext uri="{BB962C8B-B14F-4D97-AF65-F5344CB8AC3E}">
        <p14:creationId xmlns:p14="http://schemas.microsoft.com/office/powerpoint/2010/main" val="3440549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a:defRPr/>
            </a:pPr>
            <a:fld id="{45CBDCE6-E2FE-ED4E-95C7-852F0423D01C}" type="slidenum">
              <a:rPr lang="en-US" altLang="el-GR" smtClean="0"/>
              <a:pPr>
                <a:defRPr/>
              </a:pPr>
              <a:t>11</a:t>
            </a:fld>
            <a:endParaRPr lang="en-US" altLang="el-GR"/>
          </a:p>
        </p:txBody>
      </p:sp>
    </p:spTree>
    <p:extLst>
      <p:ext uri="{BB962C8B-B14F-4D97-AF65-F5344CB8AC3E}">
        <p14:creationId xmlns:p14="http://schemas.microsoft.com/office/powerpoint/2010/main" val="3279430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Θέση εικόνας διαφάνειας 1">
            <a:extLst>
              <a:ext uri="{FF2B5EF4-FFF2-40B4-BE49-F238E27FC236}">
                <a16:creationId xmlns:a16="http://schemas.microsoft.com/office/drawing/2014/main" id="{CDC2B0CA-6C09-DC4C-8EFF-05F89D83DA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Θέση σημειώσεων 2">
            <a:extLst>
              <a:ext uri="{FF2B5EF4-FFF2-40B4-BE49-F238E27FC236}">
                <a16:creationId xmlns:a16="http://schemas.microsoft.com/office/drawing/2014/main" id="{C086DCE4-F273-5441-AEB0-21CB96C65D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a:p>
        </p:txBody>
      </p:sp>
      <p:sp>
        <p:nvSpPr>
          <p:cNvPr id="60419" name="Θέση αριθμού διαφάνειας 3">
            <a:extLst>
              <a:ext uri="{FF2B5EF4-FFF2-40B4-BE49-F238E27FC236}">
                <a16:creationId xmlns:a16="http://schemas.microsoft.com/office/drawing/2014/main" id="{D60454ED-7BA3-C448-B15A-644255ECB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87F0E0-15C4-DD42-BBAB-5D886B03239E}" type="slidenum">
              <a:rPr lang="en-US" altLang="el-GR" smtClean="0">
                <a:latin typeface="Calibri" panose="020F0502020204030204" pitchFamily="34" charset="0"/>
              </a:rPr>
              <a:pPr/>
              <a:t>14</a:t>
            </a:fld>
            <a:endParaRPr lang="en-US" altLang="el-GR">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a:defRPr/>
            </a:pPr>
            <a:fld id="{45CBDCE6-E2FE-ED4E-95C7-852F0423D01C}" type="slidenum">
              <a:rPr lang="en-US" altLang="el-GR" smtClean="0"/>
              <a:pPr>
                <a:defRPr/>
              </a:pPr>
              <a:t>15</a:t>
            </a:fld>
            <a:endParaRPr lang="en-US" altLang="el-GR"/>
          </a:p>
        </p:txBody>
      </p:sp>
    </p:spTree>
    <p:extLst>
      <p:ext uri="{BB962C8B-B14F-4D97-AF65-F5344CB8AC3E}">
        <p14:creationId xmlns:p14="http://schemas.microsoft.com/office/powerpoint/2010/main" val="3855521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Θέση εικόνας διαφάνειας 1">
            <a:extLst>
              <a:ext uri="{FF2B5EF4-FFF2-40B4-BE49-F238E27FC236}">
                <a16:creationId xmlns:a16="http://schemas.microsoft.com/office/drawing/2014/main" id="{D746FDD1-7F56-1C48-A16D-8DAE5D66FD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Θέση σημειώσεων 2">
            <a:extLst>
              <a:ext uri="{FF2B5EF4-FFF2-40B4-BE49-F238E27FC236}">
                <a16:creationId xmlns:a16="http://schemas.microsoft.com/office/drawing/2014/main" id="{8DF1D360-C7FA-4842-A468-C98676F2EE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a:p>
        </p:txBody>
      </p:sp>
      <p:sp>
        <p:nvSpPr>
          <p:cNvPr id="53251" name="Θέση αριθμού διαφάνειας 3">
            <a:extLst>
              <a:ext uri="{FF2B5EF4-FFF2-40B4-BE49-F238E27FC236}">
                <a16:creationId xmlns:a16="http://schemas.microsoft.com/office/drawing/2014/main" id="{18F8B266-9EAD-0D4B-9ED5-58CE36DD6D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5CF47E-DB89-D842-A10A-C9C27504B144}" type="slidenum">
              <a:rPr lang="en-US" altLang="el-GR" smtClean="0">
                <a:latin typeface="Calibri" panose="020F0502020204030204" pitchFamily="34" charset="0"/>
              </a:rPr>
              <a:pPr/>
              <a:t>16</a:t>
            </a:fld>
            <a:endParaRPr lang="en-US" altLang="el-GR">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a:defRPr/>
            </a:pPr>
            <a:fld id="{45CBDCE6-E2FE-ED4E-95C7-852F0423D01C}" type="slidenum">
              <a:rPr lang="en-US" altLang="el-GR" smtClean="0"/>
              <a:pPr>
                <a:defRPr/>
              </a:pPr>
              <a:t>17</a:t>
            </a:fld>
            <a:endParaRPr lang="en-US" altLang="el-GR"/>
          </a:p>
        </p:txBody>
      </p:sp>
    </p:spTree>
    <p:extLst>
      <p:ext uri="{BB962C8B-B14F-4D97-AF65-F5344CB8AC3E}">
        <p14:creationId xmlns:p14="http://schemas.microsoft.com/office/powerpoint/2010/main" val="1980771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45CBDCE6-E2FE-ED4E-95C7-852F0423D01C}" type="slidenum">
              <a:rPr lang="en-US" altLang="el-GR" smtClean="0"/>
              <a:pPr>
                <a:defRPr/>
              </a:pPr>
              <a:t>18</a:t>
            </a:fld>
            <a:endParaRPr lang="en-US" altLang="el-GR"/>
          </a:p>
        </p:txBody>
      </p:sp>
    </p:spTree>
    <p:extLst>
      <p:ext uri="{BB962C8B-B14F-4D97-AF65-F5344CB8AC3E}">
        <p14:creationId xmlns:p14="http://schemas.microsoft.com/office/powerpoint/2010/main" val="2800997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a:defRPr/>
            </a:pPr>
            <a:fld id="{45CBDCE6-E2FE-ED4E-95C7-852F0423D01C}" type="slidenum">
              <a:rPr lang="en-US" altLang="el-GR" smtClean="0"/>
              <a:pPr>
                <a:defRPr/>
              </a:pPr>
              <a:t>20</a:t>
            </a:fld>
            <a:endParaRPr lang="en-US" altLang="el-GR"/>
          </a:p>
        </p:txBody>
      </p:sp>
    </p:spTree>
    <p:extLst>
      <p:ext uri="{BB962C8B-B14F-4D97-AF65-F5344CB8AC3E}">
        <p14:creationId xmlns:p14="http://schemas.microsoft.com/office/powerpoint/2010/main" val="826099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45CBDCE6-E2FE-ED4E-95C7-852F0423D01C}" type="slidenum">
              <a:rPr lang="en-US" altLang="el-GR" smtClean="0"/>
              <a:pPr>
                <a:defRPr/>
              </a:pPr>
              <a:t>23</a:t>
            </a:fld>
            <a:endParaRPr lang="en-US" altLang="el-GR"/>
          </a:p>
        </p:txBody>
      </p:sp>
    </p:spTree>
    <p:extLst>
      <p:ext uri="{BB962C8B-B14F-4D97-AF65-F5344CB8AC3E}">
        <p14:creationId xmlns:p14="http://schemas.microsoft.com/office/powerpoint/2010/main" val="4189244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a:defRPr/>
            </a:pPr>
            <a:fld id="{45CBDCE6-E2FE-ED4E-95C7-852F0423D01C}" type="slidenum">
              <a:rPr lang="en-US" altLang="el-GR" smtClean="0"/>
              <a:pPr>
                <a:defRPr/>
              </a:pPr>
              <a:t>2</a:t>
            </a:fld>
            <a:endParaRPr lang="en-US" altLang="el-GR"/>
          </a:p>
        </p:txBody>
      </p:sp>
    </p:spTree>
    <p:extLst>
      <p:ext uri="{BB962C8B-B14F-4D97-AF65-F5344CB8AC3E}">
        <p14:creationId xmlns:p14="http://schemas.microsoft.com/office/powerpoint/2010/main" val="3375644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a:defRPr/>
            </a:pPr>
            <a:fld id="{45CBDCE6-E2FE-ED4E-95C7-852F0423D01C}" type="slidenum">
              <a:rPr lang="en-US" altLang="el-GR" smtClean="0"/>
              <a:pPr>
                <a:defRPr/>
              </a:pPr>
              <a:t>3</a:t>
            </a:fld>
            <a:endParaRPr lang="en-US" altLang="el-GR"/>
          </a:p>
        </p:txBody>
      </p:sp>
    </p:spTree>
    <p:extLst>
      <p:ext uri="{BB962C8B-B14F-4D97-AF65-F5344CB8AC3E}">
        <p14:creationId xmlns:p14="http://schemas.microsoft.com/office/powerpoint/2010/main" val="414410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a:defRPr/>
            </a:pPr>
            <a:fld id="{45CBDCE6-E2FE-ED4E-95C7-852F0423D01C}" type="slidenum">
              <a:rPr lang="en-US" altLang="el-GR" smtClean="0"/>
              <a:pPr>
                <a:defRPr/>
              </a:pPr>
              <a:t>4</a:t>
            </a:fld>
            <a:endParaRPr lang="en-US" altLang="el-GR"/>
          </a:p>
        </p:txBody>
      </p:sp>
    </p:spTree>
    <p:extLst>
      <p:ext uri="{BB962C8B-B14F-4D97-AF65-F5344CB8AC3E}">
        <p14:creationId xmlns:p14="http://schemas.microsoft.com/office/powerpoint/2010/main" val="3669003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Θέση εικόνας διαφάνειας 1">
            <a:extLst>
              <a:ext uri="{FF2B5EF4-FFF2-40B4-BE49-F238E27FC236}">
                <a16:creationId xmlns:a16="http://schemas.microsoft.com/office/drawing/2014/main" id="{0CB72F6C-7876-2A42-82D8-EA07E8DED9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Θέση σημειώσεων 2">
            <a:extLst>
              <a:ext uri="{FF2B5EF4-FFF2-40B4-BE49-F238E27FC236}">
                <a16:creationId xmlns:a16="http://schemas.microsoft.com/office/drawing/2014/main" id="{DDA78CAD-CCF5-E741-AD70-9731D6047B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a:p>
        </p:txBody>
      </p:sp>
      <p:sp>
        <p:nvSpPr>
          <p:cNvPr id="34819" name="Θέση αριθμού διαφάνειας 3">
            <a:extLst>
              <a:ext uri="{FF2B5EF4-FFF2-40B4-BE49-F238E27FC236}">
                <a16:creationId xmlns:a16="http://schemas.microsoft.com/office/drawing/2014/main" id="{8AF1515A-C3F8-BE4E-B105-76C09051B1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78DD1D-A545-6644-B86F-59614A4EE6CF}" type="slidenum">
              <a:rPr lang="en-US" altLang="el-GR" smtClean="0">
                <a:latin typeface="Calibri" panose="020F0502020204030204" pitchFamily="34" charset="0"/>
              </a:rPr>
              <a:pPr/>
              <a:t>5</a:t>
            </a:fld>
            <a:endParaRPr lang="en-US" altLang="el-GR">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45CBDCE6-E2FE-ED4E-95C7-852F0423D01C}" type="slidenum">
              <a:rPr lang="en-US" altLang="el-GR" smtClean="0"/>
              <a:pPr>
                <a:defRPr/>
              </a:pPr>
              <a:t>6</a:t>
            </a:fld>
            <a:endParaRPr lang="en-US" altLang="el-GR"/>
          </a:p>
        </p:txBody>
      </p:sp>
    </p:spTree>
    <p:extLst>
      <p:ext uri="{BB962C8B-B14F-4D97-AF65-F5344CB8AC3E}">
        <p14:creationId xmlns:p14="http://schemas.microsoft.com/office/powerpoint/2010/main" val="3503922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a:defRPr/>
            </a:pPr>
            <a:fld id="{45CBDCE6-E2FE-ED4E-95C7-852F0423D01C}" type="slidenum">
              <a:rPr lang="en-US" altLang="el-GR" smtClean="0"/>
              <a:pPr>
                <a:defRPr/>
              </a:pPr>
              <a:t>7</a:t>
            </a:fld>
            <a:endParaRPr lang="en-US" altLang="el-GR"/>
          </a:p>
        </p:txBody>
      </p:sp>
    </p:spTree>
    <p:extLst>
      <p:ext uri="{BB962C8B-B14F-4D97-AF65-F5344CB8AC3E}">
        <p14:creationId xmlns:p14="http://schemas.microsoft.com/office/powerpoint/2010/main" val="3121892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a:defRPr/>
            </a:pPr>
            <a:fld id="{45CBDCE6-E2FE-ED4E-95C7-852F0423D01C}" type="slidenum">
              <a:rPr lang="en-US" altLang="el-GR" smtClean="0"/>
              <a:pPr>
                <a:defRPr/>
              </a:pPr>
              <a:t>8</a:t>
            </a:fld>
            <a:endParaRPr lang="en-US" altLang="el-GR"/>
          </a:p>
        </p:txBody>
      </p:sp>
    </p:spTree>
    <p:extLst>
      <p:ext uri="{BB962C8B-B14F-4D97-AF65-F5344CB8AC3E}">
        <p14:creationId xmlns:p14="http://schemas.microsoft.com/office/powerpoint/2010/main" val="2823496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45CBDCE6-E2FE-ED4E-95C7-852F0423D01C}" type="slidenum">
              <a:rPr lang="en-US" altLang="el-GR" smtClean="0"/>
              <a:pPr>
                <a:defRPr/>
              </a:pPr>
              <a:t>9</a:t>
            </a:fld>
            <a:endParaRPr lang="en-US" altLang="el-GR"/>
          </a:p>
        </p:txBody>
      </p:sp>
    </p:spTree>
    <p:extLst>
      <p:ext uri="{BB962C8B-B14F-4D97-AF65-F5344CB8AC3E}">
        <p14:creationId xmlns:p14="http://schemas.microsoft.com/office/powerpoint/2010/main" val="2062736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6EABEEC-8506-CC48-8AD5-31717D347DB1}"/>
              </a:ext>
            </a:extLst>
          </p:cNvPr>
          <p:cNvSpPr>
            <a:spLocks noGrp="1"/>
          </p:cNvSpPr>
          <p:nvPr>
            <p:ph type="dt" sz="half" idx="10"/>
          </p:nvPr>
        </p:nvSpPr>
        <p:spPr/>
        <p:txBody>
          <a:bodyPr/>
          <a:lstStyle>
            <a:lvl1pPr>
              <a:defRPr/>
            </a:lvl1pPr>
          </a:lstStyle>
          <a:p>
            <a:pPr>
              <a:defRPr/>
            </a:pPr>
            <a:fld id="{4A893C93-0EB9-A44B-BE8F-19D98F1BCB67}" type="datetime1">
              <a:rPr lang="en-US" altLang="el-GR"/>
              <a:pPr>
                <a:defRPr/>
              </a:pPr>
              <a:t>10/26/2022</a:t>
            </a:fld>
            <a:endParaRPr lang="en-US" altLang="el-GR"/>
          </a:p>
        </p:txBody>
      </p:sp>
      <p:sp>
        <p:nvSpPr>
          <p:cNvPr id="5" name="Footer Placeholder 4">
            <a:extLst>
              <a:ext uri="{FF2B5EF4-FFF2-40B4-BE49-F238E27FC236}">
                <a16:creationId xmlns:a16="http://schemas.microsoft.com/office/drawing/2014/main" id="{9F52D2E6-4C0D-8A4D-B243-FD9B379204C9}"/>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1A2E39F6-7697-AC41-8E92-4E95ABFAF0A5}"/>
              </a:ext>
            </a:extLst>
          </p:cNvPr>
          <p:cNvSpPr>
            <a:spLocks noGrp="1"/>
          </p:cNvSpPr>
          <p:nvPr>
            <p:ph type="sldNum" sz="quarter" idx="12"/>
          </p:nvPr>
        </p:nvSpPr>
        <p:spPr/>
        <p:txBody>
          <a:bodyPr/>
          <a:lstStyle>
            <a:lvl1pPr>
              <a:defRPr/>
            </a:lvl1pPr>
          </a:lstStyle>
          <a:p>
            <a:pPr>
              <a:defRPr/>
            </a:pPr>
            <a:fld id="{D136DCC9-49FE-524E-92BE-929F610207BA}" type="slidenum">
              <a:rPr lang="en-US" altLang="el-GR"/>
              <a:pPr>
                <a:defRPr/>
              </a:pPr>
              <a:t>‹#›</a:t>
            </a:fld>
            <a:endParaRPr lang="en-US" altLang="el-GR"/>
          </a:p>
        </p:txBody>
      </p:sp>
    </p:spTree>
    <p:extLst>
      <p:ext uri="{BB962C8B-B14F-4D97-AF65-F5344CB8AC3E}">
        <p14:creationId xmlns:p14="http://schemas.microsoft.com/office/powerpoint/2010/main" val="3322491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7D1CA-1E80-7345-BA97-A1B691C3E35B}"/>
              </a:ext>
            </a:extLst>
          </p:cNvPr>
          <p:cNvSpPr>
            <a:spLocks noGrp="1"/>
          </p:cNvSpPr>
          <p:nvPr>
            <p:ph type="dt" sz="half" idx="10"/>
          </p:nvPr>
        </p:nvSpPr>
        <p:spPr/>
        <p:txBody>
          <a:bodyPr/>
          <a:lstStyle>
            <a:lvl1pPr>
              <a:defRPr/>
            </a:lvl1pPr>
          </a:lstStyle>
          <a:p>
            <a:pPr>
              <a:defRPr/>
            </a:pPr>
            <a:fld id="{5403D4D6-5D3A-0F40-964B-76BC2BF37292}" type="datetime1">
              <a:rPr lang="en-US" altLang="el-GR"/>
              <a:pPr>
                <a:defRPr/>
              </a:pPr>
              <a:t>10/26/2022</a:t>
            </a:fld>
            <a:endParaRPr lang="en-US" altLang="el-GR"/>
          </a:p>
        </p:txBody>
      </p:sp>
      <p:sp>
        <p:nvSpPr>
          <p:cNvPr id="5" name="Footer Placeholder 4">
            <a:extLst>
              <a:ext uri="{FF2B5EF4-FFF2-40B4-BE49-F238E27FC236}">
                <a16:creationId xmlns:a16="http://schemas.microsoft.com/office/drawing/2014/main" id="{1534CC58-578C-9A40-BE95-F66E7828B3A1}"/>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5DFE6B53-9894-3F48-8ADA-0553823F62A9}"/>
              </a:ext>
            </a:extLst>
          </p:cNvPr>
          <p:cNvSpPr>
            <a:spLocks noGrp="1"/>
          </p:cNvSpPr>
          <p:nvPr>
            <p:ph type="sldNum" sz="quarter" idx="12"/>
          </p:nvPr>
        </p:nvSpPr>
        <p:spPr/>
        <p:txBody>
          <a:bodyPr/>
          <a:lstStyle>
            <a:lvl1pPr>
              <a:defRPr/>
            </a:lvl1pPr>
          </a:lstStyle>
          <a:p>
            <a:pPr>
              <a:defRPr/>
            </a:pPr>
            <a:fld id="{6FCA3511-5924-B64C-9811-8F0E011A4091}" type="slidenum">
              <a:rPr lang="en-US" altLang="el-GR"/>
              <a:pPr>
                <a:defRPr/>
              </a:pPr>
              <a:t>‹#›</a:t>
            </a:fld>
            <a:endParaRPr lang="en-US" altLang="el-GR"/>
          </a:p>
        </p:txBody>
      </p:sp>
    </p:spTree>
    <p:extLst>
      <p:ext uri="{BB962C8B-B14F-4D97-AF65-F5344CB8AC3E}">
        <p14:creationId xmlns:p14="http://schemas.microsoft.com/office/powerpoint/2010/main" val="155896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EC634-0F63-934B-85AB-B89B9BE5ABD7}"/>
              </a:ext>
            </a:extLst>
          </p:cNvPr>
          <p:cNvSpPr>
            <a:spLocks noGrp="1"/>
          </p:cNvSpPr>
          <p:nvPr>
            <p:ph type="dt" sz="half" idx="10"/>
          </p:nvPr>
        </p:nvSpPr>
        <p:spPr/>
        <p:txBody>
          <a:bodyPr/>
          <a:lstStyle>
            <a:lvl1pPr>
              <a:defRPr/>
            </a:lvl1pPr>
          </a:lstStyle>
          <a:p>
            <a:pPr>
              <a:defRPr/>
            </a:pPr>
            <a:fld id="{CC797BC2-BAA5-394A-B0EC-BE894D2E5C84}" type="datetime1">
              <a:rPr lang="en-US" altLang="el-GR"/>
              <a:pPr>
                <a:defRPr/>
              </a:pPr>
              <a:t>10/26/2022</a:t>
            </a:fld>
            <a:endParaRPr lang="en-US" altLang="el-GR"/>
          </a:p>
        </p:txBody>
      </p:sp>
      <p:sp>
        <p:nvSpPr>
          <p:cNvPr id="5" name="Footer Placeholder 4">
            <a:extLst>
              <a:ext uri="{FF2B5EF4-FFF2-40B4-BE49-F238E27FC236}">
                <a16:creationId xmlns:a16="http://schemas.microsoft.com/office/drawing/2014/main" id="{B5C77E7D-97C3-2742-984A-968E34837A5D}"/>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F7585DBF-DE80-054C-A6AD-04C58ECCB664}"/>
              </a:ext>
            </a:extLst>
          </p:cNvPr>
          <p:cNvSpPr>
            <a:spLocks noGrp="1"/>
          </p:cNvSpPr>
          <p:nvPr>
            <p:ph type="sldNum" sz="quarter" idx="12"/>
          </p:nvPr>
        </p:nvSpPr>
        <p:spPr/>
        <p:txBody>
          <a:bodyPr/>
          <a:lstStyle>
            <a:lvl1pPr>
              <a:defRPr/>
            </a:lvl1pPr>
          </a:lstStyle>
          <a:p>
            <a:pPr>
              <a:defRPr/>
            </a:pPr>
            <a:fld id="{FBA09033-632B-8B43-8CCE-034358FFE59E}" type="slidenum">
              <a:rPr lang="en-US" altLang="el-GR"/>
              <a:pPr>
                <a:defRPr/>
              </a:pPr>
              <a:t>‹#›</a:t>
            </a:fld>
            <a:endParaRPr lang="en-US" altLang="el-GR"/>
          </a:p>
        </p:txBody>
      </p:sp>
    </p:spTree>
    <p:extLst>
      <p:ext uri="{BB962C8B-B14F-4D97-AF65-F5344CB8AC3E}">
        <p14:creationId xmlns:p14="http://schemas.microsoft.com/office/powerpoint/2010/main" val="1297188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872D-10F6-418C-8D27-05B2E09B9F7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3FB91BE4-05BE-4F41-8624-8CF1259DA0B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1B094633-27E5-4DA8-B2C2-DE10C71D9598}"/>
              </a:ext>
            </a:extLst>
          </p:cNvPr>
          <p:cNvSpPr>
            <a:spLocks noGrp="1"/>
          </p:cNvSpPr>
          <p:nvPr>
            <p:ph type="dt" sz="half" idx="10"/>
          </p:nvPr>
        </p:nvSpPr>
        <p:spPr/>
        <p:txBody>
          <a:bodyPr/>
          <a:lstStyle/>
          <a:p>
            <a:fld id="{5700C99E-C463-45ED-BA14-CADD1844BF6C}" type="datetimeFigureOut">
              <a:rPr lang="el-GR" smtClean="0"/>
              <a:t>26/10/2022</a:t>
            </a:fld>
            <a:endParaRPr lang="el-GR"/>
          </a:p>
        </p:txBody>
      </p:sp>
      <p:sp>
        <p:nvSpPr>
          <p:cNvPr id="5" name="Footer Placeholder 4">
            <a:extLst>
              <a:ext uri="{FF2B5EF4-FFF2-40B4-BE49-F238E27FC236}">
                <a16:creationId xmlns:a16="http://schemas.microsoft.com/office/drawing/2014/main" id="{0DB5957D-1735-4D0D-845D-1CC428A1747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945C6DE-8F1B-430D-82E4-443E79A6A302}"/>
              </a:ext>
            </a:extLst>
          </p:cNvPr>
          <p:cNvSpPr>
            <a:spLocks noGrp="1"/>
          </p:cNvSpPr>
          <p:nvPr>
            <p:ph type="sldNum" sz="quarter" idx="12"/>
          </p:nvPr>
        </p:nvSpPr>
        <p:spPr/>
        <p:txBody>
          <a:bodyPr/>
          <a:lstStyle/>
          <a:p>
            <a:fld id="{F04520CA-B253-4047-B179-729C502A1333}" type="slidenum">
              <a:rPr lang="el-GR" smtClean="0"/>
              <a:t>‹#›</a:t>
            </a:fld>
            <a:endParaRPr lang="el-GR"/>
          </a:p>
        </p:txBody>
      </p:sp>
    </p:spTree>
    <p:extLst>
      <p:ext uri="{BB962C8B-B14F-4D97-AF65-F5344CB8AC3E}">
        <p14:creationId xmlns:p14="http://schemas.microsoft.com/office/powerpoint/2010/main" val="2353945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1384-03B0-42C2-B265-554C733597A9}"/>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D80E42BD-E203-44EF-A5F1-883DE0F4A7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0A2D4FD-A830-420A-8BB2-1C454E85869A}"/>
              </a:ext>
            </a:extLst>
          </p:cNvPr>
          <p:cNvSpPr>
            <a:spLocks noGrp="1"/>
          </p:cNvSpPr>
          <p:nvPr>
            <p:ph type="dt" sz="half" idx="10"/>
          </p:nvPr>
        </p:nvSpPr>
        <p:spPr/>
        <p:txBody>
          <a:bodyPr/>
          <a:lstStyle/>
          <a:p>
            <a:fld id="{5700C99E-C463-45ED-BA14-CADD1844BF6C}" type="datetimeFigureOut">
              <a:rPr lang="el-GR" smtClean="0"/>
              <a:t>26/10/2022</a:t>
            </a:fld>
            <a:endParaRPr lang="el-GR"/>
          </a:p>
        </p:txBody>
      </p:sp>
      <p:sp>
        <p:nvSpPr>
          <p:cNvPr id="5" name="Footer Placeholder 4">
            <a:extLst>
              <a:ext uri="{FF2B5EF4-FFF2-40B4-BE49-F238E27FC236}">
                <a16:creationId xmlns:a16="http://schemas.microsoft.com/office/drawing/2014/main" id="{7DA8C496-87B7-49E2-A60D-59E8B9E5234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EB0FE67-16DD-4FAF-8446-965A536E0615}"/>
              </a:ext>
            </a:extLst>
          </p:cNvPr>
          <p:cNvSpPr>
            <a:spLocks noGrp="1"/>
          </p:cNvSpPr>
          <p:nvPr>
            <p:ph type="sldNum" sz="quarter" idx="12"/>
          </p:nvPr>
        </p:nvSpPr>
        <p:spPr/>
        <p:txBody>
          <a:bodyPr/>
          <a:lstStyle/>
          <a:p>
            <a:fld id="{F04520CA-B253-4047-B179-729C502A1333}" type="slidenum">
              <a:rPr lang="el-GR" smtClean="0"/>
              <a:t>‹#›</a:t>
            </a:fld>
            <a:endParaRPr lang="el-GR"/>
          </a:p>
        </p:txBody>
      </p:sp>
    </p:spTree>
    <p:extLst>
      <p:ext uri="{BB962C8B-B14F-4D97-AF65-F5344CB8AC3E}">
        <p14:creationId xmlns:p14="http://schemas.microsoft.com/office/powerpoint/2010/main" val="275361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5B06-DB15-4DAE-B492-26178B47C82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70B607CD-AE31-41BD-A30A-9D84C667046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D38EE-967F-4C09-9403-89237CAA697D}"/>
              </a:ext>
            </a:extLst>
          </p:cNvPr>
          <p:cNvSpPr>
            <a:spLocks noGrp="1"/>
          </p:cNvSpPr>
          <p:nvPr>
            <p:ph type="dt" sz="half" idx="10"/>
          </p:nvPr>
        </p:nvSpPr>
        <p:spPr/>
        <p:txBody>
          <a:bodyPr/>
          <a:lstStyle/>
          <a:p>
            <a:fld id="{5700C99E-C463-45ED-BA14-CADD1844BF6C}" type="datetimeFigureOut">
              <a:rPr lang="el-GR" smtClean="0"/>
              <a:t>26/10/2022</a:t>
            </a:fld>
            <a:endParaRPr lang="el-GR"/>
          </a:p>
        </p:txBody>
      </p:sp>
      <p:sp>
        <p:nvSpPr>
          <p:cNvPr id="5" name="Footer Placeholder 4">
            <a:extLst>
              <a:ext uri="{FF2B5EF4-FFF2-40B4-BE49-F238E27FC236}">
                <a16:creationId xmlns:a16="http://schemas.microsoft.com/office/drawing/2014/main" id="{BC1D0241-7703-4161-B2F6-BC32B464B64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10908D2-E744-426B-8569-A8852BF9E6A1}"/>
              </a:ext>
            </a:extLst>
          </p:cNvPr>
          <p:cNvSpPr>
            <a:spLocks noGrp="1"/>
          </p:cNvSpPr>
          <p:nvPr>
            <p:ph type="sldNum" sz="quarter" idx="12"/>
          </p:nvPr>
        </p:nvSpPr>
        <p:spPr/>
        <p:txBody>
          <a:bodyPr/>
          <a:lstStyle/>
          <a:p>
            <a:fld id="{F04520CA-B253-4047-B179-729C502A1333}" type="slidenum">
              <a:rPr lang="el-GR" smtClean="0"/>
              <a:t>‹#›</a:t>
            </a:fld>
            <a:endParaRPr lang="el-GR"/>
          </a:p>
        </p:txBody>
      </p:sp>
    </p:spTree>
    <p:extLst>
      <p:ext uri="{BB962C8B-B14F-4D97-AF65-F5344CB8AC3E}">
        <p14:creationId xmlns:p14="http://schemas.microsoft.com/office/powerpoint/2010/main" val="2962343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EBCEB-D1CB-4306-8351-E4DA6E8D498B}"/>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897AC6EB-6E89-4407-80C4-C887E0EAD0A0}"/>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59C75D4C-17DC-4899-A5B1-5315D43F5D9F}"/>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D4AA277F-26CC-419A-BA95-7CCA3626626F}"/>
              </a:ext>
            </a:extLst>
          </p:cNvPr>
          <p:cNvSpPr>
            <a:spLocks noGrp="1"/>
          </p:cNvSpPr>
          <p:nvPr>
            <p:ph type="dt" sz="half" idx="10"/>
          </p:nvPr>
        </p:nvSpPr>
        <p:spPr/>
        <p:txBody>
          <a:bodyPr/>
          <a:lstStyle/>
          <a:p>
            <a:fld id="{5700C99E-C463-45ED-BA14-CADD1844BF6C}" type="datetimeFigureOut">
              <a:rPr lang="el-GR" smtClean="0"/>
              <a:t>26/10/2022</a:t>
            </a:fld>
            <a:endParaRPr lang="el-GR"/>
          </a:p>
        </p:txBody>
      </p:sp>
      <p:sp>
        <p:nvSpPr>
          <p:cNvPr id="6" name="Footer Placeholder 5">
            <a:extLst>
              <a:ext uri="{FF2B5EF4-FFF2-40B4-BE49-F238E27FC236}">
                <a16:creationId xmlns:a16="http://schemas.microsoft.com/office/drawing/2014/main" id="{B6BE84B9-48A2-4461-BD21-9415D3AA8BFB}"/>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D2A56126-7DA7-4D07-B4D0-A6651673E7E1}"/>
              </a:ext>
            </a:extLst>
          </p:cNvPr>
          <p:cNvSpPr>
            <a:spLocks noGrp="1"/>
          </p:cNvSpPr>
          <p:nvPr>
            <p:ph type="sldNum" sz="quarter" idx="12"/>
          </p:nvPr>
        </p:nvSpPr>
        <p:spPr/>
        <p:txBody>
          <a:bodyPr/>
          <a:lstStyle/>
          <a:p>
            <a:fld id="{F04520CA-B253-4047-B179-729C502A1333}" type="slidenum">
              <a:rPr lang="el-GR" smtClean="0"/>
              <a:t>‹#›</a:t>
            </a:fld>
            <a:endParaRPr lang="el-GR"/>
          </a:p>
        </p:txBody>
      </p:sp>
    </p:spTree>
    <p:extLst>
      <p:ext uri="{BB962C8B-B14F-4D97-AF65-F5344CB8AC3E}">
        <p14:creationId xmlns:p14="http://schemas.microsoft.com/office/powerpoint/2010/main" val="248701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348D-5685-45A8-AE2C-0D7B2859C376}"/>
              </a:ext>
            </a:extLst>
          </p:cNvPr>
          <p:cNvSpPr>
            <a:spLocks noGrp="1"/>
          </p:cNvSpPr>
          <p:nvPr>
            <p:ph type="title"/>
          </p:nvPr>
        </p:nvSpPr>
        <p:spPr>
          <a:xfrm>
            <a:off x="630238" y="365125"/>
            <a:ext cx="78867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9256FB58-CE1A-472F-BB9E-1C543F808E9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D063E1-121F-4E8C-989B-A6BAC6EBECD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AA44C0FF-DDBB-4C07-88E1-E8CA405C0AA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AB4616-A1D8-4A8E-80F4-43DA3E0C146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57D7563B-14C4-4740-8E21-C654C438910C}"/>
              </a:ext>
            </a:extLst>
          </p:cNvPr>
          <p:cNvSpPr>
            <a:spLocks noGrp="1"/>
          </p:cNvSpPr>
          <p:nvPr>
            <p:ph type="dt" sz="half" idx="10"/>
          </p:nvPr>
        </p:nvSpPr>
        <p:spPr/>
        <p:txBody>
          <a:bodyPr/>
          <a:lstStyle/>
          <a:p>
            <a:fld id="{5700C99E-C463-45ED-BA14-CADD1844BF6C}" type="datetimeFigureOut">
              <a:rPr lang="el-GR" smtClean="0"/>
              <a:t>26/10/2022</a:t>
            </a:fld>
            <a:endParaRPr lang="el-GR"/>
          </a:p>
        </p:txBody>
      </p:sp>
      <p:sp>
        <p:nvSpPr>
          <p:cNvPr id="8" name="Footer Placeholder 7">
            <a:extLst>
              <a:ext uri="{FF2B5EF4-FFF2-40B4-BE49-F238E27FC236}">
                <a16:creationId xmlns:a16="http://schemas.microsoft.com/office/drawing/2014/main" id="{DB889268-79C9-4779-B30F-1F54B646A83C}"/>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630F6245-5446-4E23-8472-B3F3B6692B4C}"/>
              </a:ext>
            </a:extLst>
          </p:cNvPr>
          <p:cNvSpPr>
            <a:spLocks noGrp="1"/>
          </p:cNvSpPr>
          <p:nvPr>
            <p:ph type="sldNum" sz="quarter" idx="12"/>
          </p:nvPr>
        </p:nvSpPr>
        <p:spPr/>
        <p:txBody>
          <a:bodyPr/>
          <a:lstStyle/>
          <a:p>
            <a:fld id="{F04520CA-B253-4047-B179-729C502A1333}" type="slidenum">
              <a:rPr lang="el-GR" smtClean="0"/>
              <a:t>‹#›</a:t>
            </a:fld>
            <a:endParaRPr lang="el-GR"/>
          </a:p>
        </p:txBody>
      </p:sp>
    </p:spTree>
    <p:extLst>
      <p:ext uri="{BB962C8B-B14F-4D97-AF65-F5344CB8AC3E}">
        <p14:creationId xmlns:p14="http://schemas.microsoft.com/office/powerpoint/2010/main" val="4081754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7F37E-5D95-407D-A455-40DB9193CA71}"/>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78E79BDC-355E-47D2-9C98-6DE26127B45B}"/>
              </a:ext>
            </a:extLst>
          </p:cNvPr>
          <p:cNvSpPr>
            <a:spLocks noGrp="1"/>
          </p:cNvSpPr>
          <p:nvPr>
            <p:ph type="dt" sz="half" idx="10"/>
          </p:nvPr>
        </p:nvSpPr>
        <p:spPr/>
        <p:txBody>
          <a:bodyPr/>
          <a:lstStyle/>
          <a:p>
            <a:fld id="{5700C99E-C463-45ED-BA14-CADD1844BF6C}" type="datetimeFigureOut">
              <a:rPr lang="el-GR" smtClean="0"/>
              <a:t>26/10/2022</a:t>
            </a:fld>
            <a:endParaRPr lang="el-GR"/>
          </a:p>
        </p:txBody>
      </p:sp>
      <p:sp>
        <p:nvSpPr>
          <p:cNvPr id="4" name="Footer Placeholder 3">
            <a:extLst>
              <a:ext uri="{FF2B5EF4-FFF2-40B4-BE49-F238E27FC236}">
                <a16:creationId xmlns:a16="http://schemas.microsoft.com/office/drawing/2014/main" id="{4F5F9733-9694-4D40-A154-318D38040663}"/>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9FEFB1CC-D9C7-43FD-90ED-ECB429C1EED7}"/>
              </a:ext>
            </a:extLst>
          </p:cNvPr>
          <p:cNvSpPr>
            <a:spLocks noGrp="1"/>
          </p:cNvSpPr>
          <p:nvPr>
            <p:ph type="sldNum" sz="quarter" idx="12"/>
          </p:nvPr>
        </p:nvSpPr>
        <p:spPr/>
        <p:txBody>
          <a:bodyPr/>
          <a:lstStyle/>
          <a:p>
            <a:fld id="{F04520CA-B253-4047-B179-729C502A1333}" type="slidenum">
              <a:rPr lang="el-GR" smtClean="0"/>
              <a:t>‹#›</a:t>
            </a:fld>
            <a:endParaRPr lang="el-GR"/>
          </a:p>
        </p:txBody>
      </p:sp>
    </p:spTree>
    <p:extLst>
      <p:ext uri="{BB962C8B-B14F-4D97-AF65-F5344CB8AC3E}">
        <p14:creationId xmlns:p14="http://schemas.microsoft.com/office/powerpoint/2010/main" val="2143666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F24B98-7C19-4F28-A70F-5D08A05E7BBB}"/>
              </a:ext>
            </a:extLst>
          </p:cNvPr>
          <p:cNvSpPr>
            <a:spLocks noGrp="1"/>
          </p:cNvSpPr>
          <p:nvPr>
            <p:ph type="dt" sz="half" idx="10"/>
          </p:nvPr>
        </p:nvSpPr>
        <p:spPr/>
        <p:txBody>
          <a:bodyPr/>
          <a:lstStyle/>
          <a:p>
            <a:fld id="{5700C99E-C463-45ED-BA14-CADD1844BF6C}" type="datetimeFigureOut">
              <a:rPr lang="el-GR" smtClean="0"/>
              <a:t>26/10/2022</a:t>
            </a:fld>
            <a:endParaRPr lang="el-GR"/>
          </a:p>
        </p:txBody>
      </p:sp>
      <p:sp>
        <p:nvSpPr>
          <p:cNvPr id="3" name="Footer Placeholder 2">
            <a:extLst>
              <a:ext uri="{FF2B5EF4-FFF2-40B4-BE49-F238E27FC236}">
                <a16:creationId xmlns:a16="http://schemas.microsoft.com/office/drawing/2014/main" id="{AF1133D3-84C7-477C-8069-83974DE7171D}"/>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0AD442B4-B552-4AB7-A4D9-7D3A0AE5B183}"/>
              </a:ext>
            </a:extLst>
          </p:cNvPr>
          <p:cNvSpPr>
            <a:spLocks noGrp="1"/>
          </p:cNvSpPr>
          <p:nvPr>
            <p:ph type="sldNum" sz="quarter" idx="12"/>
          </p:nvPr>
        </p:nvSpPr>
        <p:spPr/>
        <p:txBody>
          <a:bodyPr/>
          <a:lstStyle/>
          <a:p>
            <a:fld id="{F04520CA-B253-4047-B179-729C502A1333}" type="slidenum">
              <a:rPr lang="el-GR" smtClean="0"/>
              <a:t>‹#›</a:t>
            </a:fld>
            <a:endParaRPr lang="el-GR"/>
          </a:p>
        </p:txBody>
      </p:sp>
    </p:spTree>
    <p:extLst>
      <p:ext uri="{BB962C8B-B14F-4D97-AF65-F5344CB8AC3E}">
        <p14:creationId xmlns:p14="http://schemas.microsoft.com/office/powerpoint/2010/main" val="4134571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C8B2-533F-47E3-B9C2-BD6883BB184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B56A795E-E152-4058-B53D-E6EC468E765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4D4505CF-9DDC-4356-A827-1DE87FE791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F50E93-DD7D-4234-800E-A335C290C9F7}"/>
              </a:ext>
            </a:extLst>
          </p:cNvPr>
          <p:cNvSpPr>
            <a:spLocks noGrp="1"/>
          </p:cNvSpPr>
          <p:nvPr>
            <p:ph type="dt" sz="half" idx="10"/>
          </p:nvPr>
        </p:nvSpPr>
        <p:spPr/>
        <p:txBody>
          <a:bodyPr/>
          <a:lstStyle/>
          <a:p>
            <a:fld id="{5700C99E-C463-45ED-BA14-CADD1844BF6C}" type="datetimeFigureOut">
              <a:rPr lang="el-GR" smtClean="0"/>
              <a:t>26/10/2022</a:t>
            </a:fld>
            <a:endParaRPr lang="el-GR"/>
          </a:p>
        </p:txBody>
      </p:sp>
      <p:sp>
        <p:nvSpPr>
          <p:cNvPr id="6" name="Footer Placeholder 5">
            <a:extLst>
              <a:ext uri="{FF2B5EF4-FFF2-40B4-BE49-F238E27FC236}">
                <a16:creationId xmlns:a16="http://schemas.microsoft.com/office/drawing/2014/main" id="{4ADDD5E5-281B-449B-A4CA-2C10B22E2EDB}"/>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1B574BD-A911-4DD7-BDA1-0DC668164033}"/>
              </a:ext>
            </a:extLst>
          </p:cNvPr>
          <p:cNvSpPr>
            <a:spLocks noGrp="1"/>
          </p:cNvSpPr>
          <p:nvPr>
            <p:ph type="sldNum" sz="quarter" idx="12"/>
          </p:nvPr>
        </p:nvSpPr>
        <p:spPr/>
        <p:txBody>
          <a:bodyPr/>
          <a:lstStyle/>
          <a:p>
            <a:fld id="{F04520CA-B253-4047-B179-729C502A1333}" type="slidenum">
              <a:rPr lang="el-GR" smtClean="0"/>
              <a:t>‹#›</a:t>
            </a:fld>
            <a:endParaRPr lang="el-GR"/>
          </a:p>
        </p:txBody>
      </p:sp>
    </p:spTree>
    <p:extLst>
      <p:ext uri="{BB962C8B-B14F-4D97-AF65-F5344CB8AC3E}">
        <p14:creationId xmlns:p14="http://schemas.microsoft.com/office/powerpoint/2010/main" val="1485005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819CB-877D-B848-B79D-AAA1B205A2D4}"/>
              </a:ext>
            </a:extLst>
          </p:cNvPr>
          <p:cNvSpPr>
            <a:spLocks noGrp="1"/>
          </p:cNvSpPr>
          <p:nvPr>
            <p:ph type="dt" sz="half" idx="10"/>
          </p:nvPr>
        </p:nvSpPr>
        <p:spPr/>
        <p:txBody>
          <a:bodyPr/>
          <a:lstStyle>
            <a:lvl1pPr>
              <a:defRPr/>
            </a:lvl1pPr>
          </a:lstStyle>
          <a:p>
            <a:pPr>
              <a:defRPr/>
            </a:pPr>
            <a:fld id="{319877CC-1716-7C41-9FBA-BAA4881D09E9}" type="datetime1">
              <a:rPr lang="en-US" altLang="el-GR"/>
              <a:pPr>
                <a:defRPr/>
              </a:pPr>
              <a:t>10/26/2022</a:t>
            </a:fld>
            <a:endParaRPr lang="en-US" altLang="el-GR"/>
          </a:p>
        </p:txBody>
      </p:sp>
      <p:sp>
        <p:nvSpPr>
          <p:cNvPr id="5" name="Footer Placeholder 4">
            <a:extLst>
              <a:ext uri="{FF2B5EF4-FFF2-40B4-BE49-F238E27FC236}">
                <a16:creationId xmlns:a16="http://schemas.microsoft.com/office/drawing/2014/main" id="{B4CCD846-01CA-0840-86F2-34D36697193C}"/>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46A7FCCC-60F6-AA40-87BC-6D0CDF3021FA}"/>
              </a:ext>
            </a:extLst>
          </p:cNvPr>
          <p:cNvSpPr>
            <a:spLocks noGrp="1"/>
          </p:cNvSpPr>
          <p:nvPr>
            <p:ph type="sldNum" sz="quarter" idx="12"/>
          </p:nvPr>
        </p:nvSpPr>
        <p:spPr/>
        <p:txBody>
          <a:bodyPr/>
          <a:lstStyle>
            <a:lvl1pPr>
              <a:defRPr/>
            </a:lvl1pPr>
          </a:lstStyle>
          <a:p>
            <a:pPr>
              <a:defRPr/>
            </a:pPr>
            <a:fld id="{38D20E90-11EA-CD41-9C79-07EF4C2FFA42}" type="slidenum">
              <a:rPr lang="en-US" altLang="el-GR"/>
              <a:pPr>
                <a:defRPr/>
              </a:pPr>
              <a:t>‹#›</a:t>
            </a:fld>
            <a:endParaRPr lang="en-US" altLang="el-GR"/>
          </a:p>
        </p:txBody>
      </p:sp>
    </p:spTree>
    <p:extLst>
      <p:ext uri="{BB962C8B-B14F-4D97-AF65-F5344CB8AC3E}">
        <p14:creationId xmlns:p14="http://schemas.microsoft.com/office/powerpoint/2010/main" val="3079342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EA4D8-4E24-4F43-857F-9DF1A68E4AF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C4EFDF58-DB49-4BB5-9C2E-0FD047CD412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0D705B42-8F15-41FB-8BD8-9D507F02E65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5BCCF3-71BF-4407-81F0-3116511C696E}"/>
              </a:ext>
            </a:extLst>
          </p:cNvPr>
          <p:cNvSpPr>
            <a:spLocks noGrp="1"/>
          </p:cNvSpPr>
          <p:nvPr>
            <p:ph type="dt" sz="half" idx="10"/>
          </p:nvPr>
        </p:nvSpPr>
        <p:spPr/>
        <p:txBody>
          <a:bodyPr/>
          <a:lstStyle/>
          <a:p>
            <a:fld id="{5700C99E-C463-45ED-BA14-CADD1844BF6C}" type="datetimeFigureOut">
              <a:rPr lang="el-GR" smtClean="0"/>
              <a:t>26/10/2022</a:t>
            </a:fld>
            <a:endParaRPr lang="el-GR"/>
          </a:p>
        </p:txBody>
      </p:sp>
      <p:sp>
        <p:nvSpPr>
          <p:cNvPr id="6" name="Footer Placeholder 5">
            <a:extLst>
              <a:ext uri="{FF2B5EF4-FFF2-40B4-BE49-F238E27FC236}">
                <a16:creationId xmlns:a16="http://schemas.microsoft.com/office/drawing/2014/main" id="{D232640B-50BD-471C-8F07-1B0FA4EC1F5E}"/>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0D5C30C4-1C22-4363-8946-20C460B2CA88}"/>
              </a:ext>
            </a:extLst>
          </p:cNvPr>
          <p:cNvSpPr>
            <a:spLocks noGrp="1"/>
          </p:cNvSpPr>
          <p:nvPr>
            <p:ph type="sldNum" sz="quarter" idx="12"/>
          </p:nvPr>
        </p:nvSpPr>
        <p:spPr/>
        <p:txBody>
          <a:bodyPr/>
          <a:lstStyle/>
          <a:p>
            <a:fld id="{F04520CA-B253-4047-B179-729C502A1333}" type="slidenum">
              <a:rPr lang="el-GR" smtClean="0"/>
              <a:t>‹#›</a:t>
            </a:fld>
            <a:endParaRPr lang="el-GR"/>
          </a:p>
        </p:txBody>
      </p:sp>
    </p:spTree>
    <p:extLst>
      <p:ext uri="{BB962C8B-B14F-4D97-AF65-F5344CB8AC3E}">
        <p14:creationId xmlns:p14="http://schemas.microsoft.com/office/powerpoint/2010/main" val="2913360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07D7E-949E-4940-9A71-588037E54ED1}"/>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EB80CAA8-5856-4BC5-B878-5D38E5A272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E89C831-0199-476E-9633-0F53C78530AF}"/>
              </a:ext>
            </a:extLst>
          </p:cNvPr>
          <p:cNvSpPr>
            <a:spLocks noGrp="1"/>
          </p:cNvSpPr>
          <p:nvPr>
            <p:ph type="dt" sz="half" idx="10"/>
          </p:nvPr>
        </p:nvSpPr>
        <p:spPr/>
        <p:txBody>
          <a:bodyPr/>
          <a:lstStyle/>
          <a:p>
            <a:fld id="{5700C99E-C463-45ED-BA14-CADD1844BF6C}" type="datetimeFigureOut">
              <a:rPr lang="el-GR" smtClean="0"/>
              <a:t>26/10/2022</a:t>
            </a:fld>
            <a:endParaRPr lang="el-GR"/>
          </a:p>
        </p:txBody>
      </p:sp>
      <p:sp>
        <p:nvSpPr>
          <p:cNvPr id="5" name="Footer Placeholder 4">
            <a:extLst>
              <a:ext uri="{FF2B5EF4-FFF2-40B4-BE49-F238E27FC236}">
                <a16:creationId xmlns:a16="http://schemas.microsoft.com/office/drawing/2014/main" id="{58E265E6-5657-4FF6-A2F4-E3D26E9A9E2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6FCB108-3824-47AE-A104-96E5EB164081}"/>
              </a:ext>
            </a:extLst>
          </p:cNvPr>
          <p:cNvSpPr>
            <a:spLocks noGrp="1"/>
          </p:cNvSpPr>
          <p:nvPr>
            <p:ph type="sldNum" sz="quarter" idx="12"/>
          </p:nvPr>
        </p:nvSpPr>
        <p:spPr/>
        <p:txBody>
          <a:bodyPr/>
          <a:lstStyle/>
          <a:p>
            <a:fld id="{F04520CA-B253-4047-B179-729C502A1333}" type="slidenum">
              <a:rPr lang="el-GR" smtClean="0"/>
              <a:t>‹#›</a:t>
            </a:fld>
            <a:endParaRPr lang="el-GR"/>
          </a:p>
        </p:txBody>
      </p:sp>
    </p:spTree>
    <p:extLst>
      <p:ext uri="{BB962C8B-B14F-4D97-AF65-F5344CB8AC3E}">
        <p14:creationId xmlns:p14="http://schemas.microsoft.com/office/powerpoint/2010/main" val="3305446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E2C2C-5421-412E-B211-2E9C9009D9D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418893A4-BAEA-42DA-ACB4-BE11E96D9A0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2FDE1C65-6844-4AFB-9DBE-13211F2ADE04}"/>
              </a:ext>
            </a:extLst>
          </p:cNvPr>
          <p:cNvSpPr>
            <a:spLocks noGrp="1"/>
          </p:cNvSpPr>
          <p:nvPr>
            <p:ph type="dt" sz="half" idx="10"/>
          </p:nvPr>
        </p:nvSpPr>
        <p:spPr/>
        <p:txBody>
          <a:bodyPr/>
          <a:lstStyle/>
          <a:p>
            <a:fld id="{5700C99E-C463-45ED-BA14-CADD1844BF6C}" type="datetimeFigureOut">
              <a:rPr lang="el-GR" smtClean="0"/>
              <a:t>26/10/2022</a:t>
            </a:fld>
            <a:endParaRPr lang="el-GR"/>
          </a:p>
        </p:txBody>
      </p:sp>
      <p:sp>
        <p:nvSpPr>
          <p:cNvPr id="5" name="Footer Placeholder 4">
            <a:extLst>
              <a:ext uri="{FF2B5EF4-FFF2-40B4-BE49-F238E27FC236}">
                <a16:creationId xmlns:a16="http://schemas.microsoft.com/office/drawing/2014/main" id="{08B73B4D-2DDB-4F97-91C4-ADE87033B6E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9B627D4-FBD7-4AC1-9565-1CE0FB9C3873}"/>
              </a:ext>
            </a:extLst>
          </p:cNvPr>
          <p:cNvSpPr>
            <a:spLocks noGrp="1"/>
          </p:cNvSpPr>
          <p:nvPr>
            <p:ph type="sldNum" sz="quarter" idx="12"/>
          </p:nvPr>
        </p:nvSpPr>
        <p:spPr/>
        <p:txBody>
          <a:bodyPr/>
          <a:lstStyle/>
          <a:p>
            <a:fld id="{F04520CA-B253-4047-B179-729C502A1333}" type="slidenum">
              <a:rPr lang="el-GR" smtClean="0"/>
              <a:t>‹#›</a:t>
            </a:fld>
            <a:endParaRPr lang="el-GR"/>
          </a:p>
        </p:txBody>
      </p:sp>
    </p:spTree>
    <p:extLst>
      <p:ext uri="{BB962C8B-B14F-4D97-AF65-F5344CB8AC3E}">
        <p14:creationId xmlns:p14="http://schemas.microsoft.com/office/powerpoint/2010/main" val="1721546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4291C-7F8F-4244-BD9A-BC4C2A636ED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F4FE33DF-25C7-44E3-84D9-B749FC6A6BF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2CB912C8-5B0E-4210-9120-2FC7661AED7C}"/>
              </a:ext>
            </a:extLst>
          </p:cNvPr>
          <p:cNvSpPr>
            <a:spLocks noGrp="1"/>
          </p:cNvSpPr>
          <p:nvPr>
            <p:ph type="dt" sz="half" idx="10"/>
          </p:nvPr>
        </p:nvSpPr>
        <p:spPr/>
        <p:txBody>
          <a:bodyPr/>
          <a:lstStyle/>
          <a:p>
            <a:fld id="{391D873D-55BF-414A-8761-7D4D8685AF6E}" type="datetimeFigureOut">
              <a:rPr lang="el-GR" smtClean="0"/>
              <a:t>26/10/2022</a:t>
            </a:fld>
            <a:endParaRPr lang="el-GR"/>
          </a:p>
        </p:txBody>
      </p:sp>
      <p:sp>
        <p:nvSpPr>
          <p:cNvPr id="5" name="Footer Placeholder 4">
            <a:extLst>
              <a:ext uri="{FF2B5EF4-FFF2-40B4-BE49-F238E27FC236}">
                <a16:creationId xmlns:a16="http://schemas.microsoft.com/office/drawing/2014/main" id="{38DA5CCB-F998-490E-8662-1C147A1F68A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7DB2D084-161A-44FB-8494-39D6E475BB8B}"/>
              </a:ext>
            </a:extLst>
          </p:cNvPr>
          <p:cNvSpPr>
            <a:spLocks noGrp="1"/>
          </p:cNvSpPr>
          <p:nvPr>
            <p:ph type="sldNum" sz="quarter" idx="12"/>
          </p:nvPr>
        </p:nvSpPr>
        <p:spPr/>
        <p:txBody>
          <a:bodyPr/>
          <a:lstStyle/>
          <a:p>
            <a:fld id="{2FCD4A96-3749-493B-A091-A183B97D41CE}" type="slidenum">
              <a:rPr lang="el-GR" smtClean="0"/>
              <a:t>‹#›</a:t>
            </a:fld>
            <a:endParaRPr lang="el-GR"/>
          </a:p>
        </p:txBody>
      </p:sp>
    </p:spTree>
    <p:extLst>
      <p:ext uri="{BB962C8B-B14F-4D97-AF65-F5344CB8AC3E}">
        <p14:creationId xmlns:p14="http://schemas.microsoft.com/office/powerpoint/2010/main" val="1262213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3072-C5CC-4F72-B352-F7570F946BD3}"/>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6E14E6E7-D183-4EED-B31A-2460E4FDB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4FB467C-27FD-4880-9F4C-6BFE7C593428}"/>
              </a:ext>
            </a:extLst>
          </p:cNvPr>
          <p:cNvSpPr>
            <a:spLocks noGrp="1"/>
          </p:cNvSpPr>
          <p:nvPr>
            <p:ph type="dt" sz="half" idx="10"/>
          </p:nvPr>
        </p:nvSpPr>
        <p:spPr/>
        <p:txBody>
          <a:bodyPr/>
          <a:lstStyle/>
          <a:p>
            <a:fld id="{391D873D-55BF-414A-8761-7D4D8685AF6E}" type="datetimeFigureOut">
              <a:rPr lang="el-GR" smtClean="0"/>
              <a:t>26/10/2022</a:t>
            </a:fld>
            <a:endParaRPr lang="el-GR"/>
          </a:p>
        </p:txBody>
      </p:sp>
      <p:sp>
        <p:nvSpPr>
          <p:cNvPr id="5" name="Footer Placeholder 4">
            <a:extLst>
              <a:ext uri="{FF2B5EF4-FFF2-40B4-BE49-F238E27FC236}">
                <a16:creationId xmlns:a16="http://schemas.microsoft.com/office/drawing/2014/main" id="{AB72097A-ED0B-47C3-ABED-CE05604EB318}"/>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3B2332E-C062-4EFD-A08F-F97AF4A0AF46}"/>
              </a:ext>
            </a:extLst>
          </p:cNvPr>
          <p:cNvSpPr>
            <a:spLocks noGrp="1"/>
          </p:cNvSpPr>
          <p:nvPr>
            <p:ph type="sldNum" sz="quarter" idx="12"/>
          </p:nvPr>
        </p:nvSpPr>
        <p:spPr/>
        <p:txBody>
          <a:bodyPr/>
          <a:lstStyle/>
          <a:p>
            <a:fld id="{2FCD4A96-3749-493B-A091-A183B97D41CE}" type="slidenum">
              <a:rPr lang="el-GR" smtClean="0"/>
              <a:t>‹#›</a:t>
            </a:fld>
            <a:endParaRPr lang="el-GR"/>
          </a:p>
        </p:txBody>
      </p:sp>
    </p:spTree>
    <p:extLst>
      <p:ext uri="{BB962C8B-B14F-4D97-AF65-F5344CB8AC3E}">
        <p14:creationId xmlns:p14="http://schemas.microsoft.com/office/powerpoint/2010/main" val="347090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C489-F2A8-4613-B3E7-220A70A4012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0300FB03-4FF1-4ABE-B303-653153722BCB}"/>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D295AC-CA2A-4744-BFE0-6E239A4E0DED}"/>
              </a:ext>
            </a:extLst>
          </p:cNvPr>
          <p:cNvSpPr>
            <a:spLocks noGrp="1"/>
          </p:cNvSpPr>
          <p:nvPr>
            <p:ph type="dt" sz="half" idx="10"/>
          </p:nvPr>
        </p:nvSpPr>
        <p:spPr/>
        <p:txBody>
          <a:bodyPr/>
          <a:lstStyle/>
          <a:p>
            <a:fld id="{391D873D-55BF-414A-8761-7D4D8685AF6E}" type="datetimeFigureOut">
              <a:rPr lang="el-GR" smtClean="0"/>
              <a:t>26/10/2022</a:t>
            </a:fld>
            <a:endParaRPr lang="el-GR"/>
          </a:p>
        </p:txBody>
      </p:sp>
      <p:sp>
        <p:nvSpPr>
          <p:cNvPr id="5" name="Footer Placeholder 4">
            <a:extLst>
              <a:ext uri="{FF2B5EF4-FFF2-40B4-BE49-F238E27FC236}">
                <a16:creationId xmlns:a16="http://schemas.microsoft.com/office/drawing/2014/main" id="{C2F80A68-5932-453F-A372-D7B7828C9B6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EB17590-8929-4168-8D23-9B33E0E4D9DA}"/>
              </a:ext>
            </a:extLst>
          </p:cNvPr>
          <p:cNvSpPr>
            <a:spLocks noGrp="1"/>
          </p:cNvSpPr>
          <p:nvPr>
            <p:ph type="sldNum" sz="quarter" idx="12"/>
          </p:nvPr>
        </p:nvSpPr>
        <p:spPr/>
        <p:txBody>
          <a:bodyPr/>
          <a:lstStyle/>
          <a:p>
            <a:fld id="{2FCD4A96-3749-493B-A091-A183B97D41CE}" type="slidenum">
              <a:rPr lang="el-GR" smtClean="0"/>
              <a:t>‹#›</a:t>
            </a:fld>
            <a:endParaRPr lang="el-GR"/>
          </a:p>
        </p:txBody>
      </p:sp>
    </p:spTree>
    <p:extLst>
      <p:ext uri="{BB962C8B-B14F-4D97-AF65-F5344CB8AC3E}">
        <p14:creationId xmlns:p14="http://schemas.microsoft.com/office/powerpoint/2010/main" val="156556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35EF-725D-47F9-9920-3918095AA2B0}"/>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9F63BD75-F1DD-44EE-AAE0-313246F5562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E898BE01-DC65-44B0-A20E-825BD44E69E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C7C5C3EC-6FC8-4D7B-AAA8-77B3F263ACB4}"/>
              </a:ext>
            </a:extLst>
          </p:cNvPr>
          <p:cNvSpPr>
            <a:spLocks noGrp="1"/>
          </p:cNvSpPr>
          <p:nvPr>
            <p:ph type="dt" sz="half" idx="10"/>
          </p:nvPr>
        </p:nvSpPr>
        <p:spPr/>
        <p:txBody>
          <a:bodyPr/>
          <a:lstStyle/>
          <a:p>
            <a:fld id="{391D873D-55BF-414A-8761-7D4D8685AF6E}" type="datetimeFigureOut">
              <a:rPr lang="el-GR" smtClean="0"/>
              <a:t>26/10/2022</a:t>
            </a:fld>
            <a:endParaRPr lang="el-GR"/>
          </a:p>
        </p:txBody>
      </p:sp>
      <p:sp>
        <p:nvSpPr>
          <p:cNvPr id="6" name="Footer Placeholder 5">
            <a:extLst>
              <a:ext uri="{FF2B5EF4-FFF2-40B4-BE49-F238E27FC236}">
                <a16:creationId xmlns:a16="http://schemas.microsoft.com/office/drawing/2014/main" id="{D4D7ECD6-20B8-44B2-93A8-9F0DFFE677DF}"/>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4579E82F-7D6E-46DA-91E3-238D80775E6F}"/>
              </a:ext>
            </a:extLst>
          </p:cNvPr>
          <p:cNvSpPr>
            <a:spLocks noGrp="1"/>
          </p:cNvSpPr>
          <p:nvPr>
            <p:ph type="sldNum" sz="quarter" idx="12"/>
          </p:nvPr>
        </p:nvSpPr>
        <p:spPr/>
        <p:txBody>
          <a:bodyPr/>
          <a:lstStyle/>
          <a:p>
            <a:fld id="{2FCD4A96-3749-493B-A091-A183B97D41CE}" type="slidenum">
              <a:rPr lang="el-GR" smtClean="0"/>
              <a:t>‹#›</a:t>
            </a:fld>
            <a:endParaRPr lang="el-GR"/>
          </a:p>
        </p:txBody>
      </p:sp>
    </p:spTree>
    <p:extLst>
      <p:ext uri="{BB962C8B-B14F-4D97-AF65-F5344CB8AC3E}">
        <p14:creationId xmlns:p14="http://schemas.microsoft.com/office/powerpoint/2010/main" val="567927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55B0-6756-453B-AD69-EFF266804218}"/>
              </a:ext>
            </a:extLst>
          </p:cNvPr>
          <p:cNvSpPr>
            <a:spLocks noGrp="1"/>
          </p:cNvSpPr>
          <p:nvPr>
            <p:ph type="title"/>
          </p:nvPr>
        </p:nvSpPr>
        <p:spPr>
          <a:xfrm>
            <a:off x="630238" y="365125"/>
            <a:ext cx="78867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9F9B8B19-4070-49A9-A925-3535E515DFB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C99B55-6DFD-445B-A742-2C1E129B4A1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A3BB6ABB-0F3B-4C6B-B7E6-28C7F044783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468BE-D634-4DB8-9830-78012887685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BE12986D-E1C6-4EAF-A921-6F2BAEBE994D}"/>
              </a:ext>
            </a:extLst>
          </p:cNvPr>
          <p:cNvSpPr>
            <a:spLocks noGrp="1"/>
          </p:cNvSpPr>
          <p:nvPr>
            <p:ph type="dt" sz="half" idx="10"/>
          </p:nvPr>
        </p:nvSpPr>
        <p:spPr/>
        <p:txBody>
          <a:bodyPr/>
          <a:lstStyle/>
          <a:p>
            <a:fld id="{391D873D-55BF-414A-8761-7D4D8685AF6E}" type="datetimeFigureOut">
              <a:rPr lang="el-GR" smtClean="0"/>
              <a:t>26/10/2022</a:t>
            </a:fld>
            <a:endParaRPr lang="el-GR"/>
          </a:p>
        </p:txBody>
      </p:sp>
      <p:sp>
        <p:nvSpPr>
          <p:cNvPr id="8" name="Footer Placeholder 7">
            <a:extLst>
              <a:ext uri="{FF2B5EF4-FFF2-40B4-BE49-F238E27FC236}">
                <a16:creationId xmlns:a16="http://schemas.microsoft.com/office/drawing/2014/main" id="{AA3EF5AC-EFBF-4918-BF8B-AF9D20444D53}"/>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60E46D20-A6E1-4CE2-87BF-DFBCE53D2CEB}"/>
              </a:ext>
            </a:extLst>
          </p:cNvPr>
          <p:cNvSpPr>
            <a:spLocks noGrp="1"/>
          </p:cNvSpPr>
          <p:nvPr>
            <p:ph type="sldNum" sz="quarter" idx="12"/>
          </p:nvPr>
        </p:nvSpPr>
        <p:spPr/>
        <p:txBody>
          <a:bodyPr/>
          <a:lstStyle/>
          <a:p>
            <a:fld id="{2FCD4A96-3749-493B-A091-A183B97D41CE}" type="slidenum">
              <a:rPr lang="el-GR" smtClean="0"/>
              <a:t>‹#›</a:t>
            </a:fld>
            <a:endParaRPr lang="el-GR"/>
          </a:p>
        </p:txBody>
      </p:sp>
    </p:spTree>
    <p:extLst>
      <p:ext uri="{BB962C8B-B14F-4D97-AF65-F5344CB8AC3E}">
        <p14:creationId xmlns:p14="http://schemas.microsoft.com/office/powerpoint/2010/main" val="3687775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233B-8F40-43CD-A859-20A7BC6DF7D7}"/>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7258DEFA-12AA-41F4-9510-C2045A3C874C}"/>
              </a:ext>
            </a:extLst>
          </p:cNvPr>
          <p:cNvSpPr>
            <a:spLocks noGrp="1"/>
          </p:cNvSpPr>
          <p:nvPr>
            <p:ph type="dt" sz="half" idx="10"/>
          </p:nvPr>
        </p:nvSpPr>
        <p:spPr/>
        <p:txBody>
          <a:bodyPr/>
          <a:lstStyle/>
          <a:p>
            <a:fld id="{391D873D-55BF-414A-8761-7D4D8685AF6E}" type="datetimeFigureOut">
              <a:rPr lang="el-GR" smtClean="0"/>
              <a:t>26/10/2022</a:t>
            </a:fld>
            <a:endParaRPr lang="el-GR"/>
          </a:p>
        </p:txBody>
      </p:sp>
      <p:sp>
        <p:nvSpPr>
          <p:cNvPr id="4" name="Footer Placeholder 3">
            <a:extLst>
              <a:ext uri="{FF2B5EF4-FFF2-40B4-BE49-F238E27FC236}">
                <a16:creationId xmlns:a16="http://schemas.microsoft.com/office/drawing/2014/main" id="{E4B5696D-4640-45F5-86E1-7E85193A011A}"/>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EA60AB57-DEBC-4AEA-9E78-DF4D9FACF6EA}"/>
              </a:ext>
            </a:extLst>
          </p:cNvPr>
          <p:cNvSpPr>
            <a:spLocks noGrp="1"/>
          </p:cNvSpPr>
          <p:nvPr>
            <p:ph type="sldNum" sz="quarter" idx="12"/>
          </p:nvPr>
        </p:nvSpPr>
        <p:spPr/>
        <p:txBody>
          <a:bodyPr/>
          <a:lstStyle/>
          <a:p>
            <a:fld id="{2FCD4A96-3749-493B-A091-A183B97D41CE}" type="slidenum">
              <a:rPr lang="el-GR" smtClean="0"/>
              <a:t>‹#›</a:t>
            </a:fld>
            <a:endParaRPr lang="el-GR"/>
          </a:p>
        </p:txBody>
      </p:sp>
    </p:spTree>
    <p:extLst>
      <p:ext uri="{BB962C8B-B14F-4D97-AF65-F5344CB8AC3E}">
        <p14:creationId xmlns:p14="http://schemas.microsoft.com/office/powerpoint/2010/main" val="1461528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E8B77C-AAD5-40C3-BA16-63BB72D4B335}"/>
              </a:ext>
            </a:extLst>
          </p:cNvPr>
          <p:cNvSpPr>
            <a:spLocks noGrp="1"/>
          </p:cNvSpPr>
          <p:nvPr>
            <p:ph type="dt" sz="half" idx="10"/>
          </p:nvPr>
        </p:nvSpPr>
        <p:spPr/>
        <p:txBody>
          <a:bodyPr/>
          <a:lstStyle/>
          <a:p>
            <a:fld id="{391D873D-55BF-414A-8761-7D4D8685AF6E}" type="datetimeFigureOut">
              <a:rPr lang="el-GR" smtClean="0"/>
              <a:t>26/10/2022</a:t>
            </a:fld>
            <a:endParaRPr lang="el-GR"/>
          </a:p>
        </p:txBody>
      </p:sp>
      <p:sp>
        <p:nvSpPr>
          <p:cNvPr id="3" name="Footer Placeholder 2">
            <a:extLst>
              <a:ext uri="{FF2B5EF4-FFF2-40B4-BE49-F238E27FC236}">
                <a16:creationId xmlns:a16="http://schemas.microsoft.com/office/drawing/2014/main" id="{9F2F2B10-C0A5-42BD-A75B-BC871003FA01}"/>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143E4404-6E4F-4A5C-A7F8-5AB10FA53B22}"/>
              </a:ext>
            </a:extLst>
          </p:cNvPr>
          <p:cNvSpPr>
            <a:spLocks noGrp="1"/>
          </p:cNvSpPr>
          <p:nvPr>
            <p:ph type="sldNum" sz="quarter" idx="12"/>
          </p:nvPr>
        </p:nvSpPr>
        <p:spPr/>
        <p:txBody>
          <a:bodyPr/>
          <a:lstStyle/>
          <a:p>
            <a:fld id="{2FCD4A96-3749-493B-A091-A183B97D41CE}" type="slidenum">
              <a:rPr lang="el-GR" smtClean="0"/>
              <a:t>‹#›</a:t>
            </a:fld>
            <a:endParaRPr lang="el-GR"/>
          </a:p>
        </p:txBody>
      </p:sp>
    </p:spTree>
    <p:extLst>
      <p:ext uri="{BB962C8B-B14F-4D97-AF65-F5344CB8AC3E}">
        <p14:creationId xmlns:p14="http://schemas.microsoft.com/office/powerpoint/2010/main" val="2691687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206931-527F-6F49-AED7-53317129EFB8}"/>
              </a:ext>
            </a:extLst>
          </p:cNvPr>
          <p:cNvSpPr>
            <a:spLocks noGrp="1"/>
          </p:cNvSpPr>
          <p:nvPr>
            <p:ph type="dt" sz="half" idx="10"/>
          </p:nvPr>
        </p:nvSpPr>
        <p:spPr/>
        <p:txBody>
          <a:bodyPr/>
          <a:lstStyle>
            <a:lvl1pPr>
              <a:defRPr/>
            </a:lvl1pPr>
          </a:lstStyle>
          <a:p>
            <a:pPr>
              <a:defRPr/>
            </a:pPr>
            <a:fld id="{156B32F1-74C0-D646-A9B7-8B8826C2C049}" type="datetime1">
              <a:rPr lang="en-US" altLang="el-GR"/>
              <a:pPr>
                <a:defRPr/>
              </a:pPr>
              <a:t>10/26/2022</a:t>
            </a:fld>
            <a:endParaRPr lang="en-US" altLang="el-GR"/>
          </a:p>
        </p:txBody>
      </p:sp>
      <p:sp>
        <p:nvSpPr>
          <p:cNvPr id="5" name="Footer Placeholder 4">
            <a:extLst>
              <a:ext uri="{FF2B5EF4-FFF2-40B4-BE49-F238E27FC236}">
                <a16:creationId xmlns:a16="http://schemas.microsoft.com/office/drawing/2014/main" id="{2A805976-02EE-E348-8013-B3B486CDB559}"/>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DE5C1275-1B80-CE4A-AEA2-32E06510FC79}"/>
              </a:ext>
            </a:extLst>
          </p:cNvPr>
          <p:cNvSpPr>
            <a:spLocks noGrp="1"/>
          </p:cNvSpPr>
          <p:nvPr>
            <p:ph type="sldNum" sz="quarter" idx="12"/>
          </p:nvPr>
        </p:nvSpPr>
        <p:spPr/>
        <p:txBody>
          <a:bodyPr/>
          <a:lstStyle>
            <a:lvl1pPr>
              <a:defRPr/>
            </a:lvl1pPr>
          </a:lstStyle>
          <a:p>
            <a:pPr>
              <a:defRPr/>
            </a:pPr>
            <a:fld id="{606DD0BC-E653-5B4E-B829-97FB7D5E2A88}" type="slidenum">
              <a:rPr lang="en-US" altLang="el-GR"/>
              <a:pPr>
                <a:defRPr/>
              </a:pPr>
              <a:t>‹#›</a:t>
            </a:fld>
            <a:endParaRPr lang="en-US" altLang="el-GR"/>
          </a:p>
        </p:txBody>
      </p:sp>
    </p:spTree>
    <p:extLst>
      <p:ext uri="{BB962C8B-B14F-4D97-AF65-F5344CB8AC3E}">
        <p14:creationId xmlns:p14="http://schemas.microsoft.com/office/powerpoint/2010/main" val="962529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43CF8-D4F8-442B-B69F-4D610F1A43A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05E75251-1556-4B45-935C-439D3993000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F8EF5C61-4953-4739-B7BD-68526B565E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061D0-514D-48AE-944B-0875938C4BC7}"/>
              </a:ext>
            </a:extLst>
          </p:cNvPr>
          <p:cNvSpPr>
            <a:spLocks noGrp="1"/>
          </p:cNvSpPr>
          <p:nvPr>
            <p:ph type="dt" sz="half" idx="10"/>
          </p:nvPr>
        </p:nvSpPr>
        <p:spPr/>
        <p:txBody>
          <a:bodyPr/>
          <a:lstStyle/>
          <a:p>
            <a:fld id="{391D873D-55BF-414A-8761-7D4D8685AF6E}" type="datetimeFigureOut">
              <a:rPr lang="el-GR" smtClean="0"/>
              <a:t>26/10/2022</a:t>
            </a:fld>
            <a:endParaRPr lang="el-GR"/>
          </a:p>
        </p:txBody>
      </p:sp>
      <p:sp>
        <p:nvSpPr>
          <p:cNvPr id="6" name="Footer Placeholder 5">
            <a:extLst>
              <a:ext uri="{FF2B5EF4-FFF2-40B4-BE49-F238E27FC236}">
                <a16:creationId xmlns:a16="http://schemas.microsoft.com/office/drawing/2014/main" id="{F9F55E41-20AA-4CCB-8235-E90595F21B82}"/>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6E4A26A4-6473-446B-8B16-807CF4C74AF4}"/>
              </a:ext>
            </a:extLst>
          </p:cNvPr>
          <p:cNvSpPr>
            <a:spLocks noGrp="1"/>
          </p:cNvSpPr>
          <p:nvPr>
            <p:ph type="sldNum" sz="quarter" idx="12"/>
          </p:nvPr>
        </p:nvSpPr>
        <p:spPr/>
        <p:txBody>
          <a:bodyPr/>
          <a:lstStyle/>
          <a:p>
            <a:fld id="{2FCD4A96-3749-493B-A091-A183B97D41CE}" type="slidenum">
              <a:rPr lang="el-GR" smtClean="0"/>
              <a:t>‹#›</a:t>
            </a:fld>
            <a:endParaRPr lang="el-GR"/>
          </a:p>
        </p:txBody>
      </p:sp>
    </p:spTree>
    <p:extLst>
      <p:ext uri="{BB962C8B-B14F-4D97-AF65-F5344CB8AC3E}">
        <p14:creationId xmlns:p14="http://schemas.microsoft.com/office/powerpoint/2010/main" val="608581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5B252-ED00-42BE-BF62-2519C60F4FC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1E3866DF-F52C-461C-A7B1-83ACE4D7D68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3822CCFF-4FDA-4D04-B612-BE75596C21F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18E01-194C-4AC0-A92D-5A8420723050}"/>
              </a:ext>
            </a:extLst>
          </p:cNvPr>
          <p:cNvSpPr>
            <a:spLocks noGrp="1"/>
          </p:cNvSpPr>
          <p:nvPr>
            <p:ph type="dt" sz="half" idx="10"/>
          </p:nvPr>
        </p:nvSpPr>
        <p:spPr/>
        <p:txBody>
          <a:bodyPr/>
          <a:lstStyle/>
          <a:p>
            <a:fld id="{391D873D-55BF-414A-8761-7D4D8685AF6E}" type="datetimeFigureOut">
              <a:rPr lang="el-GR" smtClean="0"/>
              <a:t>26/10/2022</a:t>
            </a:fld>
            <a:endParaRPr lang="el-GR"/>
          </a:p>
        </p:txBody>
      </p:sp>
      <p:sp>
        <p:nvSpPr>
          <p:cNvPr id="6" name="Footer Placeholder 5">
            <a:extLst>
              <a:ext uri="{FF2B5EF4-FFF2-40B4-BE49-F238E27FC236}">
                <a16:creationId xmlns:a16="http://schemas.microsoft.com/office/drawing/2014/main" id="{291F27D1-0431-4F88-A6A1-BD1438AA9C15}"/>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F66DE9F6-1038-4D5E-9966-36345FB3AE17}"/>
              </a:ext>
            </a:extLst>
          </p:cNvPr>
          <p:cNvSpPr>
            <a:spLocks noGrp="1"/>
          </p:cNvSpPr>
          <p:nvPr>
            <p:ph type="sldNum" sz="quarter" idx="12"/>
          </p:nvPr>
        </p:nvSpPr>
        <p:spPr/>
        <p:txBody>
          <a:bodyPr/>
          <a:lstStyle/>
          <a:p>
            <a:fld id="{2FCD4A96-3749-493B-A091-A183B97D41CE}" type="slidenum">
              <a:rPr lang="el-GR" smtClean="0"/>
              <a:t>‹#›</a:t>
            </a:fld>
            <a:endParaRPr lang="el-GR"/>
          </a:p>
        </p:txBody>
      </p:sp>
    </p:spTree>
    <p:extLst>
      <p:ext uri="{BB962C8B-B14F-4D97-AF65-F5344CB8AC3E}">
        <p14:creationId xmlns:p14="http://schemas.microsoft.com/office/powerpoint/2010/main" val="244279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5BD5A-E881-4B3D-856B-00D912C4F0F2}"/>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16B163F4-640B-4745-827A-128E449E4E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9A53D77-C7D1-428A-BAD9-CF9B1DA24C24}"/>
              </a:ext>
            </a:extLst>
          </p:cNvPr>
          <p:cNvSpPr>
            <a:spLocks noGrp="1"/>
          </p:cNvSpPr>
          <p:nvPr>
            <p:ph type="dt" sz="half" idx="10"/>
          </p:nvPr>
        </p:nvSpPr>
        <p:spPr/>
        <p:txBody>
          <a:bodyPr/>
          <a:lstStyle/>
          <a:p>
            <a:fld id="{391D873D-55BF-414A-8761-7D4D8685AF6E}" type="datetimeFigureOut">
              <a:rPr lang="el-GR" smtClean="0"/>
              <a:t>26/10/2022</a:t>
            </a:fld>
            <a:endParaRPr lang="el-GR"/>
          </a:p>
        </p:txBody>
      </p:sp>
      <p:sp>
        <p:nvSpPr>
          <p:cNvPr id="5" name="Footer Placeholder 4">
            <a:extLst>
              <a:ext uri="{FF2B5EF4-FFF2-40B4-BE49-F238E27FC236}">
                <a16:creationId xmlns:a16="http://schemas.microsoft.com/office/drawing/2014/main" id="{849C82E4-9740-47A2-9012-F0C7F6DBB072}"/>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6BE80800-C1D2-428B-B087-AD8CDD3482EF}"/>
              </a:ext>
            </a:extLst>
          </p:cNvPr>
          <p:cNvSpPr>
            <a:spLocks noGrp="1"/>
          </p:cNvSpPr>
          <p:nvPr>
            <p:ph type="sldNum" sz="quarter" idx="12"/>
          </p:nvPr>
        </p:nvSpPr>
        <p:spPr/>
        <p:txBody>
          <a:bodyPr/>
          <a:lstStyle/>
          <a:p>
            <a:fld id="{2FCD4A96-3749-493B-A091-A183B97D41CE}" type="slidenum">
              <a:rPr lang="el-GR" smtClean="0"/>
              <a:t>‹#›</a:t>
            </a:fld>
            <a:endParaRPr lang="el-GR"/>
          </a:p>
        </p:txBody>
      </p:sp>
    </p:spTree>
    <p:extLst>
      <p:ext uri="{BB962C8B-B14F-4D97-AF65-F5344CB8AC3E}">
        <p14:creationId xmlns:p14="http://schemas.microsoft.com/office/powerpoint/2010/main" val="2432079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594F21-D494-450B-8602-A7BCD3837629}"/>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EE766862-41E3-4BC8-9B94-513BA468095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61994C74-58B3-4D6D-B6D5-7A2248FCCC83}"/>
              </a:ext>
            </a:extLst>
          </p:cNvPr>
          <p:cNvSpPr>
            <a:spLocks noGrp="1"/>
          </p:cNvSpPr>
          <p:nvPr>
            <p:ph type="dt" sz="half" idx="10"/>
          </p:nvPr>
        </p:nvSpPr>
        <p:spPr/>
        <p:txBody>
          <a:bodyPr/>
          <a:lstStyle/>
          <a:p>
            <a:fld id="{391D873D-55BF-414A-8761-7D4D8685AF6E}" type="datetimeFigureOut">
              <a:rPr lang="el-GR" smtClean="0"/>
              <a:t>26/10/2022</a:t>
            </a:fld>
            <a:endParaRPr lang="el-GR"/>
          </a:p>
        </p:txBody>
      </p:sp>
      <p:sp>
        <p:nvSpPr>
          <p:cNvPr id="5" name="Footer Placeholder 4">
            <a:extLst>
              <a:ext uri="{FF2B5EF4-FFF2-40B4-BE49-F238E27FC236}">
                <a16:creationId xmlns:a16="http://schemas.microsoft.com/office/drawing/2014/main" id="{FDEC8DFD-4339-4512-B561-AC7C3248575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4BBC215-96C5-4BA9-958E-F8959EE412BB}"/>
              </a:ext>
            </a:extLst>
          </p:cNvPr>
          <p:cNvSpPr>
            <a:spLocks noGrp="1"/>
          </p:cNvSpPr>
          <p:nvPr>
            <p:ph type="sldNum" sz="quarter" idx="12"/>
          </p:nvPr>
        </p:nvSpPr>
        <p:spPr/>
        <p:txBody>
          <a:bodyPr/>
          <a:lstStyle/>
          <a:p>
            <a:fld id="{2FCD4A96-3749-493B-A091-A183B97D41CE}" type="slidenum">
              <a:rPr lang="el-GR" smtClean="0"/>
              <a:t>‹#›</a:t>
            </a:fld>
            <a:endParaRPr lang="el-GR"/>
          </a:p>
        </p:txBody>
      </p:sp>
    </p:spTree>
    <p:extLst>
      <p:ext uri="{BB962C8B-B14F-4D97-AF65-F5344CB8AC3E}">
        <p14:creationId xmlns:p14="http://schemas.microsoft.com/office/powerpoint/2010/main" val="114665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1BAB04D-6511-394A-BD19-30D4CC0F0D8B}"/>
              </a:ext>
            </a:extLst>
          </p:cNvPr>
          <p:cNvSpPr>
            <a:spLocks noGrp="1"/>
          </p:cNvSpPr>
          <p:nvPr>
            <p:ph type="dt" sz="half" idx="10"/>
          </p:nvPr>
        </p:nvSpPr>
        <p:spPr/>
        <p:txBody>
          <a:bodyPr/>
          <a:lstStyle>
            <a:lvl1pPr>
              <a:defRPr/>
            </a:lvl1pPr>
          </a:lstStyle>
          <a:p>
            <a:pPr>
              <a:defRPr/>
            </a:pPr>
            <a:fld id="{2C6188D7-554F-414C-81C5-72593715FF11}" type="datetime1">
              <a:rPr lang="en-US" altLang="el-GR"/>
              <a:pPr>
                <a:defRPr/>
              </a:pPr>
              <a:t>10/26/2022</a:t>
            </a:fld>
            <a:endParaRPr lang="en-US" altLang="el-GR"/>
          </a:p>
        </p:txBody>
      </p:sp>
      <p:sp>
        <p:nvSpPr>
          <p:cNvPr id="5" name="Footer Placeholder 4">
            <a:extLst>
              <a:ext uri="{FF2B5EF4-FFF2-40B4-BE49-F238E27FC236}">
                <a16:creationId xmlns:a16="http://schemas.microsoft.com/office/drawing/2014/main" id="{87E27AD2-7F6D-F243-BBD4-15C16DF0188C}"/>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E4EB6F84-31BD-3349-9B9D-A2AB309C5F2E}"/>
              </a:ext>
            </a:extLst>
          </p:cNvPr>
          <p:cNvSpPr>
            <a:spLocks noGrp="1"/>
          </p:cNvSpPr>
          <p:nvPr>
            <p:ph type="sldNum" sz="quarter" idx="12"/>
          </p:nvPr>
        </p:nvSpPr>
        <p:spPr/>
        <p:txBody>
          <a:bodyPr/>
          <a:lstStyle>
            <a:lvl1pPr>
              <a:defRPr/>
            </a:lvl1pPr>
          </a:lstStyle>
          <a:p>
            <a:pPr>
              <a:defRPr/>
            </a:pPr>
            <a:fld id="{EE4F61A2-AA6C-4448-AC25-818487FA2267}" type="slidenum">
              <a:rPr lang="en-US" altLang="el-GR"/>
              <a:pPr>
                <a:defRPr/>
              </a:pPr>
              <a:t>‹#›</a:t>
            </a:fld>
            <a:endParaRPr lang="en-US" altLang="el-GR"/>
          </a:p>
        </p:txBody>
      </p:sp>
    </p:spTree>
    <p:extLst>
      <p:ext uri="{BB962C8B-B14F-4D97-AF65-F5344CB8AC3E}">
        <p14:creationId xmlns:p14="http://schemas.microsoft.com/office/powerpoint/2010/main" val="1597650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541DE-32E4-6047-ADF9-D8E48FFB556E}"/>
              </a:ext>
            </a:extLst>
          </p:cNvPr>
          <p:cNvSpPr>
            <a:spLocks noGrp="1"/>
          </p:cNvSpPr>
          <p:nvPr>
            <p:ph type="dt" sz="half" idx="10"/>
          </p:nvPr>
        </p:nvSpPr>
        <p:spPr/>
        <p:txBody>
          <a:bodyPr/>
          <a:lstStyle>
            <a:lvl1pPr>
              <a:defRPr/>
            </a:lvl1pPr>
          </a:lstStyle>
          <a:p>
            <a:pPr>
              <a:defRPr/>
            </a:pPr>
            <a:fld id="{1901C660-8870-6B4C-841C-18189BEC500E}" type="datetime1">
              <a:rPr lang="en-US" altLang="el-GR"/>
              <a:pPr>
                <a:defRPr/>
              </a:pPr>
              <a:t>10/26/2022</a:t>
            </a:fld>
            <a:endParaRPr lang="en-US" altLang="el-GR"/>
          </a:p>
        </p:txBody>
      </p:sp>
      <p:sp>
        <p:nvSpPr>
          <p:cNvPr id="5" name="Footer Placeholder 4">
            <a:extLst>
              <a:ext uri="{FF2B5EF4-FFF2-40B4-BE49-F238E27FC236}">
                <a16:creationId xmlns:a16="http://schemas.microsoft.com/office/drawing/2014/main" id="{00C9A841-1AB3-7E4D-A944-3526F026D04F}"/>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3DF3C34D-3FA6-E747-9605-B67C136E8CC4}"/>
              </a:ext>
            </a:extLst>
          </p:cNvPr>
          <p:cNvSpPr>
            <a:spLocks noGrp="1"/>
          </p:cNvSpPr>
          <p:nvPr>
            <p:ph type="sldNum" sz="quarter" idx="12"/>
          </p:nvPr>
        </p:nvSpPr>
        <p:spPr/>
        <p:txBody>
          <a:bodyPr/>
          <a:lstStyle>
            <a:lvl1pPr>
              <a:defRPr/>
            </a:lvl1pPr>
          </a:lstStyle>
          <a:p>
            <a:pPr>
              <a:defRPr/>
            </a:pPr>
            <a:fld id="{D916D22D-3F61-0349-994B-A852564E1A75}" type="slidenum">
              <a:rPr lang="en-US" altLang="el-GR"/>
              <a:pPr>
                <a:defRPr/>
              </a:pPr>
              <a:t>‹#›</a:t>
            </a:fld>
            <a:endParaRPr lang="en-US" altLang="el-GR"/>
          </a:p>
        </p:txBody>
      </p:sp>
    </p:spTree>
    <p:extLst>
      <p:ext uri="{BB962C8B-B14F-4D97-AF65-F5344CB8AC3E}">
        <p14:creationId xmlns:p14="http://schemas.microsoft.com/office/powerpoint/2010/main" val="2850131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8794A9-CEE2-9E45-B9A5-78E9ABB3A3BA}"/>
              </a:ext>
            </a:extLst>
          </p:cNvPr>
          <p:cNvSpPr>
            <a:spLocks noGrp="1"/>
          </p:cNvSpPr>
          <p:nvPr>
            <p:ph type="dt" sz="half" idx="10"/>
          </p:nvPr>
        </p:nvSpPr>
        <p:spPr/>
        <p:txBody>
          <a:bodyPr/>
          <a:lstStyle>
            <a:lvl1pPr>
              <a:defRPr/>
            </a:lvl1pPr>
          </a:lstStyle>
          <a:p>
            <a:pPr>
              <a:defRPr/>
            </a:pPr>
            <a:fld id="{1D63031D-E06C-D141-9DB8-4FDB46D53A9E}" type="datetime1">
              <a:rPr lang="en-US" altLang="el-GR"/>
              <a:pPr>
                <a:defRPr/>
              </a:pPr>
              <a:t>10/26/2022</a:t>
            </a:fld>
            <a:endParaRPr lang="en-US" altLang="el-GR"/>
          </a:p>
        </p:txBody>
      </p:sp>
      <p:sp>
        <p:nvSpPr>
          <p:cNvPr id="5" name="Footer Placeholder 4">
            <a:extLst>
              <a:ext uri="{FF2B5EF4-FFF2-40B4-BE49-F238E27FC236}">
                <a16:creationId xmlns:a16="http://schemas.microsoft.com/office/drawing/2014/main" id="{CADE49C9-21ED-3A42-A7CF-C67E1F8182AF}"/>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9A089BC6-7583-7546-AB06-B3176ECD9C1F}"/>
              </a:ext>
            </a:extLst>
          </p:cNvPr>
          <p:cNvSpPr>
            <a:spLocks noGrp="1"/>
          </p:cNvSpPr>
          <p:nvPr>
            <p:ph type="sldNum" sz="quarter" idx="12"/>
          </p:nvPr>
        </p:nvSpPr>
        <p:spPr/>
        <p:txBody>
          <a:bodyPr/>
          <a:lstStyle>
            <a:lvl1pPr>
              <a:defRPr/>
            </a:lvl1pPr>
          </a:lstStyle>
          <a:p>
            <a:pPr>
              <a:defRPr/>
            </a:pPr>
            <a:fld id="{1632C6EE-E33C-7F42-A5A8-DB5CDD6B9B3E}" type="slidenum">
              <a:rPr lang="en-US" altLang="el-GR"/>
              <a:pPr>
                <a:defRPr/>
              </a:pPr>
              <a:t>‹#›</a:t>
            </a:fld>
            <a:endParaRPr lang="en-US" altLang="el-GR"/>
          </a:p>
        </p:txBody>
      </p:sp>
    </p:spTree>
    <p:extLst>
      <p:ext uri="{BB962C8B-B14F-4D97-AF65-F5344CB8AC3E}">
        <p14:creationId xmlns:p14="http://schemas.microsoft.com/office/powerpoint/2010/main" val="1945151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CD7E00F-125B-6540-B09F-D8DDB8B4F9CD}"/>
              </a:ext>
            </a:extLst>
          </p:cNvPr>
          <p:cNvSpPr>
            <a:spLocks noGrp="1"/>
          </p:cNvSpPr>
          <p:nvPr>
            <p:ph type="dt" sz="half" idx="10"/>
          </p:nvPr>
        </p:nvSpPr>
        <p:spPr/>
        <p:txBody>
          <a:bodyPr/>
          <a:lstStyle>
            <a:lvl1pPr>
              <a:defRPr/>
            </a:lvl1pPr>
          </a:lstStyle>
          <a:p>
            <a:pPr>
              <a:defRPr/>
            </a:pPr>
            <a:fld id="{4D434197-CD48-C547-8F5C-BEB22312C412}" type="datetime1">
              <a:rPr lang="en-US" altLang="el-GR"/>
              <a:pPr>
                <a:defRPr/>
              </a:pPr>
              <a:t>10/26/2022</a:t>
            </a:fld>
            <a:endParaRPr lang="en-US" altLang="el-GR"/>
          </a:p>
        </p:txBody>
      </p:sp>
      <p:sp>
        <p:nvSpPr>
          <p:cNvPr id="6" name="Footer Placeholder 4">
            <a:extLst>
              <a:ext uri="{FF2B5EF4-FFF2-40B4-BE49-F238E27FC236}">
                <a16:creationId xmlns:a16="http://schemas.microsoft.com/office/drawing/2014/main" id="{2CEEA05F-9C16-9C49-A8C4-9B50D6ED4F79}"/>
              </a:ext>
            </a:extLst>
          </p:cNvPr>
          <p:cNvSpPr>
            <a:spLocks noGrp="1"/>
          </p:cNvSpPr>
          <p:nvPr>
            <p:ph type="ftr" sz="quarter" idx="11"/>
          </p:nvPr>
        </p:nvSpPr>
        <p:spPr/>
        <p:txBody>
          <a:bodyPr/>
          <a:lstStyle>
            <a:lvl1pPr>
              <a:defRPr/>
            </a:lvl1pPr>
          </a:lstStyle>
          <a:p>
            <a:pPr>
              <a:defRPr/>
            </a:pPr>
            <a:endParaRPr lang="el-GR" altLang="el-GR"/>
          </a:p>
        </p:txBody>
      </p:sp>
      <p:sp>
        <p:nvSpPr>
          <p:cNvPr id="7" name="Slide Number Placeholder 5">
            <a:extLst>
              <a:ext uri="{FF2B5EF4-FFF2-40B4-BE49-F238E27FC236}">
                <a16:creationId xmlns:a16="http://schemas.microsoft.com/office/drawing/2014/main" id="{F4535799-1CBC-EA44-94EA-C89BF527F9DA}"/>
              </a:ext>
            </a:extLst>
          </p:cNvPr>
          <p:cNvSpPr>
            <a:spLocks noGrp="1"/>
          </p:cNvSpPr>
          <p:nvPr>
            <p:ph type="sldNum" sz="quarter" idx="12"/>
          </p:nvPr>
        </p:nvSpPr>
        <p:spPr/>
        <p:txBody>
          <a:bodyPr/>
          <a:lstStyle>
            <a:lvl1pPr>
              <a:defRPr/>
            </a:lvl1pPr>
          </a:lstStyle>
          <a:p>
            <a:pPr>
              <a:defRPr/>
            </a:pPr>
            <a:fld id="{1FE2DB68-3D2D-E64E-857E-99CFD4688703}" type="slidenum">
              <a:rPr lang="en-US" altLang="el-GR"/>
              <a:pPr>
                <a:defRPr/>
              </a:pPr>
              <a:t>‹#›</a:t>
            </a:fld>
            <a:endParaRPr lang="en-US" altLang="el-GR"/>
          </a:p>
        </p:txBody>
      </p:sp>
    </p:spTree>
    <p:extLst>
      <p:ext uri="{BB962C8B-B14F-4D97-AF65-F5344CB8AC3E}">
        <p14:creationId xmlns:p14="http://schemas.microsoft.com/office/powerpoint/2010/main" val="3461001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5D4C2E8-BCE8-914E-9C01-C2E9AE253EBD}"/>
              </a:ext>
            </a:extLst>
          </p:cNvPr>
          <p:cNvSpPr>
            <a:spLocks noGrp="1"/>
          </p:cNvSpPr>
          <p:nvPr>
            <p:ph type="dt" sz="half" idx="10"/>
          </p:nvPr>
        </p:nvSpPr>
        <p:spPr/>
        <p:txBody>
          <a:bodyPr/>
          <a:lstStyle>
            <a:lvl1pPr>
              <a:defRPr/>
            </a:lvl1pPr>
          </a:lstStyle>
          <a:p>
            <a:pPr>
              <a:defRPr/>
            </a:pPr>
            <a:fld id="{0010E6CB-9FD3-844B-8201-70C3441EC7BB}" type="datetime1">
              <a:rPr lang="en-US" altLang="el-GR"/>
              <a:pPr>
                <a:defRPr/>
              </a:pPr>
              <a:t>10/26/2022</a:t>
            </a:fld>
            <a:endParaRPr lang="en-US" altLang="el-GR"/>
          </a:p>
        </p:txBody>
      </p:sp>
      <p:sp>
        <p:nvSpPr>
          <p:cNvPr id="8" name="Footer Placeholder 4">
            <a:extLst>
              <a:ext uri="{FF2B5EF4-FFF2-40B4-BE49-F238E27FC236}">
                <a16:creationId xmlns:a16="http://schemas.microsoft.com/office/drawing/2014/main" id="{40C16659-5553-1F4C-B9A5-538E1562EFE8}"/>
              </a:ext>
            </a:extLst>
          </p:cNvPr>
          <p:cNvSpPr>
            <a:spLocks noGrp="1"/>
          </p:cNvSpPr>
          <p:nvPr>
            <p:ph type="ftr" sz="quarter" idx="11"/>
          </p:nvPr>
        </p:nvSpPr>
        <p:spPr/>
        <p:txBody>
          <a:bodyPr/>
          <a:lstStyle>
            <a:lvl1pPr>
              <a:defRPr/>
            </a:lvl1pPr>
          </a:lstStyle>
          <a:p>
            <a:pPr>
              <a:defRPr/>
            </a:pPr>
            <a:endParaRPr lang="el-GR" altLang="el-GR"/>
          </a:p>
        </p:txBody>
      </p:sp>
      <p:sp>
        <p:nvSpPr>
          <p:cNvPr id="9" name="Slide Number Placeholder 5">
            <a:extLst>
              <a:ext uri="{FF2B5EF4-FFF2-40B4-BE49-F238E27FC236}">
                <a16:creationId xmlns:a16="http://schemas.microsoft.com/office/drawing/2014/main" id="{953D41E2-2360-C640-A09E-F8358B33B817}"/>
              </a:ext>
            </a:extLst>
          </p:cNvPr>
          <p:cNvSpPr>
            <a:spLocks noGrp="1"/>
          </p:cNvSpPr>
          <p:nvPr>
            <p:ph type="sldNum" sz="quarter" idx="12"/>
          </p:nvPr>
        </p:nvSpPr>
        <p:spPr/>
        <p:txBody>
          <a:bodyPr/>
          <a:lstStyle>
            <a:lvl1pPr>
              <a:defRPr/>
            </a:lvl1pPr>
          </a:lstStyle>
          <a:p>
            <a:pPr>
              <a:defRPr/>
            </a:pPr>
            <a:fld id="{F7BD19F3-367E-6747-8DA7-A464AC47D8C8}" type="slidenum">
              <a:rPr lang="en-US" altLang="el-GR"/>
              <a:pPr>
                <a:defRPr/>
              </a:pPr>
              <a:t>‹#›</a:t>
            </a:fld>
            <a:endParaRPr lang="en-US" altLang="el-GR"/>
          </a:p>
        </p:txBody>
      </p:sp>
    </p:spTree>
    <p:extLst>
      <p:ext uri="{BB962C8B-B14F-4D97-AF65-F5344CB8AC3E}">
        <p14:creationId xmlns:p14="http://schemas.microsoft.com/office/powerpoint/2010/main" val="792202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92005F4-C17F-144D-9392-500FB209961D}"/>
              </a:ext>
            </a:extLst>
          </p:cNvPr>
          <p:cNvSpPr>
            <a:spLocks noGrp="1"/>
          </p:cNvSpPr>
          <p:nvPr>
            <p:ph type="dt" sz="half" idx="10"/>
          </p:nvPr>
        </p:nvSpPr>
        <p:spPr/>
        <p:txBody>
          <a:bodyPr/>
          <a:lstStyle>
            <a:lvl1pPr>
              <a:defRPr/>
            </a:lvl1pPr>
          </a:lstStyle>
          <a:p>
            <a:pPr>
              <a:defRPr/>
            </a:pPr>
            <a:fld id="{6A973E7F-F804-6C49-8F61-8EC53787B964}" type="datetime1">
              <a:rPr lang="en-US" altLang="el-GR"/>
              <a:pPr>
                <a:defRPr/>
              </a:pPr>
              <a:t>10/26/2022</a:t>
            </a:fld>
            <a:endParaRPr lang="en-US" altLang="el-GR"/>
          </a:p>
        </p:txBody>
      </p:sp>
      <p:sp>
        <p:nvSpPr>
          <p:cNvPr id="4" name="Footer Placeholder 4">
            <a:extLst>
              <a:ext uri="{FF2B5EF4-FFF2-40B4-BE49-F238E27FC236}">
                <a16:creationId xmlns:a16="http://schemas.microsoft.com/office/drawing/2014/main" id="{94A6AC69-0821-BA46-B66F-815C29348CDA}"/>
              </a:ext>
            </a:extLst>
          </p:cNvPr>
          <p:cNvSpPr>
            <a:spLocks noGrp="1"/>
          </p:cNvSpPr>
          <p:nvPr>
            <p:ph type="ftr" sz="quarter" idx="11"/>
          </p:nvPr>
        </p:nvSpPr>
        <p:spPr/>
        <p:txBody>
          <a:bodyPr/>
          <a:lstStyle>
            <a:lvl1pPr>
              <a:defRPr/>
            </a:lvl1pPr>
          </a:lstStyle>
          <a:p>
            <a:pPr>
              <a:defRPr/>
            </a:pPr>
            <a:endParaRPr lang="el-GR" altLang="el-GR"/>
          </a:p>
        </p:txBody>
      </p:sp>
      <p:sp>
        <p:nvSpPr>
          <p:cNvPr id="5" name="Slide Number Placeholder 5">
            <a:extLst>
              <a:ext uri="{FF2B5EF4-FFF2-40B4-BE49-F238E27FC236}">
                <a16:creationId xmlns:a16="http://schemas.microsoft.com/office/drawing/2014/main" id="{1B42E3DD-E1ED-A74F-9A57-C8896677B017}"/>
              </a:ext>
            </a:extLst>
          </p:cNvPr>
          <p:cNvSpPr>
            <a:spLocks noGrp="1"/>
          </p:cNvSpPr>
          <p:nvPr>
            <p:ph type="sldNum" sz="quarter" idx="12"/>
          </p:nvPr>
        </p:nvSpPr>
        <p:spPr/>
        <p:txBody>
          <a:bodyPr/>
          <a:lstStyle>
            <a:lvl1pPr>
              <a:defRPr/>
            </a:lvl1pPr>
          </a:lstStyle>
          <a:p>
            <a:pPr>
              <a:defRPr/>
            </a:pPr>
            <a:fld id="{C221D628-BC1A-C445-8AB1-2824617058DC}" type="slidenum">
              <a:rPr lang="en-US" altLang="el-GR"/>
              <a:pPr>
                <a:defRPr/>
              </a:pPr>
              <a:t>‹#›</a:t>
            </a:fld>
            <a:endParaRPr lang="en-US" altLang="el-GR"/>
          </a:p>
        </p:txBody>
      </p:sp>
    </p:spTree>
    <p:extLst>
      <p:ext uri="{BB962C8B-B14F-4D97-AF65-F5344CB8AC3E}">
        <p14:creationId xmlns:p14="http://schemas.microsoft.com/office/powerpoint/2010/main" val="4007638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4FCD18D-2391-A647-A6CB-6B47D9D14AB1}"/>
              </a:ext>
            </a:extLst>
          </p:cNvPr>
          <p:cNvSpPr>
            <a:spLocks noGrp="1"/>
          </p:cNvSpPr>
          <p:nvPr>
            <p:ph type="dt" sz="half" idx="10"/>
          </p:nvPr>
        </p:nvSpPr>
        <p:spPr/>
        <p:txBody>
          <a:bodyPr/>
          <a:lstStyle>
            <a:lvl1pPr>
              <a:defRPr/>
            </a:lvl1pPr>
          </a:lstStyle>
          <a:p>
            <a:pPr>
              <a:defRPr/>
            </a:pPr>
            <a:fld id="{791F1ADB-B2D6-9247-973C-26EA6969BD5A}" type="datetime1">
              <a:rPr lang="en-US" altLang="el-GR"/>
              <a:pPr>
                <a:defRPr/>
              </a:pPr>
              <a:t>10/26/2022</a:t>
            </a:fld>
            <a:endParaRPr lang="en-US" altLang="el-GR"/>
          </a:p>
        </p:txBody>
      </p:sp>
      <p:sp>
        <p:nvSpPr>
          <p:cNvPr id="6" name="Footer Placeholder 4">
            <a:extLst>
              <a:ext uri="{FF2B5EF4-FFF2-40B4-BE49-F238E27FC236}">
                <a16:creationId xmlns:a16="http://schemas.microsoft.com/office/drawing/2014/main" id="{A34E3AD0-03CD-DF42-B5BB-379DB0CA2C49}"/>
              </a:ext>
            </a:extLst>
          </p:cNvPr>
          <p:cNvSpPr>
            <a:spLocks noGrp="1"/>
          </p:cNvSpPr>
          <p:nvPr>
            <p:ph type="ftr" sz="quarter" idx="11"/>
          </p:nvPr>
        </p:nvSpPr>
        <p:spPr/>
        <p:txBody>
          <a:bodyPr/>
          <a:lstStyle>
            <a:lvl1pPr>
              <a:defRPr/>
            </a:lvl1pPr>
          </a:lstStyle>
          <a:p>
            <a:pPr>
              <a:defRPr/>
            </a:pPr>
            <a:endParaRPr lang="el-GR" altLang="el-GR"/>
          </a:p>
        </p:txBody>
      </p:sp>
      <p:sp>
        <p:nvSpPr>
          <p:cNvPr id="7" name="Slide Number Placeholder 5">
            <a:extLst>
              <a:ext uri="{FF2B5EF4-FFF2-40B4-BE49-F238E27FC236}">
                <a16:creationId xmlns:a16="http://schemas.microsoft.com/office/drawing/2014/main" id="{D4BB0873-4A8F-C94C-8B50-CF1CB895019C}"/>
              </a:ext>
            </a:extLst>
          </p:cNvPr>
          <p:cNvSpPr>
            <a:spLocks noGrp="1"/>
          </p:cNvSpPr>
          <p:nvPr>
            <p:ph type="sldNum" sz="quarter" idx="12"/>
          </p:nvPr>
        </p:nvSpPr>
        <p:spPr/>
        <p:txBody>
          <a:bodyPr/>
          <a:lstStyle>
            <a:lvl1pPr>
              <a:defRPr/>
            </a:lvl1pPr>
          </a:lstStyle>
          <a:p>
            <a:pPr>
              <a:defRPr/>
            </a:pPr>
            <a:fld id="{026F8028-63AD-1240-AF04-0C424711EA0F}" type="slidenum">
              <a:rPr lang="en-US" altLang="el-GR"/>
              <a:pPr>
                <a:defRPr/>
              </a:pPr>
              <a:t>‹#›</a:t>
            </a:fld>
            <a:endParaRPr lang="en-US" altLang="el-GR"/>
          </a:p>
        </p:txBody>
      </p:sp>
    </p:spTree>
    <p:extLst>
      <p:ext uri="{BB962C8B-B14F-4D97-AF65-F5344CB8AC3E}">
        <p14:creationId xmlns:p14="http://schemas.microsoft.com/office/powerpoint/2010/main" val="2451875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20CA362-3AC1-7E4D-B698-286795BD3D96}"/>
              </a:ext>
            </a:extLst>
          </p:cNvPr>
          <p:cNvSpPr>
            <a:spLocks noGrp="1"/>
          </p:cNvSpPr>
          <p:nvPr>
            <p:ph type="dt" sz="half" idx="10"/>
          </p:nvPr>
        </p:nvSpPr>
        <p:spPr/>
        <p:txBody>
          <a:bodyPr/>
          <a:lstStyle>
            <a:lvl1pPr>
              <a:defRPr/>
            </a:lvl1pPr>
          </a:lstStyle>
          <a:p>
            <a:pPr>
              <a:defRPr/>
            </a:pPr>
            <a:fld id="{0D3EB996-815C-1C48-8E4B-10AB975533F5}" type="datetime1">
              <a:rPr lang="en-US" altLang="el-GR"/>
              <a:pPr>
                <a:defRPr/>
              </a:pPr>
              <a:t>10/26/2022</a:t>
            </a:fld>
            <a:endParaRPr lang="en-US" altLang="el-GR"/>
          </a:p>
        </p:txBody>
      </p:sp>
      <p:sp>
        <p:nvSpPr>
          <p:cNvPr id="3" name="Footer Placeholder 4">
            <a:extLst>
              <a:ext uri="{FF2B5EF4-FFF2-40B4-BE49-F238E27FC236}">
                <a16:creationId xmlns:a16="http://schemas.microsoft.com/office/drawing/2014/main" id="{BD31EB75-4F74-2A49-93B7-5CFE1C3468A5}"/>
              </a:ext>
            </a:extLst>
          </p:cNvPr>
          <p:cNvSpPr>
            <a:spLocks noGrp="1"/>
          </p:cNvSpPr>
          <p:nvPr>
            <p:ph type="ftr" sz="quarter" idx="11"/>
          </p:nvPr>
        </p:nvSpPr>
        <p:spPr/>
        <p:txBody>
          <a:bodyPr/>
          <a:lstStyle>
            <a:lvl1pPr>
              <a:defRPr/>
            </a:lvl1pPr>
          </a:lstStyle>
          <a:p>
            <a:pPr>
              <a:defRPr/>
            </a:pPr>
            <a:endParaRPr lang="el-GR" altLang="el-GR"/>
          </a:p>
        </p:txBody>
      </p:sp>
      <p:sp>
        <p:nvSpPr>
          <p:cNvPr id="4" name="Slide Number Placeholder 5">
            <a:extLst>
              <a:ext uri="{FF2B5EF4-FFF2-40B4-BE49-F238E27FC236}">
                <a16:creationId xmlns:a16="http://schemas.microsoft.com/office/drawing/2014/main" id="{90C78672-1598-6945-8DE2-586D84A545C7}"/>
              </a:ext>
            </a:extLst>
          </p:cNvPr>
          <p:cNvSpPr>
            <a:spLocks noGrp="1"/>
          </p:cNvSpPr>
          <p:nvPr>
            <p:ph type="sldNum" sz="quarter" idx="12"/>
          </p:nvPr>
        </p:nvSpPr>
        <p:spPr/>
        <p:txBody>
          <a:bodyPr/>
          <a:lstStyle>
            <a:lvl1pPr>
              <a:defRPr/>
            </a:lvl1pPr>
          </a:lstStyle>
          <a:p>
            <a:pPr>
              <a:defRPr/>
            </a:pPr>
            <a:fld id="{B644606F-CD6F-A940-8639-1788D602927C}" type="slidenum">
              <a:rPr lang="en-US" altLang="el-GR"/>
              <a:pPr>
                <a:defRPr/>
              </a:pPr>
              <a:t>‹#›</a:t>
            </a:fld>
            <a:endParaRPr lang="en-US" altLang="el-GR"/>
          </a:p>
        </p:txBody>
      </p:sp>
    </p:spTree>
    <p:extLst>
      <p:ext uri="{BB962C8B-B14F-4D97-AF65-F5344CB8AC3E}">
        <p14:creationId xmlns:p14="http://schemas.microsoft.com/office/powerpoint/2010/main" val="4037676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D32F117-98B4-D843-B63F-5688C9728BED}"/>
              </a:ext>
            </a:extLst>
          </p:cNvPr>
          <p:cNvSpPr>
            <a:spLocks noGrp="1"/>
          </p:cNvSpPr>
          <p:nvPr>
            <p:ph type="dt" sz="half" idx="10"/>
          </p:nvPr>
        </p:nvSpPr>
        <p:spPr/>
        <p:txBody>
          <a:bodyPr/>
          <a:lstStyle>
            <a:lvl1pPr>
              <a:defRPr/>
            </a:lvl1pPr>
          </a:lstStyle>
          <a:p>
            <a:pPr>
              <a:defRPr/>
            </a:pPr>
            <a:fld id="{EA66E197-073C-584C-8946-C0B81FD23A50}" type="datetime1">
              <a:rPr lang="en-US" altLang="el-GR"/>
              <a:pPr>
                <a:defRPr/>
              </a:pPr>
              <a:t>10/26/2022</a:t>
            </a:fld>
            <a:endParaRPr lang="en-US" altLang="el-GR"/>
          </a:p>
        </p:txBody>
      </p:sp>
      <p:sp>
        <p:nvSpPr>
          <p:cNvPr id="6" name="Footer Placeholder 4">
            <a:extLst>
              <a:ext uri="{FF2B5EF4-FFF2-40B4-BE49-F238E27FC236}">
                <a16:creationId xmlns:a16="http://schemas.microsoft.com/office/drawing/2014/main" id="{4ADB0EFC-E09D-1A44-9F6E-CB87E12629FC}"/>
              </a:ext>
            </a:extLst>
          </p:cNvPr>
          <p:cNvSpPr>
            <a:spLocks noGrp="1"/>
          </p:cNvSpPr>
          <p:nvPr>
            <p:ph type="ftr" sz="quarter" idx="11"/>
          </p:nvPr>
        </p:nvSpPr>
        <p:spPr/>
        <p:txBody>
          <a:bodyPr/>
          <a:lstStyle>
            <a:lvl1pPr>
              <a:defRPr/>
            </a:lvl1pPr>
          </a:lstStyle>
          <a:p>
            <a:pPr>
              <a:defRPr/>
            </a:pPr>
            <a:endParaRPr lang="el-GR" altLang="el-GR"/>
          </a:p>
        </p:txBody>
      </p:sp>
      <p:sp>
        <p:nvSpPr>
          <p:cNvPr id="7" name="Slide Number Placeholder 5">
            <a:extLst>
              <a:ext uri="{FF2B5EF4-FFF2-40B4-BE49-F238E27FC236}">
                <a16:creationId xmlns:a16="http://schemas.microsoft.com/office/drawing/2014/main" id="{AFFB44A5-41B9-634A-82D4-BF0A0A0F4118}"/>
              </a:ext>
            </a:extLst>
          </p:cNvPr>
          <p:cNvSpPr>
            <a:spLocks noGrp="1"/>
          </p:cNvSpPr>
          <p:nvPr>
            <p:ph type="sldNum" sz="quarter" idx="12"/>
          </p:nvPr>
        </p:nvSpPr>
        <p:spPr/>
        <p:txBody>
          <a:bodyPr/>
          <a:lstStyle>
            <a:lvl1pPr>
              <a:defRPr/>
            </a:lvl1pPr>
          </a:lstStyle>
          <a:p>
            <a:pPr>
              <a:defRPr/>
            </a:pPr>
            <a:fld id="{0F8E106D-63FE-1243-B9B5-9EFD517EC3A5}" type="slidenum">
              <a:rPr lang="en-US" altLang="el-GR"/>
              <a:pPr>
                <a:defRPr/>
              </a:pPr>
              <a:t>‹#›</a:t>
            </a:fld>
            <a:endParaRPr lang="en-US" altLang="el-GR"/>
          </a:p>
        </p:txBody>
      </p:sp>
    </p:spTree>
    <p:extLst>
      <p:ext uri="{BB962C8B-B14F-4D97-AF65-F5344CB8AC3E}">
        <p14:creationId xmlns:p14="http://schemas.microsoft.com/office/powerpoint/2010/main" val="2514518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94B83D3-A08B-5D41-B3E5-D2635B22F235}"/>
              </a:ext>
            </a:extLst>
          </p:cNvPr>
          <p:cNvSpPr>
            <a:spLocks noGrp="1"/>
          </p:cNvSpPr>
          <p:nvPr>
            <p:ph type="dt" sz="half" idx="10"/>
          </p:nvPr>
        </p:nvSpPr>
        <p:spPr/>
        <p:txBody>
          <a:bodyPr/>
          <a:lstStyle>
            <a:lvl1pPr>
              <a:defRPr/>
            </a:lvl1pPr>
          </a:lstStyle>
          <a:p>
            <a:pPr>
              <a:defRPr/>
            </a:pPr>
            <a:fld id="{C9251CB1-C73F-1A46-A348-57AB1501414D}" type="datetime1">
              <a:rPr lang="en-US" altLang="el-GR"/>
              <a:pPr>
                <a:defRPr/>
              </a:pPr>
              <a:t>10/26/2022</a:t>
            </a:fld>
            <a:endParaRPr lang="en-US" altLang="el-GR"/>
          </a:p>
        </p:txBody>
      </p:sp>
      <p:sp>
        <p:nvSpPr>
          <p:cNvPr id="6" name="Footer Placeholder 4">
            <a:extLst>
              <a:ext uri="{FF2B5EF4-FFF2-40B4-BE49-F238E27FC236}">
                <a16:creationId xmlns:a16="http://schemas.microsoft.com/office/drawing/2014/main" id="{E5D29E88-2007-1448-9A60-3A1AEFC2A517}"/>
              </a:ext>
            </a:extLst>
          </p:cNvPr>
          <p:cNvSpPr>
            <a:spLocks noGrp="1"/>
          </p:cNvSpPr>
          <p:nvPr>
            <p:ph type="ftr" sz="quarter" idx="11"/>
          </p:nvPr>
        </p:nvSpPr>
        <p:spPr/>
        <p:txBody>
          <a:bodyPr/>
          <a:lstStyle>
            <a:lvl1pPr>
              <a:defRPr/>
            </a:lvl1pPr>
          </a:lstStyle>
          <a:p>
            <a:pPr>
              <a:defRPr/>
            </a:pPr>
            <a:endParaRPr lang="el-GR" altLang="el-GR"/>
          </a:p>
        </p:txBody>
      </p:sp>
      <p:sp>
        <p:nvSpPr>
          <p:cNvPr id="7" name="Slide Number Placeholder 5">
            <a:extLst>
              <a:ext uri="{FF2B5EF4-FFF2-40B4-BE49-F238E27FC236}">
                <a16:creationId xmlns:a16="http://schemas.microsoft.com/office/drawing/2014/main" id="{4A4D5597-68A4-9D49-92E0-B68C74CEE32F}"/>
              </a:ext>
            </a:extLst>
          </p:cNvPr>
          <p:cNvSpPr>
            <a:spLocks noGrp="1"/>
          </p:cNvSpPr>
          <p:nvPr>
            <p:ph type="sldNum" sz="quarter" idx="12"/>
          </p:nvPr>
        </p:nvSpPr>
        <p:spPr/>
        <p:txBody>
          <a:bodyPr/>
          <a:lstStyle>
            <a:lvl1pPr>
              <a:defRPr/>
            </a:lvl1pPr>
          </a:lstStyle>
          <a:p>
            <a:pPr>
              <a:defRPr/>
            </a:pPr>
            <a:fld id="{9C936CA4-CA77-124A-9EDB-9A4A35BDDAE9}" type="slidenum">
              <a:rPr lang="en-US" altLang="el-GR"/>
              <a:pPr>
                <a:defRPr/>
              </a:pPr>
              <a:t>‹#›</a:t>
            </a:fld>
            <a:endParaRPr lang="en-US" altLang="el-GR"/>
          </a:p>
        </p:txBody>
      </p:sp>
    </p:spTree>
    <p:extLst>
      <p:ext uri="{BB962C8B-B14F-4D97-AF65-F5344CB8AC3E}">
        <p14:creationId xmlns:p14="http://schemas.microsoft.com/office/powerpoint/2010/main" val="5304475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37953-61A9-9140-8550-A224FCEC031C}"/>
              </a:ext>
            </a:extLst>
          </p:cNvPr>
          <p:cNvSpPr>
            <a:spLocks noGrp="1"/>
          </p:cNvSpPr>
          <p:nvPr>
            <p:ph type="dt" sz="half" idx="10"/>
          </p:nvPr>
        </p:nvSpPr>
        <p:spPr/>
        <p:txBody>
          <a:bodyPr/>
          <a:lstStyle>
            <a:lvl1pPr>
              <a:defRPr/>
            </a:lvl1pPr>
          </a:lstStyle>
          <a:p>
            <a:pPr>
              <a:defRPr/>
            </a:pPr>
            <a:fld id="{073893CE-09A3-1844-AF08-DA8B40A41A3C}" type="datetime1">
              <a:rPr lang="en-US" altLang="el-GR"/>
              <a:pPr>
                <a:defRPr/>
              </a:pPr>
              <a:t>10/26/2022</a:t>
            </a:fld>
            <a:endParaRPr lang="en-US" altLang="el-GR"/>
          </a:p>
        </p:txBody>
      </p:sp>
      <p:sp>
        <p:nvSpPr>
          <p:cNvPr id="5" name="Footer Placeholder 4">
            <a:extLst>
              <a:ext uri="{FF2B5EF4-FFF2-40B4-BE49-F238E27FC236}">
                <a16:creationId xmlns:a16="http://schemas.microsoft.com/office/drawing/2014/main" id="{03909A4D-88A2-2244-93EC-58720118D53C}"/>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4026FBEF-DCE5-384D-B218-8B3DEF8C2561}"/>
              </a:ext>
            </a:extLst>
          </p:cNvPr>
          <p:cNvSpPr>
            <a:spLocks noGrp="1"/>
          </p:cNvSpPr>
          <p:nvPr>
            <p:ph type="sldNum" sz="quarter" idx="12"/>
          </p:nvPr>
        </p:nvSpPr>
        <p:spPr/>
        <p:txBody>
          <a:bodyPr/>
          <a:lstStyle>
            <a:lvl1pPr>
              <a:defRPr/>
            </a:lvl1pPr>
          </a:lstStyle>
          <a:p>
            <a:pPr>
              <a:defRPr/>
            </a:pPr>
            <a:fld id="{75B82D2A-403D-DC49-AAA1-A318E46F3A8C}" type="slidenum">
              <a:rPr lang="en-US" altLang="el-GR"/>
              <a:pPr>
                <a:defRPr/>
              </a:pPr>
              <a:t>‹#›</a:t>
            </a:fld>
            <a:endParaRPr lang="en-US" altLang="el-GR"/>
          </a:p>
        </p:txBody>
      </p:sp>
    </p:spTree>
    <p:extLst>
      <p:ext uri="{BB962C8B-B14F-4D97-AF65-F5344CB8AC3E}">
        <p14:creationId xmlns:p14="http://schemas.microsoft.com/office/powerpoint/2010/main" val="398915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2D804-F4F0-8545-9F97-C787986B8481}"/>
              </a:ext>
            </a:extLst>
          </p:cNvPr>
          <p:cNvSpPr>
            <a:spLocks noGrp="1"/>
          </p:cNvSpPr>
          <p:nvPr>
            <p:ph type="dt" sz="half" idx="10"/>
          </p:nvPr>
        </p:nvSpPr>
        <p:spPr/>
        <p:txBody>
          <a:bodyPr/>
          <a:lstStyle>
            <a:lvl1pPr>
              <a:defRPr/>
            </a:lvl1pPr>
          </a:lstStyle>
          <a:p>
            <a:pPr>
              <a:defRPr/>
            </a:pPr>
            <a:fld id="{BF7D74E4-87CB-8740-9951-8319B547BCAA}" type="datetime1">
              <a:rPr lang="en-US" altLang="el-GR"/>
              <a:pPr>
                <a:defRPr/>
              </a:pPr>
              <a:t>10/26/2022</a:t>
            </a:fld>
            <a:endParaRPr lang="en-US" altLang="el-GR"/>
          </a:p>
        </p:txBody>
      </p:sp>
      <p:sp>
        <p:nvSpPr>
          <p:cNvPr id="5" name="Footer Placeholder 4">
            <a:extLst>
              <a:ext uri="{FF2B5EF4-FFF2-40B4-BE49-F238E27FC236}">
                <a16:creationId xmlns:a16="http://schemas.microsoft.com/office/drawing/2014/main" id="{674C7CA1-7AAC-A64C-90CA-58A46E5B196C}"/>
              </a:ext>
            </a:extLst>
          </p:cNvPr>
          <p:cNvSpPr>
            <a:spLocks noGrp="1"/>
          </p:cNvSpPr>
          <p:nvPr>
            <p:ph type="ftr" sz="quarter" idx="11"/>
          </p:nvPr>
        </p:nvSpPr>
        <p:spPr/>
        <p:txBody>
          <a:bodyPr/>
          <a:lstStyle>
            <a:lvl1pPr>
              <a:defRPr/>
            </a:lvl1pPr>
          </a:lstStyle>
          <a:p>
            <a:pPr>
              <a:defRPr/>
            </a:pPr>
            <a:endParaRPr lang="el-GR" altLang="el-GR"/>
          </a:p>
        </p:txBody>
      </p:sp>
      <p:sp>
        <p:nvSpPr>
          <p:cNvPr id="6" name="Slide Number Placeholder 5">
            <a:extLst>
              <a:ext uri="{FF2B5EF4-FFF2-40B4-BE49-F238E27FC236}">
                <a16:creationId xmlns:a16="http://schemas.microsoft.com/office/drawing/2014/main" id="{D6C30251-1946-8D4B-BF64-9DF1C48300C8}"/>
              </a:ext>
            </a:extLst>
          </p:cNvPr>
          <p:cNvSpPr>
            <a:spLocks noGrp="1"/>
          </p:cNvSpPr>
          <p:nvPr>
            <p:ph type="sldNum" sz="quarter" idx="12"/>
          </p:nvPr>
        </p:nvSpPr>
        <p:spPr/>
        <p:txBody>
          <a:bodyPr/>
          <a:lstStyle>
            <a:lvl1pPr>
              <a:defRPr/>
            </a:lvl1pPr>
          </a:lstStyle>
          <a:p>
            <a:pPr>
              <a:defRPr/>
            </a:pPr>
            <a:fld id="{D9194D1E-9B13-DC40-ABBF-DFA814C05E2A}" type="slidenum">
              <a:rPr lang="en-US" altLang="el-GR"/>
              <a:pPr>
                <a:defRPr/>
              </a:pPr>
              <a:t>‹#›</a:t>
            </a:fld>
            <a:endParaRPr lang="en-US" altLang="el-GR"/>
          </a:p>
        </p:txBody>
      </p:sp>
    </p:spTree>
    <p:extLst>
      <p:ext uri="{BB962C8B-B14F-4D97-AF65-F5344CB8AC3E}">
        <p14:creationId xmlns:p14="http://schemas.microsoft.com/office/powerpoint/2010/main" val="4127144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68B1783-5899-184E-97EB-2BF0DA34EDEF}"/>
              </a:ext>
            </a:extLst>
          </p:cNvPr>
          <p:cNvSpPr>
            <a:spLocks noGrp="1"/>
          </p:cNvSpPr>
          <p:nvPr>
            <p:ph type="dt" sz="half" idx="10"/>
          </p:nvPr>
        </p:nvSpPr>
        <p:spPr/>
        <p:txBody>
          <a:bodyPr/>
          <a:lstStyle>
            <a:lvl1pPr>
              <a:defRPr/>
            </a:lvl1pPr>
          </a:lstStyle>
          <a:p>
            <a:pPr>
              <a:defRPr/>
            </a:pPr>
            <a:fld id="{14A63425-8407-3041-A93C-D81596816FAD}" type="datetime1">
              <a:rPr lang="en-US" altLang="el-GR"/>
              <a:pPr>
                <a:defRPr/>
              </a:pPr>
              <a:t>10/26/2022</a:t>
            </a:fld>
            <a:endParaRPr lang="en-US" altLang="el-GR"/>
          </a:p>
        </p:txBody>
      </p:sp>
      <p:sp>
        <p:nvSpPr>
          <p:cNvPr id="8" name="Footer Placeholder 4">
            <a:extLst>
              <a:ext uri="{FF2B5EF4-FFF2-40B4-BE49-F238E27FC236}">
                <a16:creationId xmlns:a16="http://schemas.microsoft.com/office/drawing/2014/main" id="{6C9166D8-E23F-904D-B3C9-7419E5A7FC38}"/>
              </a:ext>
            </a:extLst>
          </p:cNvPr>
          <p:cNvSpPr>
            <a:spLocks noGrp="1"/>
          </p:cNvSpPr>
          <p:nvPr>
            <p:ph type="ftr" sz="quarter" idx="11"/>
          </p:nvPr>
        </p:nvSpPr>
        <p:spPr/>
        <p:txBody>
          <a:bodyPr/>
          <a:lstStyle>
            <a:lvl1pPr>
              <a:defRPr/>
            </a:lvl1pPr>
          </a:lstStyle>
          <a:p>
            <a:pPr>
              <a:defRPr/>
            </a:pPr>
            <a:endParaRPr lang="el-GR" altLang="el-GR"/>
          </a:p>
        </p:txBody>
      </p:sp>
      <p:sp>
        <p:nvSpPr>
          <p:cNvPr id="9" name="Slide Number Placeholder 5">
            <a:extLst>
              <a:ext uri="{FF2B5EF4-FFF2-40B4-BE49-F238E27FC236}">
                <a16:creationId xmlns:a16="http://schemas.microsoft.com/office/drawing/2014/main" id="{DC91F53F-E528-FF49-BFA4-284D53559227}"/>
              </a:ext>
            </a:extLst>
          </p:cNvPr>
          <p:cNvSpPr>
            <a:spLocks noGrp="1"/>
          </p:cNvSpPr>
          <p:nvPr>
            <p:ph type="sldNum" sz="quarter" idx="12"/>
          </p:nvPr>
        </p:nvSpPr>
        <p:spPr/>
        <p:txBody>
          <a:bodyPr/>
          <a:lstStyle>
            <a:lvl1pPr>
              <a:defRPr/>
            </a:lvl1pPr>
          </a:lstStyle>
          <a:p>
            <a:pPr>
              <a:defRPr/>
            </a:pPr>
            <a:fld id="{FDFA6A64-D38C-4340-AE68-8B08A27E3861}" type="slidenum">
              <a:rPr lang="en-US" altLang="el-GR"/>
              <a:pPr>
                <a:defRPr/>
              </a:pPr>
              <a:t>‹#›</a:t>
            </a:fld>
            <a:endParaRPr lang="en-US" altLang="el-GR"/>
          </a:p>
        </p:txBody>
      </p:sp>
    </p:spTree>
    <p:extLst>
      <p:ext uri="{BB962C8B-B14F-4D97-AF65-F5344CB8AC3E}">
        <p14:creationId xmlns:p14="http://schemas.microsoft.com/office/powerpoint/2010/main" val="3918828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E77B613-FA1D-A946-AE31-415A2261F59B}"/>
              </a:ext>
            </a:extLst>
          </p:cNvPr>
          <p:cNvSpPr>
            <a:spLocks noGrp="1"/>
          </p:cNvSpPr>
          <p:nvPr>
            <p:ph type="dt" sz="half" idx="10"/>
          </p:nvPr>
        </p:nvSpPr>
        <p:spPr/>
        <p:txBody>
          <a:bodyPr/>
          <a:lstStyle>
            <a:lvl1pPr>
              <a:defRPr/>
            </a:lvl1pPr>
          </a:lstStyle>
          <a:p>
            <a:pPr>
              <a:defRPr/>
            </a:pPr>
            <a:fld id="{D902693F-005B-2545-B18F-4C237B72B439}" type="datetime1">
              <a:rPr lang="en-US" altLang="el-GR"/>
              <a:pPr>
                <a:defRPr/>
              </a:pPr>
              <a:t>10/26/2022</a:t>
            </a:fld>
            <a:endParaRPr lang="en-US" altLang="el-GR"/>
          </a:p>
        </p:txBody>
      </p:sp>
      <p:sp>
        <p:nvSpPr>
          <p:cNvPr id="4" name="Footer Placeholder 4">
            <a:extLst>
              <a:ext uri="{FF2B5EF4-FFF2-40B4-BE49-F238E27FC236}">
                <a16:creationId xmlns:a16="http://schemas.microsoft.com/office/drawing/2014/main" id="{17E97EFB-DBF9-A245-8A43-2430778BBF39}"/>
              </a:ext>
            </a:extLst>
          </p:cNvPr>
          <p:cNvSpPr>
            <a:spLocks noGrp="1"/>
          </p:cNvSpPr>
          <p:nvPr>
            <p:ph type="ftr" sz="quarter" idx="11"/>
          </p:nvPr>
        </p:nvSpPr>
        <p:spPr/>
        <p:txBody>
          <a:bodyPr/>
          <a:lstStyle>
            <a:lvl1pPr>
              <a:defRPr/>
            </a:lvl1pPr>
          </a:lstStyle>
          <a:p>
            <a:pPr>
              <a:defRPr/>
            </a:pPr>
            <a:endParaRPr lang="el-GR" altLang="el-GR"/>
          </a:p>
        </p:txBody>
      </p:sp>
      <p:sp>
        <p:nvSpPr>
          <p:cNvPr id="5" name="Slide Number Placeholder 5">
            <a:extLst>
              <a:ext uri="{FF2B5EF4-FFF2-40B4-BE49-F238E27FC236}">
                <a16:creationId xmlns:a16="http://schemas.microsoft.com/office/drawing/2014/main" id="{666A5CED-2DE6-FC42-A18F-3C35771CB21B}"/>
              </a:ext>
            </a:extLst>
          </p:cNvPr>
          <p:cNvSpPr>
            <a:spLocks noGrp="1"/>
          </p:cNvSpPr>
          <p:nvPr>
            <p:ph type="sldNum" sz="quarter" idx="12"/>
          </p:nvPr>
        </p:nvSpPr>
        <p:spPr/>
        <p:txBody>
          <a:bodyPr/>
          <a:lstStyle>
            <a:lvl1pPr>
              <a:defRPr/>
            </a:lvl1pPr>
          </a:lstStyle>
          <a:p>
            <a:pPr>
              <a:defRPr/>
            </a:pPr>
            <a:fld id="{2C0AAC8E-2AC2-6D40-AB38-BD045BC81E42}" type="slidenum">
              <a:rPr lang="en-US" altLang="el-GR"/>
              <a:pPr>
                <a:defRPr/>
              </a:pPr>
              <a:t>‹#›</a:t>
            </a:fld>
            <a:endParaRPr lang="en-US" altLang="el-GR"/>
          </a:p>
        </p:txBody>
      </p:sp>
    </p:spTree>
    <p:extLst>
      <p:ext uri="{BB962C8B-B14F-4D97-AF65-F5344CB8AC3E}">
        <p14:creationId xmlns:p14="http://schemas.microsoft.com/office/powerpoint/2010/main" val="722993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AAB9A7B-6C68-C346-8B6C-86EC5A0557C5}"/>
              </a:ext>
            </a:extLst>
          </p:cNvPr>
          <p:cNvSpPr>
            <a:spLocks noGrp="1"/>
          </p:cNvSpPr>
          <p:nvPr>
            <p:ph type="dt" sz="half" idx="10"/>
          </p:nvPr>
        </p:nvSpPr>
        <p:spPr/>
        <p:txBody>
          <a:bodyPr/>
          <a:lstStyle>
            <a:lvl1pPr>
              <a:defRPr/>
            </a:lvl1pPr>
          </a:lstStyle>
          <a:p>
            <a:pPr>
              <a:defRPr/>
            </a:pPr>
            <a:fld id="{82C9EAB7-7021-2647-8D99-352BC91560DA}" type="datetime1">
              <a:rPr lang="en-US" altLang="el-GR"/>
              <a:pPr>
                <a:defRPr/>
              </a:pPr>
              <a:t>10/26/2022</a:t>
            </a:fld>
            <a:endParaRPr lang="en-US" altLang="el-GR"/>
          </a:p>
        </p:txBody>
      </p:sp>
      <p:sp>
        <p:nvSpPr>
          <p:cNvPr id="3" name="Footer Placeholder 4">
            <a:extLst>
              <a:ext uri="{FF2B5EF4-FFF2-40B4-BE49-F238E27FC236}">
                <a16:creationId xmlns:a16="http://schemas.microsoft.com/office/drawing/2014/main" id="{111EEC59-6D55-8645-A08B-EB699A4D08E5}"/>
              </a:ext>
            </a:extLst>
          </p:cNvPr>
          <p:cNvSpPr>
            <a:spLocks noGrp="1"/>
          </p:cNvSpPr>
          <p:nvPr>
            <p:ph type="ftr" sz="quarter" idx="11"/>
          </p:nvPr>
        </p:nvSpPr>
        <p:spPr/>
        <p:txBody>
          <a:bodyPr/>
          <a:lstStyle>
            <a:lvl1pPr>
              <a:defRPr/>
            </a:lvl1pPr>
          </a:lstStyle>
          <a:p>
            <a:pPr>
              <a:defRPr/>
            </a:pPr>
            <a:endParaRPr lang="el-GR" altLang="el-GR"/>
          </a:p>
        </p:txBody>
      </p:sp>
      <p:sp>
        <p:nvSpPr>
          <p:cNvPr id="4" name="Slide Number Placeholder 5">
            <a:extLst>
              <a:ext uri="{FF2B5EF4-FFF2-40B4-BE49-F238E27FC236}">
                <a16:creationId xmlns:a16="http://schemas.microsoft.com/office/drawing/2014/main" id="{878F7E2F-ACC4-B343-B772-8B1A589BA37C}"/>
              </a:ext>
            </a:extLst>
          </p:cNvPr>
          <p:cNvSpPr>
            <a:spLocks noGrp="1"/>
          </p:cNvSpPr>
          <p:nvPr>
            <p:ph type="sldNum" sz="quarter" idx="12"/>
          </p:nvPr>
        </p:nvSpPr>
        <p:spPr/>
        <p:txBody>
          <a:bodyPr/>
          <a:lstStyle>
            <a:lvl1pPr>
              <a:defRPr/>
            </a:lvl1pPr>
          </a:lstStyle>
          <a:p>
            <a:pPr>
              <a:defRPr/>
            </a:pPr>
            <a:fld id="{0524D661-52AB-9748-ADC1-5641F9365131}" type="slidenum">
              <a:rPr lang="en-US" altLang="el-GR"/>
              <a:pPr>
                <a:defRPr/>
              </a:pPr>
              <a:t>‹#›</a:t>
            </a:fld>
            <a:endParaRPr lang="en-US" altLang="el-GR"/>
          </a:p>
        </p:txBody>
      </p:sp>
    </p:spTree>
    <p:extLst>
      <p:ext uri="{BB962C8B-B14F-4D97-AF65-F5344CB8AC3E}">
        <p14:creationId xmlns:p14="http://schemas.microsoft.com/office/powerpoint/2010/main" val="1146361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D132B96-3080-4A40-87DB-575376280AC4}"/>
              </a:ext>
            </a:extLst>
          </p:cNvPr>
          <p:cNvSpPr>
            <a:spLocks noGrp="1"/>
          </p:cNvSpPr>
          <p:nvPr>
            <p:ph type="dt" sz="half" idx="10"/>
          </p:nvPr>
        </p:nvSpPr>
        <p:spPr/>
        <p:txBody>
          <a:bodyPr/>
          <a:lstStyle>
            <a:lvl1pPr>
              <a:defRPr/>
            </a:lvl1pPr>
          </a:lstStyle>
          <a:p>
            <a:pPr>
              <a:defRPr/>
            </a:pPr>
            <a:fld id="{B35C6B0B-CF0B-B84C-AAA1-88328C648DFC}" type="datetime1">
              <a:rPr lang="en-US" altLang="el-GR"/>
              <a:pPr>
                <a:defRPr/>
              </a:pPr>
              <a:t>10/26/2022</a:t>
            </a:fld>
            <a:endParaRPr lang="en-US" altLang="el-GR"/>
          </a:p>
        </p:txBody>
      </p:sp>
      <p:sp>
        <p:nvSpPr>
          <p:cNvPr id="6" name="Footer Placeholder 4">
            <a:extLst>
              <a:ext uri="{FF2B5EF4-FFF2-40B4-BE49-F238E27FC236}">
                <a16:creationId xmlns:a16="http://schemas.microsoft.com/office/drawing/2014/main" id="{D461A6F0-DA91-594A-A2E5-79775C713B77}"/>
              </a:ext>
            </a:extLst>
          </p:cNvPr>
          <p:cNvSpPr>
            <a:spLocks noGrp="1"/>
          </p:cNvSpPr>
          <p:nvPr>
            <p:ph type="ftr" sz="quarter" idx="11"/>
          </p:nvPr>
        </p:nvSpPr>
        <p:spPr/>
        <p:txBody>
          <a:bodyPr/>
          <a:lstStyle>
            <a:lvl1pPr>
              <a:defRPr/>
            </a:lvl1pPr>
          </a:lstStyle>
          <a:p>
            <a:pPr>
              <a:defRPr/>
            </a:pPr>
            <a:endParaRPr lang="el-GR" altLang="el-GR"/>
          </a:p>
        </p:txBody>
      </p:sp>
      <p:sp>
        <p:nvSpPr>
          <p:cNvPr id="7" name="Slide Number Placeholder 5">
            <a:extLst>
              <a:ext uri="{FF2B5EF4-FFF2-40B4-BE49-F238E27FC236}">
                <a16:creationId xmlns:a16="http://schemas.microsoft.com/office/drawing/2014/main" id="{53E85B93-ED43-D545-ABFE-A684C8F3128E}"/>
              </a:ext>
            </a:extLst>
          </p:cNvPr>
          <p:cNvSpPr>
            <a:spLocks noGrp="1"/>
          </p:cNvSpPr>
          <p:nvPr>
            <p:ph type="sldNum" sz="quarter" idx="12"/>
          </p:nvPr>
        </p:nvSpPr>
        <p:spPr/>
        <p:txBody>
          <a:bodyPr/>
          <a:lstStyle>
            <a:lvl1pPr>
              <a:defRPr/>
            </a:lvl1pPr>
          </a:lstStyle>
          <a:p>
            <a:pPr>
              <a:defRPr/>
            </a:pPr>
            <a:fld id="{F03B44B4-62E5-3A4D-BE37-0B44D0DFD8A9}" type="slidenum">
              <a:rPr lang="en-US" altLang="el-GR"/>
              <a:pPr>
                <a:defRPr/>
              </a:pPr>
              <a:t>‹#›</a:t>
            </a:fld>
            <a:endParaRPr lang="en-US" altLang="el-GR"/>
          </a:p>
        </p:txBody>
      </p:sp>
    </p:spTree>
    <p:extLst>
      <p:ext uri="{BB962C8B-B14F-4D97-AF65-F5344CB8AC3E}">
        <p14:creationId xmlns:p14="http://schemas.microsoft.com/office/powerpoint/2010/main" val="3571598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802A4B6-6EB5-4C46-A689-011CFDF8F0B0}"/>
              </a:ext>
            </a:extLst>
          </p:cNvPr>
          <p:cNvSpPr>
            <a:spLocks noGrp="1"/>
          </p:cNvSpPr>
          <p:nvPr>
            <p:ph type="dt" sz="half" idx="10"/>
          </p:nvPr>
        </p:nvSpPr>
        <p:spPr/>
        <p:txBody>
          <a:bodyPr/>
          <a:lstStyle>
            <a:lvl1pPr>
              <a:defRPr/>
            </a:lvl1pPr>
          </a:lstStyle>
          <a:p>
            <a:pPr>
              <a:defRPr/>
            </a:pPr>
            <a:fld id="{2DCF4BB5-2559-F744-B97C-D73A28C266FB}" type="datetime1">
              <a:rPr lang="en-US" altLang="el-GR"/>
              <a:pPr>
                <a:defRPr/>
              </a:pPr>
              <a:t>10/26/2022</a:t>
            </a:fld>
            <a:endParaRPr lang="en-US" altLang="el-GR"/>
          </a:p>
        </p:txBody>
      </p:sp>
      <p:sp>
        <p:nvSpPr>
          <p:cNvPr id="6" name="Footer Placeholder 4">
            <a:extLst>
              <a:ext uri="{FF2B5EF4-FFF2-40B4-BE49-F238E27FC236}">
                <a16:creationId xmlns:a16="http://schemas.microsoft.com/office/drawing/2014/main" id="{CB24F9E0-02FC-B74F-9934-7D9D3B97D8AB}"/>
              </a:ext>
            </a:extLst>
          </p:cNvPr>
          <p:cNvSpPr>
            <a:spLocks noGrp="1"/>
          </p:cNvSpPr>
          <p:nvPr>
            <p:ph type="ftr" sz="quarter" idx="11"/>
          </p:nvPr>
        </p:nvSpPr>
        <p:spPr/>
        <p:txBody>
          <a:bodyPr/>
          <a:lstStyle>
            <a:lvl1pPr>
              <a:defRPr/>
            </a:lvl1pPr>
          </a:lstStyle>
          <a:p>
            <a:pPr>
              <a:defRPr/>
            </a:pPr>
            <a:endParaRPr lang="el-GR" altLang="el-GR"/>
          </a:p>
        </p:txBody>
      </p:sp>
      <p:sp>
        <p:nvSpPr>
          <p:cNvPr id="7" name="Slide Number Placeholder 5">
            <a:extLst>
              <a:ext uri="{FF2B5EF4-FFF2-40B4-BE49-F238E27FC236}">
                <a16:creationId xmlns:a16="http://schemas.microsoft.com/office/drawing/2014/main" id="{C339C1E4-3F87-4F4E-80EC-332FD0121B46}"/>
              </a:ext>
            </a:extLst>
          </p:cNvPr>
          <p:cNvSpPr>
            <a:spLocks noGrp="1"/>
          </p:cNvSpPr>
          <p:nvPr>
            <p:ph type="sldNum" sz="quarter" idx="12"/>
          </p:nvPr>
        </p:nvSpPr>
        <p:spPr/>
        <p:txBody>
          <a:bodyPr/>
          <a:lstStyle>
            <a:lvl1pPr>
              <a:defRPr/>
            </a:lvl1pPr>
          </a:lstStyle>
          <a:p>
            <a:pPr>
              <a:defRPr/>
            </a:pPr>
            <a:fld id="{167A2745-3E19-DA41-8107-75DDD20988DC}" type="slidenum">
              <a:rPr lang="en-US" altLang="el-GR"/>
              <a:pPr>
                <a:defRPr/>
              </a:pPr>
              <a:t>‹#›</a:t>
            </a:fld>
            <a:endParaRPr lang="en-US" altLang="el-GR"/>
          </a:p>
        </p:txBody>
      </p:sp>
    </p:spTree>
    <p:extLst>
      <p:ext uri="{BB962C8B-B14F-4D97-AF65-F5344CB8AC3E}">
        <p14:creationId xmlns:p14="http://schemas.microsoft.com/office/powerpoint/2010/main" val="899345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CBB3F46-1FCF-674C-967E-AF4A8FD1B48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1027" name="Text Placeholder 2">
            <a:extLst>
              <a:ext uri="{FF2B5EF4-FFF2-40B4-BE49-F238E27FC236}">
                <a16:creationId xmlns:a16="http://schemas.microsoft.com/office/drawing/2014/main" id="{A5D2995E-8FF5-5341-A555-7A0E3622D80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4" name="Date Placeholder 3">
            <a:extLst>
              <a:ext uri="{FF2B5EF4-FFF2-40B4-BE49-F238E27FC236}">
                <a16:creationId xmlns:a16="http://schemas.microsoft.com/office/drawing/2014/main" id="{CCB1D2C8-2663-3240-BEA0-89F77FB3FD8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Arial" charset="0"/>
              </a:defRPr>
            </a:lvl1pPr>
          </a:lstStyle>
          <a:p>
            <a:pPr>
              <a:defRPr/>
            </a:pPr>
            <a:fld id="{AF721FDF-EB0F-DC4A-9EA0-753B3A752E27}" type="datetime1">
              <a:rPr lang="en-US" altLang="el-GR"/>
              <a:pPr>
                <a:defRPr/>
              </a:pPr>
              <a:t>10/26/2022</a:t>
            </a:fld>
            <a:endParaRPr lang="en-US" altLang="el-GR"/>
          </a:p>
        </p:txBody>
      </p:sp>
      <p:sp>
        <p:nvSpPr>
          <p:cNvPr id="5" name="Footer Placeholder 4">
            <a:extLst>
              <a:ext uri="{FF2B5EF4-FFF2-40B4-BE49-F238E27FC236}">
                <a16:creationId xmlns:a16="http://schemas.microsoft.com/office/drawing/2014/main" id="{B7AC4D45-C90C-A846-8499-60F534BC39CD}"/>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cs typeface="Arial" charset="0"/>
              </a:defRPr>
            </a:lvl1pPr>
          </a:lstStyle>
          <a:p>
            <a:pPr>
              <a:defRPr/>
            </a:pPr>
            <a:endParaRPr lang="el-GR" altLang="el-GR"/>
          </a:p>
        </p:txBody>
      </p:sp>
      <p:sp>
        <p:nvSpPr>
          <p:cNvPr id="6" name="Slide Number Placeholder 5">
            <a:extLst>
              <a:ext uri="{FF2B5EF4-FFF2-40B4-BE49-F238E27FC236}">
                <a16:creationId xmlns:a16="http://schemas.microsoft.com/office/drawing/2014/main" id="{1CEF056D-7286-E141-9BB0-5AF1D406477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750EF28-3972-CB40-9A72-A29375E2C8D7}"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E30438-0E05-4723-8B7C-999D7918F70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A72C6335-590A-4706-B72F-CB7C34CB1DA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681D710-A5FC-4B21-B95D-BD25B1BA8B8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0C99E-C463-45ED-BA14-CADD1844BF6C}" type="datetimeFigureOut">
              <a:rPr lang="el-GR" smtClean="0"/>
              <a:t>26/10/2022</a:t>
            </a:fld>
            <a:endParaRPr lang="el-GR"/>
          </a:p>
        </p:txBody>
      </p:sp>
      <p:sp>
        <p:nvSpPr>
          <p:cNvPr id="5" name="Footer Placeholder 4">
            <a:extLst>
              <a:ext uri="{FF2B5EF4-FFF2-40B4-BE49-F238E27FC236}">
                <a16:creationId xmlns:a16="http://schemas.microsoft.com/office/drawing/2014/main" id="{E01DB192-8EE9-4F83-BA1D-53E3794EB17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877D9CCA-5D74-4382-A11C-5178B1CEB08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520CA-B253-4047-B179-729C502A1333}" type="slidenum">
              <a:rPr lang="el-GR" smtClean="0"/>
              <a:t>‹#›</a:t>
            </a:fld>
            <a:endParaRPr lang="el-GR"/>
          </a:p>
        </p:txBody>
      </p:sp>
    </p:spTree>
    <p:extLst>
      <p:ext uri="{BB962C8B-B14F-4D97-AF65-F5344CB8AC3E}">
        <p14:creationId xmlns:p14="http://schemas.microsoft.com/office/powerpoint/2010/main" val="335977836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F3A791-80A2-4AB7-9157-05D45C26E65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BB09E1EF-4038-49CE-B7D2-32177521E13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77A783EC-926C-4CBC-B441-FDC8105B1E4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1D873D-55BF-414A-8761-7D4D8685AF6E}" type="datetimeFigureOut">
              <a:rPr lang="el-GR" smtClean="0"/>
              <a:t>26/10/2022</a:t>
            </a:fld>
            <a:endParaRPr lang="el-GR"/>
          </a:p>
        </p:txBody>
      </p:sp>
      <p:sp>
        <p:nvSpPr>
          <p:cNvPr id="5" name="Footer Placeholder 4">
            <a:extLst>
              <a:ext uri="{FF2B5EF4-FFF2-40B4-BE49-F238E27FC236}">
                <a16:creationId xmlns:a16="http://schemas.microsoft.com/office/drawing/2014/main" id="{6539FE09-0ECE-476F-BF90-03257D7B119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A2C7903D-E1A7-468A-86E7-DC4DED382F3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D4A96-3749-493B-A091-A183B97D41CE}" type="slidenum">
              <a:rPr lang="el-GR" smtClean="0"/>
              <a:t>‹#›</a:t>
            </a:fld>
            <a:endParaRPr lang="el-GR"/>
          </a:p>
        </p:txBody>
      </p:sp>
    </p:spTree>
    <p:extLst>
      <p:ext uri="{BB962C8B-B14F-4D97-AF65-F5344CB8AC3E}">
        <p14:creationId xmlns:p14="http://schemas.microsoft.com/office/powerpoint/2010/main" val="285311436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3963E459-3079-BE44-B464-4155FE97790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13315" name="Text Placeholder 2">
            <a:extLst>
              <a:ext uri="{FF2B5EF4-FFF2-40B4-BE49-F238E27FC236}">
                <a16:creationId xmlns:a16="http://schemas.microsoft.com/office/drawing/2014/main" id="{C7F617FE-6E81-DF47-A038-2200F2662B2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4" name="Date Placeholder 3">
            <a:extLst>
              <a:ext uri="{FF2B5EF4-FFF2-40B4-BE49-F238E27FC236}">
                <a16:creationId xmlns:a16="http://schemas.microsoft.com/office/drawing/2014/main" id="{3F53A667-A258-8340-BC07-F50EBACA434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Arial" charset="0"/>
              </a:defRPr>
            </a:lvl1pPr>
          </a:lstStyle>
          <a:p>
            <a:pPr>
              <a:defRPr/>
            </a:pPr>
            <a:fld id="{8EE4A286-09C1-B24B-9001-E73475195373}" type="datetime1">
              <a:rPr lang="en-US" altLang="el-GR"/>
              <a:pPr>
                <a:defRPr/>
              </a:pPr>
              <a:t>10/26/2022</a:t>
            </a:fld>
            <a:endParaRPr lang="en-US" altLang="el-GR"/>
          </a:p>
        </p:txBody>
      </p:sp>
      <p:sp>
        <p:nvSpPr>
          <p:cNvPr id="5" name="Footer Placeholder 4">
            <a:extLst>
              <a:ext uri="{FF2B5EF4-FFF2-40B4-BE49-F238E27FC236}">
                <a16:creationId xmlns:a16="http://schemas.microsoft.com/office/drawing/2014/main" id="{983C6CCF-8064-0B44-89AE-7092F531FF99}"/>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cs typeface="Arial" charset="0"/>
              </a:defRPr>
            </a:lvl1pPr>
          </a:lstStyle>
          <a:p>
            <a:pPr>
              <a:defRPr/>
            </a:pPr>
            <a:endParaRPr lang="el-GR" altLang="el-GR"/>
          </a:p>
        </p:txBody>
      </p:sp>
      <p:sp>
        <p:nvSpPr>
          <p:cNvPr id="6" name="Slide Number Placeholder 5">
            <a:extLst>
              <a:ext uri="{FF2B5EF4-FFF2-40B4-BE49-F238E27FC236}">
                <a16:creationId xmlns:a16="http://schemas.microsoft.com/office/drawing/2014/main" id="{BC9935FC-2A04-6A46-AF16-6B984741A19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EDC54D17-BA04-4B4B-818E-63AE504ECC42}"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hyperlink" Target="https://ucystudentclubs.cy/"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s://2beconnected.ucy.ac.cy/2BC"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2beconnected.ucy.ac.cy/2BC"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hyperlink" Target="https://www.ucy.ac.cy/alumni" TargetMode="External"/><Relationship Id="rId3" Type="http://schemas.openxmlformats.org/officeDocument/2006/relationships/image" Target="../media/image39.jpe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hyperlink" Target="https://ucyalumni.com/"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40.xml"/><Relationship Id="rId5" Type="http://schemas.openxmlformats.org/officeDocument/2006/relationships/image" Target="../media/image8.pn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8.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hyperlink" Target="https://www.linkedin.com/school/university-of-cyprus/" TargetMode="External"/><Relationship Id="rId13" Type="http://schemas.openxmlformats.org/officeDocument/2006/relationships/image" Target="../media/image59.emf"/><Relationship Id="rId18" Type="http://schemas.openxmlformats.org/officeDocument/2006/relationships/image" Target="../media/image8.png"/><Relationship Id="rId3" Type="http://schemas.openxmlformats.org/officeDocument/2006/relationships/hyperlink" Target="mailto:info@ucy.ac.cy" TargetMode="External"/><Relationship Id="rId7" Type="http://schemas.openxmlformats.org/officeDocument/2006/relationships/hyperlink" Target="https://twitter.com/UCYOfficial" TargetMode="External"/><Relationship Id="rId12" Type="http://schemas.openxmlformats.org/officeDocument/2006/relationships/image" Target="../media/image58.emf"/><Relationship Id="rId17" Type="http://schemas.openxmlformats.org/officeDocument/2006/relationships/image" Target="../media/image63.emf"/><Relationship Id="rId2" Type="http://schemas.openxmlformats.org/officeDocument/2006/relationships/hyperlink" Target="https://www.ucy.ac.cy/" TargetMode="External"/><Relationship Id="rId16" Type="http://schemas.openxmlformats.org/officeDocument/2006/relationships/image" Target="../media/image62.emf"/><Relationship Id="rId1" Type="http://schemas.openxmlformats.org/officeDocument/2006/relationships/slideLayout" Target="../slideLayouts/slideLayout7.xml"/><Relationship Id="rId6" Type="http://schemas.openxmlformats.org/officeDocument/2006/relationships/hyperlink" Target="https://www.instagram.com/universityofcyprus/" TargetMode="External"/><Relationship Id="rId11" Type="http://schemas.openxmlformats.org/officeDocument/2006/relationships/image" Target="../media/image57.emf"/><Relationship Id="rId5" Type="http://schemas.openxmlformats.org/officeDocument/2006/relationships/hyperlink" Target="https://www.youtube.com/c/UcyAcCy" TargetMode="External"/><Relationship Id="rId15" Type="http://schemas.openxmlformats.org/officeDocument/2006/relationships/image" Target="../media/image61.emf"/><Relationship Id="rId10" Type="http://schemas.openxmlformats.org/officeDocument/2006/relationships/image" Target="../media/image56.emf"/><Relationship Id="rId4" Type="http://schemas.openxmlformats.org/officeDocument/2006/relationships/hyperlink" Target="https://www.facebook.com/UniversityOfCyprus" TargetMode="External"/><Relationship Id="rId9" Type="http://schemas.openxmlformats.org/officeDocument/2006/relationships/image" Target="../media/image55.emf"/><Relationship Id="rId14" Type="http://schemas.openxmlformats.org/officeDocument/2006/relationships/image" Target="../media/image60.e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Εικόνα 17">
            <a:extLst>
              <a:ext uri="{FF2B5EF4-FFF2-40B4-BE49-F238E27FC236}">
                <a16:creationId xmlns:a16="http://schemas.microsoft.com/office/drawing/2014/main" id="{8828B43D-7851-E849-BD80-54ED5FCD264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4800" y="292100"/>
            <a:ext cx="8534400" cy="4356100"/>
          </a:xfrm>
          <a:prstGeom prst="rect">
            <a:avLst/>
          </a:prstGeom>
        </p:spPr>
      </p:pic>
      <p:sp>
        <p:nvSpPr>
          <p:cNvPr id="7" name="Ορθογώνιο 6">
            <a:extLst>
              <a:ext uri="{FF2B5EF4-FFF2-40B4-BE49-F238E27FC236}">
                <a16:creationId xmlns:a16="http://schemas.microsoft.com/office/drawing/2014/main" id="{9F3A8FC3-A9C8-F34B-A1FB-8354AC4308F5}"/>
              </a:ext>
            </a:extLst>
          </p:cNvPr>
          <p:cNvSpPr/>
          <p:nvPr/>
        </p:nvSpPr>
        <p:spPr>
          <a:xfrm>
            <a:off x="4968875" y="4648200"/>
            <a:ext cx="3870325" cy="1905000"/>
          </a:xfrm>
          <a:prstGeom prst="rect">
            <a:avLst/>
          </a:prstGeom>
          <a:solidFill>
            <a:srgbClr val="F9AE0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dirty="0"/>
          </a:p>
        </p:txBody>
      </p:sp>
      <p:sp>
        <p:nvSpPr>
          <p:cNvPr id="8" name="Θέση αριθμού διαφάνειας 1">
            <a:extLst>
              <a:ext uri="{FF2B5EF4-FFF2-40B4-BE49-F238E27FC236}">
                <a16:creationId xmlns:a16="http://schemas.microsoft.com/office/drawing/2014/main" id="{5649D381-D243-0444-AAAB-574148661C51}"/>
              </a:ext>
            </a:extLst>
          </p:cNvPr>
          <p:cNvSpPr>
            <a:spLocks noGrp="1" noChangeArrowheads="1"/>
          </p:cNvSpPr>
          <p:nvPr>
            <p:ph type="sldNum" sz="quarter" idx="12"/>
          </p:nvPr>
        </p:nvSpPr>
        <p:spPr bwMode="auto">
          <a:xfrm>
            <a:off x="274638" y="6540500"/>
            <a:ext cx="8534400" cy="32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C69A9490-F78F-A64F-9C49-10889C8869BF}" type="slidenum">
              <a:rPr lang="en-US" altLang="el-GR" sz="1000" smtClean="0">
                <a:solidFill>
                  <a:srgbClr val="898989"/>
                </a:solidFill>
              </a:rPr>
              <a:pPr algn="ctr">
                <a:spcBef>
                  <a:spcPct val="0"/>
                </a:spcBef>
                <a:buFontTx/>
                <a:buNone/>
              </a:pPr>
              <a:t>1</a:t>
            </a:fld>
            <a:endParaRPr lang="en-US" altLang="el-GR" sz="1000" dirty="0">
              <a:solidFill>
                <a:srgbClr val="898989"/>
              </a:solidFill>
            </a:endParaRPr>
          </a:p>
        </p:txBody>
      </p:sp>
      <p:sp>
        <p:nvSpPr>
          <p:cNvPr id="9" name="Ορθογώνιο 8">
            <a:extLst>
              <a:ext uri="{FF2B5EF4-FFF2-40B4-BE49-F238E27FC236}">
                <a16:creationId xmlns:a16="http://schemas.microsoft.com/office/drawing/2014/main" id="{42F1EF46-7B75-8246-903F-93E3037BEF32}"/>
              </a:ext>
            </a:extLst>
          </p:cNvPr>
          <p:cNvSpPr/>
          <p:nvPr/>
        </p:nvSpPr>
        <p:spPr>
          <a:xfrm>
            <a:off x="0" y="4648200"/>
            <a:ext cx="5103813" cy="1905000"/>
          </a:xfrm>
          <a:prstGeom prst="rect">
            <a:avLst/>
          </a:prstGeom>
          <a:solidFill>
            <a:srgbClr val="F291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10" name="TextBox 6">
            <a:extLst>
              <a:ext uri="{FF2B5EF4-FFF2-40B4-BE49-F238E27FC236}">
                <a16:creationId xmlns:a16="http://schemas.microsoft.com/office/drawing/2014/main" id="{B4BA9CF5-6EAA-E646-939E-AC3C1EE7B1D4}"/>
              </a:ext>
            </a:extLst>
          </p:cNvPr>
          <p:cNvSpPr txBox="1">
            <a:spLocks noChangeArrowheads="1"/>
          </p:cNvSpPr>
          <p:nvPr/>
        </p:nvSpPr>
        <p:spPr bwMode="auto">
          <a:xfrm>
            <a:off x="528638" y="4876800"/>
            <a:ext cx="457517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dirty="0">
                <a:solidFill>
                  <a:srgbClr val="FFFFFF"/>
                </a:solidFill>
                <a:cs typeface="Calibri" panose="020F0502020204030204" pitchFamily="34" charset="0"/>
              </a:rPr>
              <a:t>University of Cyprus</a:t>
            </a:r>
            <a:endParaRPr lang="el-GR" altLang="el-GR" dirty="0">
              <a:solidFill>
                <a:srgbClr val="FFFFFF"/>
              </a:solidFill>
              <a:cs typeface="Calibri" panose="020F0502020204030204" pitchFamily="34" charset="0"/>
            </a:endParaRPr>
          </a:p>
          <a:p>
            <a:pPr eaLnBrk="1" hangingPunct="1">
              <a:spcBef>
                <a:spcPct val="0"/>
              </a:spcBef>
              <a:buFontTx/>
              <a:buNone/>
            </a:pPr>
            <a:r>
              <a:rPr lang="en-GB" altLang="el-GR" dirty="0">
                <a:solidFill>
                  <a:srgbClr val="FFFFFF"/>
                </a:solidFill>
                <a:cs typeface="Calibri" panose="020F0502020204030204" pitchFamily="34" charset="0"/>
              </a:rPr>
              <a:t>at a glance</a:t>
            </a:r>
            <a:endParaRPr lang="en-US" altLang="el-GR" dirty="0">
              <a:solidFill>
                <a:srgbClr val="FFFFFF"/>
              </a:solidFill>
              <a:cs typeface="Calibri" panose="020F0502020204030204" pitchFamily="34" charset="0"/>
            </a:endParaRPr>
          </a:p>
        </p:txBody>
      </p:sp>
      <p:sp>
        <p:nvSpPr>
          <p:cNvPr id="11" name="TextBox 12">
            <a:extLst>
              <a:ext uri="{FF2B5EF4-FFF2-40B4-BE49-F238E27FC236}">
                <a16:creationId xmlns:a16="http://schemas.microsoft.com/office/drawing/2014/main" id="{1E1931CE-4044-7C43-B83F-3AEB12BF18E6}"/>
              </a:ext>
            </a:extLst>
          </p:cNvPr>
          <p:cNvSpPr txBox="1">
            <a:spLocks noChangeArrowheads="1"/>
          </p:cNvSpPr>
          <p:nvPr/>
        </p:nvSpPr>
        <p:spPr bwMode="auto">
          <a:xfrm>
            <a:off x="5608638" y="5040313"/>
            <a:ext cx="3200400" cy="1246495"/>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GB" sz="900" dirty="0">
                <a:solidFill>
                  <a:schemeClr val="tx1">
                    <a:lumMod val="75000"/>
                    <a:lumOff val="25000"/>
                  </a:schemeClr>
                </a:solidFill>
                <a:cs typeface="Calibri" panose="020F0502020204030204" pitchFamily="34" charset="0"/>
              </a:rPr>
              <a:t>University House "Anastasios G. </a:t>
            </a:r>
            <a:r>
              <a:rPr lang="en-GB" sz="900" dirty="0" err="1">
                <a:solidFill>
                  <a:schemeClr val="tx1">
                    <a:lumMod val="75000"/>
                    <a:lumOff val="25000"/>
                  </a:schemeClr>
                </a:solidFill>
                <a:cs typeface="Calibri" panose="020F0502020204030204" pitchFamily="34" charset="0"/>
              </a:rPr>
              <a:t>Leventis</a:t>
            </a:r>
            <a:r>
              <a:rPr lang="en-GB" sz="900" dirty="0">
                <a:solidFill>
                  <a:schemeClr val="tx1">
                    <a:lumMod val="75000"/>
                    <a:lumOff val="25000"/>
                  </a:schemeClr>
                </a:solidFill>
                <a:cs typeface="Calibri" panose="020F0502020204030204" pitchFamily="34" charset="0"/>
              </a:rPr>
              <a:t>"</a:t>
            </a:r>
            <a:br>
              <a:rPr lang="en-GB" sz="900" dirty="0">
                <a:solidFill>
                  <a:schemeClr val="tx1">
                    <a:lumMod val="75000"/>
                    <a:lumOff val="25000"/>
                  </a:schemeClr>
                </a:solidFill>
                <a:cs typeface="Calibri" panose="020F0502020204030204" pitchFamily="34" charset="0"/>
              </a:rPr>
            </a:br>
            <a:r>
              <a:rPr lang="en-GB" sz="900" dirty="0">
                <a:solidFill>
                  <a:schemeClr val="tx1">
                    <a:lumMod val="75000"/>
                    <a:lumOff val="25000"/>
                  </a:schemeClr>
                </a:solidFill>
                <a:cs typeface="Calibri" panose="020F0502020204030204" pitchFamily="34" charset="0"/>
              </a:rPr>
              <a:t>1 </a:t>
            </a:r>
            <a:r>
              <a:rPr lang="en-GB" sz="900" dirty="0" err="1">
                <a:solidFill>
                  <a:schemeClr val="tx1">
                    <a:lumMod val="75000"/>
                    <a:lumOff val="25000"/>
                  </a:schemeClr>
                </a:solidFill>
                <a:cs typeface="Calibri" panose="020F0502020204030204" pitchFamily="34" charset="0"/>
              </a:rPr>
              <a:t>Panepistimiou</a:t>
            </a:r>
            <a:r>
              <a:rPr lang="en-GB" sz="900" dirty="0">
                <a:solidFill>
                  <a:schemeClr val="tx1">
                    <a:lumMod val="75000"/>
                    <a:lumOff val="25000"/>
                  </a:schemeClr>
                </a:solidFill>
                <a:cs typeface="Calibri" panose="020F0502020204030204" pitchFamily="34" charset="0"/>
              </a:rPr>
              <a:t> Avenue, 2109 </a:t>
            </a:r>
            <a:r>
              <a:rPr lang="en-GB" sz="900" dirty="0" err="1">
                <a:solidFill>
                  <a:schemeClr val="tx1">
                    <a:lumMod val="75000"/>
                    <a:lumOff val="25000"/>
                  </a:schemeClr>
                </a:solidFill>
                <a:cs typeface="Calibri" panose="020F0502020204030204" pitchFamily="34" charset="0"/>
              </a:rPr>
              <a:t>Aglantzia</a:t>
            </a:r>
            <a:r>
              <a:rPr lang="en-GB" sz="900" dirty="0">
                <a:solidFill>
                  <a:schemeClr val="tx1">
                    <a:lumMod val="75000"/>
                    <a:lumOff val="25000"/>
                  </a:schemeClr>
                </a:solidFill>
                <a:cs typeface="Calibri" panose="020F0502020204030204" pitchFamily="34" charset="0"/>
              </a:rPr>
              <a:t>, Nicosia, </a:t>
            </a:r>
            <a:br>
              <a:rPr lang="en-GB" sz="900" dirty="0">
                <a:solidFill>
                  <a:schemeClr val="tx1">
                    <a:lumMod val="75000"/>
                    <a:lumOff val="25000"/>
                  </a:schemeClr>
                </a:solidFill>
                <a:cs typeface="Calibri" panose="020F0502020204030204" pitchFamily="34" charset="0"/>
              </a:rPr>
            </a:br>
            <a:r>
              <a:rPr lang="en-GB" sz="900" dirty="0">
                <a:solidFill>
                  <a:schemeClr val="tx1">
                    <a:lumMod val="75000"/>
                    <a:lumOff val="25000"/>
                  </a:schemeClr>
                </a:solidFill>
                <a:cs typeface="Calibri" panose="020F0502020204030204" pitchFamily="34" charset="0"/>
              </a:rPr>
              <a:t>P.O. Box 20537, 1678 Nicosia, Cyprus</a:t>
            </a:r>
          </a:p>
          <a:p>
            <a:pPr>
              <a:spcBef>
                <a:spcPct val="0"/>
              </a:spcBef>
              <a:buFontTx/>
              <a:buNone/>
              <a:defRPr/>
            </a:pPr>
            <a:endParaRPr lang="el-GR" altLang="el-GR" sz="850" dirty="0">
              <a:solidFill>
                <a:schemeClr val="tx1">
                  <a:lumMod val="75000"/>
                  <a:lumOff val="25000"/>
                </a:schemeClr>
              </a:solidFill>
              <a:cs typeface="Calibri" panose="020F0502020204030204" pitchFamily="34" charset="0"/>
            </a:endParaRPr>
          </a:p>
          <a:p>
            <a:pPr>
              <a:spcBef>
                <a:spcPct val="0"/>
              </a:spcBef>
              <a:buFontTx/>
              <a:buNone/>
              <a:defRPr/>
            </a:pPr>
            <a:r>
              <a:rPr lang="el-GR" altLang="el-GR" sz="900" dirty="0">
                <a:solidFill>
                  <a:schemeClr val="tx1">
                    <a:lumMod val="75000"/>
                    <a:lumOff val="25000"/>
                  </a:schemeClr>
                </a:solidFill>
                <a:cs typeface="Calibri" panose="020F0502020204030204" pitchFamily="34" charset="0"/>
              </a:rPr>
              <a:t>(+357) 22894000</a:t>
            </a:r>
          </a:p>
          <a:p>
            <a:pPr>
              <a:spcBef>
                <a:spcPct val="0"/>
              </a:spcBef>
              <a:buFontTx/>
              <a:buNone/>
              <a:defRPr/>
            </a:pPr>
            <a:endParaRPr lang="el-GR" altLang="el-GR" sz="850" dirty="0">
              <a:solidFill>
                <a:schemeClr val="tx1">
                  <a:lumMod val="75000"/>
                  <a:lumOff val="25000"/>
                </a:schemeClr>
              </a:solidFill>
              <a:cs typeface="Calibri" panose="020F0502020204030204" pitchFamily="34" charset="0"/>
            </a:endParaRPr>
          </a:p>
          <a:p>
            <a:pPr>
              <a:spcBef>
                <a:spcPct val="0"/>
              </a:spcBef>
              <a:buFontTx/>
              <a:buNone/>
              <a:defRPr/>
            </a:pPr>
            <a:r>
              <a:rPr lang="en-GB" altLang="el-GR" sz="900" dirty="0">
                <a:solidFill>
                  <a:schemeClr val="tx1">
                    <a:lumMod val="75000"/>
                    <a:lumOff val="25000"/>
                  </a:schemeClr>
                </a:solidFill>
                <a:cs typeface="Calibri" panose="020F0502020204030204" pitchFamily="34" charset="0"/>
              </a:rPr>
              <a:t>https://</a:t>
            </a:r>
            <a:r>
              <a:rPr lang="en-GB" altLang="el-GR" sz="900" dirty="0" err="1">
                <a:solidFill>
                  <a:schemeClr val="tx1">
                    <a:lumMod val="75000"/>
                    <a:lumOff val="25000"/>
                  </a:schemeClr>
                </a:solidFill>
                <a:cs typeface="Calibri" panose="020F0502020204030204" pitchFamily="34" charset="0"/>
              </a:rPr>
              <a:t>www.ucy.ac.cy</a:t>
            </a:r>
            <a:r>
              <a:rPr lang="en-GB" altLang="el-GR" sz="900" dirty="0">
                <a:solidFill>
                  <a:schemeClr val="tx1">
                    <a:lumMod val="75000"/>
                    <a:lumOff val="25000"/>
                  </a:schemeClr>
                </a:solidFill>
                <a:cs typeface="Calibri" panose="020F0502020204030204" pitchFamily="34" charset="0"/>
              </a:rPr>
              <a:t> </a:t>
            </a:r>
          </a:p>
          <a:p>
            <a:pPr>
              <a:spcBef>
                <a:spcPct val="0"/>
              </a:spcBef>
              <a:buFontTx/>
              <a:buNone/>
              <a:defRPr/>
            </a:pPr>
            <a:endParaRPr lang="en-GB" altLang="el-GR" sz="850" dirty="0">
              <a:solidFill>
                <a:schemeClr val="tx1">
                  <a:lumMod val="75000"/>
                  <a:lumOff val="25000"/>
                </a:schemeClr>
              </a:solidFill>
              <a:cs typeface="Calibri" panose="020F0502020204030204" pitchFamily="34" charset="0"/>
            </a:endParaRPr>
          </a:p>
          <a:p>
            <a:pPr>
              <a:spcBef>
                <a:spcPct val="0"/>
              </a:spcBef>
              <a:buFontTx/>
              <a:buNone/>
              <a:defRPr/>
            </a:pPr>
            <a:r>
              <a:rPr lang="en-GB" altLang="el-GR" sz="900" dirty="0" err="1">
                <a:solidFill>
                  <a:schemeClr val="tx1">
                    <a:lumMod val="75000"/>
                    <a:lumOff val="25000"/>
                  </a:schemeClr>
                </a:solidFill>
                <a:cs typeface="Calibri" panose="020F0502020204030204" pitchFamily="34" charset="0"/>
              </a:rPr>
              <a:t>info@ucy.ac.cy</a:t>
            </a:r>
            <a:endParaRPr lang="en-GB" altLang="el-GR" sz="900" dirty="0">
              <a:solidFill>
                <a:schemeClr val="tx1">
                  <a:lumMod val="75000"/>
                  <a:lumOff val="25000"/>
                </a:schemeClr>
              </a:solidFill>
              <a:cs typeface="Calibri" panose="020F0502020204030204" pitchFamily="34" charset="0"/>
            </a:endParaRPr>
          </a:p>
        </p:txBody>
      </p:sp>
      <p:pic>
        <p:nvPicPr>
          <p:cNvPr id="12" name="Εικόνα 17">
            <a:extLst>
              <a:ext uri="{FF2B5EF4-FFF2-40B4-BE49-F238E27FC236}">
                <a16:creationId xmlns:a16="http://schemas.microsoft.com/office/drawing/2014/main" id="{202D4EC0-56BF-0143-B3FE-AA2F9D16CC2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45113" y="5048250"/>
            <a:ext cx="18732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Εικόνα 18">
            <a:extLst>
              <a:ext uri="{FF2B5EF4-FFF2-40B4-BE49-F238E27FC236}">
                <a16:creationId xmlns:a16="http://schemas.microsoft.com/office/drawing/2014/main" id="{D070A949-C77E-7448-8F28-451EF2F1557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48288" y="5562600"/>
            <a:ext cx="18732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Εικόνα 19">
            <a:extLst>
              <a:ext uri="{FF2B5EF4-FFF2-40B4-BE49-F238E27FC236}">
                <a16:creationId xmlns:a16="http://schemas.microsoft.com/office/drawing/2014/main" id="{993D6A69-726C-B749-9FDD-6BF1FB79A467}"/>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46700" y="5827713"/>
            <a:ext cx="188913"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Εικόνα 20">
            <a:extLst>
              <a:ext uri="{FF2B5EF4-FFF2-40B4-BE49-F238E27FC236}">
                <a16:creationId xmlns:a16="http://schemas.microsoft.com/office/drawing/2014/main" id="{B5FD6C8B-0E1B-214E-824E-00B995982C4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45113" y="60960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Εικόνα 14">
            <a:extLst>
              <a:ext uri="{FF2B5EF4-FFF2-40B4-BE49-F238E27FC236}">
                <a16:creationId xmlns:a16="http://schemas.microsoft.com/office/drawing/2014/main" id="{AA1FE297-948B-7441-B7C0-0D257788C8FB}"/>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357563" y="1139825"/>
            <a:ext cx="34925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a:extLst>
              <a:ext uri="{FF2B5EF4-FFF2-40B4-BE49-F238E27FC236}">
                <a16:creationId xmlns:a16="http://schemas.microsoft.com/office/drawing/2014/main" id="{4068BFA9-E8BB-173F-B50B-E61F558E495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09600" y="532789"/>
            <a:ext cx="1651521" cy="530225"/>
          </a:xfrm>
          <a:prstGeom prst="rect">
            <a:avLst/>
          </a:prstGeom>
        </p:spPr>
      </p:pic>
    </p:spTree>
    <p:extLst>
      <p:ext uri="{BB962C8B-B14F-4D97-AF65-F5344CB8AC3E}">
        <p14:creationId xmlns:p14="http://schemas.microsoft.com/office/powerpoint/2010/main" val="3502457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Θέση αριθμού διαφάνειας 1">
            <a:extLst>
              <a:ext uri="{FF2B5EF4-FFF2-40B4-BE49-F238E27FC236}">
                <a16:creationId xmlns:a16="http://schemas.microsoft.com/office/drawing/2014/main" id="{32482BDF-AB9F-C449-B43C-98E6B4A66A73}"/>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FF68E38A-89C6-8240-8E91-AE9727BD928F}" type="slidenum">
              <a:rPr lang="en-US" altLang="el-GR" sz="1000">
                <a:solidFill>
                  <a:srgbClr val="898989"/>
                </a:solidFill>
              </a:rPr>
              <a:pPr algn="ctr" eaLnBrk="1" hangingPunct="1">
                <a:spcBef>
                  <a:spcPct val="0"/>
                </a:spcBef>
                <a:buFontTx/>
                <a:buNone/>
              </a:pPr>
              <a:t>10</a:t>
            </a:fld>
            <a:endParaRPr lang="en-US" altLang="el-GR" sz="1000">
              <a:solidFill>
                <a:srgbClr val="898989"/>
              </a:solidFill>
            </a:endParaRPr>
          </a:p>
        </p:txBody>
      </p:sp>
      <p:sp>
        <p:nvSpPr>
          <p:cNvPr id="4" name="Ορθογώνιο 3">
            <a:extLst>
              <a:ext uri="{FF2B5EF4-FFF2-40B4-BE49-F238E27FC236}">
                <a16:creationId xmlns:a16="http://schemas.microsoft.com/office/drawing/2014/main" id="{455131D3-5686-C144-8541-B97CB4CC34D8}"/>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6" name="Rectangle 4">
            <a:extLst>
              <a:ext uri="{FF2B5EF4-FFF2-40B4-BE49-F238E27FC236}">
                <a16:creationId xmlns:a16="http://schemas.microsoft.com/office/drawing/2014/main" id="{9C0F88A9-7D54-E348-B984-A07C69465850}"/>
              </a:ext>
            </a:extLst>
          </p:cNvPr>
          <p:cNvSpPr txBox="1">
            <a:spLocks/>
          </p:cNvSpPr>
          <p:nvPr/>
        </p:nvSpPr>
        <p:spPr bwMode="auto">
          <a:xfrm>
            <a:off x="1066800" y="2025650"/>
            <a:ext cx="3530600" cy="3232150"/>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171450">
              <a:spcBef>
                <a:spcPts val="0"/>
              </a:spcBef>
              <a:buClr>
                <a:srgbClr val="F7921C"/>
              </a:buClr>
            </a:pPr>
            <a:r>
              <a:rPr lang="en-US" sz="1400" dirty="0">
                <a:solidFill>
                  <a:schemeClr val="tx1">
                    <a:lumMod val="75000"/>
                    <a:lumOff val="25000"/>
                  </a:schemeClr>
                </a:solidFill>
                <a:latin typeface="Calibri Light" panose="020F0302020204030204" pitchFamily="34" charset="0"/>
                <a:cs typeface="Calibri Light" panose="020F0302020204030204" pitchFamily="34" charset="0"/>
              </a:rPr>
              <a:t>Student Halls</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indent="-171450">
              <a:lnSpc>
                <a:spcPct val="150000"/>
              </a:lnSpc>
              <a:buClr>
                <a:srgbClr val="F7921C"/>
              </a:buClr>
            </a:pPr>
            <a:r>
              <a:rPr lang="en-US" sz="1400" dirty="0">
                <a:solidFill>
                  <a:schemeClr val="tx1">
                    <a:lumMod val="75000"/>
                    <a:lumOff val="25000"/>
                  </a:schemeClr>
                </a:solidFill>
                <a:latin typeface="Calibri Light" panose="020F0302020204030204" pitchFamily="34" charset="0"/>
                <a:cs typeface="Calibri Light" panose="020F0302020204030204" pitchFamily="34" charset="0"/>
              </a:rPr>
              <a:t>Social Facilities Centre</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indent="-171450">
              <a:lnSpc>
                <a:spcPct val="150000"/>
              </a:lnSpc>
              <a:buClr>
                <a:srgbClr val="F7921C"/>
              </a:buCl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Sports Centre</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indent="-171450">
              <a:lnSpc>
                <a:spcPct val="150000"/>
              </a:lnSpc>
              <a:buClr>
                <a:srgbClr val="F7921C"/>
              </a:buCl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Radio station </a:t>
            </a:r>
            <a:r>
              <a:rPr lang="en-US" altLang="el-GR" sz="1400" b="1" dirty="0">
                <a:solidFill>
                  <a:schemeClr val="tx1">
                    <a:lumMod val="75000"/>
                    <a:lumOff val="25000"/>
                  </a:schemeClr>
                </a:solidFill>
                <a:latin typeface="Calibri Light" panose="020F0302020204030204" pitchFamily="34" charset="0"/>
                <a:cs typeface="Calibri Light" panose="020F0302020204030204" pitchFamily="34" charset="0"/>
              </a:rPr>
              <a:t>UCY Voice</a:t>
            </a:r>
            <a:r>
              <a:rPr lang="el-GR" altLang="el-GR" sz="1400" b="1" dirty="0">
                <a:solidFill>
                  <a:schemeClr val="tx1">
                    <a:lumMod val="75000"/>
                    <a:lumOff val="25000"/>
                  </a:schemeClr>
                </a:solidFill>
                <a:latin typeface="Calibri Light" panose="020F0302020204030204" pitchFamily="34" charset="0"/>
                <a:cs typeface="Calibri Light" panose="020F0302020204030204" pitchFamily="34" charset="0"/>
              </a:rPr>
              <a:t> </a:t>
            </a:r>
            <a:r>
              <a:rPr lang="el-GR" altLang="el-GR" sz="1400" b="1" dirty="0">
                <a:solidFill>
                  <a:schemeClr val="tx1">
                    <a:lumMod val="75000"/>
                    <a:lumOff val="25000"/>
                  </a:schemeClr>
                </a:solidFill>
                <a:cs typeface="Calibri" panose="020F0502020204030204" pitchFamily="34" charset="0"/>
              </a:rPr>
              <a:t>95,2 </a:t>
            </a:r>
            <a:r>
              <a:rPr lang="tr-TR" altLang="el-GR" sz="1400" b="1" dirty="0">
                <a:solidFill>
                  <a:schemeClr val="tx1">
                    <a:lumMod val="75000"/>
                    <a:lumOff val="25000"/>
                  </a:schemeClr>
                </a:solidFill>
                <a:cs typeface="Calibri" panose="020F0502020204030204" pitchFamily="34" charset="0"/>
              </a:rPr>
              <a:t>FM</a:t>
            </a:r>
            <a:endParaRPr lang="en-US" altLang="el-GR" sz="1400" b="1" dirty="0">
              <a:solidFill>
                <a:schemeClr val="tx1">
                  <a:lumMod val="75000"/>
                  <a:lumOff val="25000"/>
                </a:schemeClr>
              </a:solidFill>
              <a:cs typeface="Calibri" panose="020F0502020204030204" pitchFamily="34" charset="0"/>
            </a:endParaRPr>
          </a:p>
          <a:p>
            <a:pPr marL="180000" lvl="1" indent="-180000">
              <a:lnSpc>
                <a:spcPct val="150000"/>
              </a:lnSpc>
              <a:spcBef>
                <a:spcPts val="0"/>
              </a:spcBef>
              <a:buClr>
                <a:srgbClr val="F7921C"/>
              </a:buClr>
              <a:buFont typeface="Arial" panose="020B0604020202020204" pitchFamily="34" charset="0"/>
              <a:buChar char="•"/>
              <a:defRPr/>
            </a:pPr>
            <a:r>
              <a:rPr lang="en-US" altLang="el-GR" sz="1400" dirty="0">
                <a:solidFill>
                  <a:schemeClr val="tx1">
                    <a:lumMod val="75000"/>
                    <a:lumOff val="25000"/>
                  </a:schemeClr>
                </a:solidFill>
                <a:latin typeface="Calibri Light" panose="020F0302020204030204" pitchFamily="34" charset="0"/>
                <a:cs typeface="Calibri Light" panose="020F0302020204030204" pitchFamily="34" charset="0"/>
              </a:rPr>
              <a:t>Mental Health Centre</a:t>
            </a:r>
          </a:p>
          <a:p>
            <a:pPr marL="180000" lvl="1" indent="-180000">
              <a:lnSpc>
                <a:spcPct val="150000"/>
              </a:lnSpc>
              <a:spcBef>
                <a:spcPts val="0"/>
              </a:spcBef>
              <a:buClr>
                <a:srgbClr val="F7921C"/>
              </a:buClr>
              <a:buFont typeface="Arial" panose="020B0604020202020204" pitchFamily="34" charset="0"/>
              <a:buChar char="•"/>
              <a:defRPr/>
            </a:pPr>
            <a:r>
              <a:rPr lang="en-US" altLang="el-GR" sz="1400" dirty="0">
                <a:solidFill>
                  <a:schemeClr val="tx1">
                    <a:lumMod val="75000"/>
                    <a:lumOff val="25000"/>
                  </a:schemeClr>
                </a:solidFill>
                <a:latin typeface="Calibri Light" panose="020F0302020204030204" pitchFamily="34" charset="0"/>
                <a:cs typeface="Calibri Light" panose="020F0302020204030204" pitchFamily="34" charset="0"/>
              </a:rPr>
              <a:t>Provision of reasonable adjustments </a:t>
            </a:r>
            <a:br>
              <a:rPr lang="en-US" altLang="el-GR" sz="1400" dirty="0">
                <a:solidFill>
                  <a:schemeClr val="tx1">
                    <a:lumMod val="75000"/>
                    <a:lumOff val="25000"/>
                  </a:schemeClr>
                </a:solidFill>
                <a:latin typeface="Calibri Light" panose="020F0302020204030204" pitchFamily="34" charset="0"/>
                <a:cs typeface="Calibri Light" panose="020F0302020204030204" pitchFamily="34" charset="0"/>
              </a:rPr>
            </a:br>
            <a:r>
              <a:rPr lang="en-GB" altLang="el-GR" sz="1400" dirty="0">
                <a:solidFill>
                  <a:schemeClr val="tx1">
                    <a:lumMod val="75000"/>
                    <a:lumOff val="25000"/>
                  </a:schemeClr>
                </a:solidFill>
                <a:latin typeface="Calibri Light" panose="020F0302020204030204" pitchFamily="34" charset="0"/>
                <a:cs typeface="Calibri Light" panose="020F0302020204030204" pitchFamily="34" charset="0"/>
              </a:rPr>
              <a:t>ensuring equal</a:t>
            </a:r>
            <a:r>
              <a:rPr lang="en-US" altLang="el-GR" sz="1400" dirty="0">
                <a:solidFill>
                  <a:schemeClr val="tx1">
                    <a:lumMod val="75000"/>
                    <a:lumOff val="25000"/>
                  </a:schemeClr>
                </a:solidFill>
                <a:latin typeface="Calibri Light" panose="020F0302020204030204" pitchFamily="34" charset="0"/>
                <a:cs typeface="Calibri Light" panose="020F0302020204030204" pitchFamily="34" charset="0"/>
              </a:rPr>
              <a:t> access to all students</a:t>
            </a:r>
            <a:endParaRPr lang="el-GR" alt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marL="180000" lvl="1" indent="-180000">
              <a:lnSpc>
                <a:spcPct val="150000"/>
              </a:lnSpc>
              <a:spcBef>
                <a:spcPts val="0"/>
              </a:spcBef>
              <a:buClr>
                <a:srgbClr val="F7921C"/>
              </a:buClr>
              <a:buFont typeface="Arial" panose="020B0604020202020204" pitchFamily="34" charset="0"/>
              <a:buChar char="•"/>
              <a:defRPr/>
            </a:pPr>
            <a:r>
              <a:rPr lang="en-US" altLang="el-GR" sz="1400" dirty="0">
                <a:solidFill>
                  <a:schemeClr val="tx1">
                    <a:lumMod val="75000"/>
                    <a:lumOff val="25000"/>
                  </a:schemeClr>
                </a:solidFill>
                <a:latin typeface="Calibri Light" panose="020F0302020204030204" pitchFamily="34" charset="0"/>
                <a:cs typeface="Calibri Light" panose="020F0302020204030204" pitchFamily="34" charset="0"/>
              </a:rPr>
              <a:t>Student Welfare </a:t>
            </a:r>
            <a:r>
              <a:rPr lang="en-US" altLang="el-GR" sz="1400" dirty="0" err="1">
                <a:solidFill>
                  <a:schemeClr val="tx1">
                    <a:lumMod val="75000"/>
                    <a:lumOff val="25000"/>
                  </a:schemeClr>
                </a:solidFill>
                <a:latin typeface="Calibri Light" panose="020F0302020204030204" pitchFamily="34" charset="0"/>
                <a:cs typeface="Calibri Light" panose="020F0302020204030204" pitchFamily="34" charset="0"/>
              </a:rPr>
              <a:t>Assosiation</a:t>
            </a:r>
            <a:endParaRPr lang="el-GR" alt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indent="-171450">
              <a:lnSpc>
                <a:spcPct val="150000"/>
              </a:lnSpc>
              <a:buClr>
                <a:srgbClr val="F7921C"/>
              </a:buClr>
            </a:pPr>
            <a:endParaRPr lang="el-GR" altLang="el-GR" sz="1400" b="1" dirty="0">
              <a:solidFill>
                <a:schemeClr val="tx1">
                  <a:lumMod val="75000"/>
                  <a:lumOff val="25000"/>
                </a:schemeClr>
              </a:solidFill>
              <a:cs typeface="Calibri" panose="020F0502020204030204" pitchFamily="34" charset="0"/>
            </a:endParaRPr>
          </a:p>
        </p:txBody>
      </p:sp>
      <p:sp>
        <p:nvSpPr>
          <p:cNvPr id="7" name="TextBox 9">
            <a:extLst>
              <a:ext uri="{FF2B5EF4-FFF2-40B4-BE49-F238E27FC236}">
                <a16:creationId xmlns:a16="http://schemas.microsoft.com/office/drawing/2014/main" id="{559A2FC9-51AF-B745-BBDF-2F7CFA8F1F9F}"/>
              </a:ext>
            </a:extLst>
          </p:cNvPr>
          <p:cNvSpPr txBox="1">
            <a:spLocks noChangeArrowheads="1"/>
          </p:cNvSpPr>
          <p:nvPr/>
        </p:nvSpPr>
        <p:spPr bwMode="auto">
          <a:xfrm>
            <a:off x="1066800" y="1447800"/>
            <a:ext cx="35306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defRPr/>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Student life</a:t>
            </a:r>
            <a:endParaRPr 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50182" name="Εικόνα 11">
            <a:extLst>
              <a:ext uri="{FF2B5EF4-FFF2-40B4-BE49-F238E27FC236}">
                <a16:creationId xmlns:a16="http://schemas.microsoft.com/office/drawing/2014/main" id="{6827AEA8-0B84-D34F-A1BE-EF585C8FF8F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97400" y="301625"/>
            <a:ext cx="4241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Εικόνα 2">
            <a:extLst>
              <a:ext uri="{FF2B5EF4-FFF2-40B4-BE49-F238E27FC236}">
                <a16:creationId xmlns:a16="http://schemas.microsoft.com/office/drawing/2014/main" id="{6255DD38-FA5D-614F-9F2F-79905DCB743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65788" y="2555875"/>
            <a:ext cx="31734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Εικόνα 7">
            <a:extLst>
              <a:ext uri="{FF2B5EF4-FFF2-40B4-BE49-F238E27FC236}">
                <a16:creationId xmlns:a16="http://schemas.microsoft.com/office/drawing/2014/main" id="{EFCC6693-24D1-C14C-9583-83159B529D9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97400" y="2555875"/>
            <a:ext cx="1346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Εικόνα 15">
            <a:extLst>
              <a:ext uri="{FF2B5EF4-FFF2-40B4-BE49-F238E27FC236}">
                <a16:creationId xmlns:a16="http://schemas.microsoft.com/office/drawing/2014/main" id="{079D4420-E246-B04F-B8DA-A7AC8AE1139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97400" y="4546600"/>
            <a:ext cx="34512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Εικόνα 13">
            <a:extLst>
              <a:ext uri="{FF2B5EF4-FFF2-40B4-BE49-F238E27FC236}">
                <a16:creationId xmlns:a16="http://schemas.microsoft.com/office/drawing/2014/main" id="{CDBAA005-A4A4-F044-9493-B4DE4B57AB52}"/>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493000" y="4546601"/>
            <a:ext cx="13462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Εικόνα 11">
            <a:extLst>
              <a:ext uri="{FF2B5EF4-FFF2-40B4-BE49-F238E27FC236}">
                <a16:creationId xmlns:a16="http://schemas.microsoft.com/office/drawing/2014/main" id="{97D20BA9-BB29-53BA-95C2-8FE99F33146E}"/>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Θέση αριθμού διαφάνειας 1">
            <a:extLst>
              <a:ext uri="{FF2B5EF4-FFF2-40B4-BE49-F238E27FC236}">
                <a16:creationId xmlns:a16="http://schemas.microsoft.com/office/drawing/2014/main" id="{E586DF84-7E34-9E4F-90C5-0A7A4DBAE6DA}"/>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DBACAE31-8DF0-8749-B2C8-8A61D98E6257}" type="slidenum">
              <a:rPr lang="en-US" altLang="el-GR" sz="1000">
                <a:solidFill>
                  <a:srgbClr val="898989"/>
                </a:solidFill>
              </a:rPr>
              <a:pPr algn="ctr" eaLnBrk="1" hangingPunct="1">
                <a:spcBef>
                  <a:spcPct val="0"/>
                </a:spcBef>
                <a:buFontTx/>
                <a:buNone/>
              </a:pPr>
              <a:t>11</a:t>
            </a:fld>
            <a:endParaRPr lang="en-US" altLang="el-GR" sz="1000">
              <a:solidFill>
                <a:srgbClr val="898989"/>
              </a:solidFill>
            </a:endParaRPr>
          </a:p>
        </p:txBody>
      </p:sp>
      <p:sp>
        <p:nvSpPr>
          <p:cNvPr id="4" name="Ορθογώνιο 3">
            <a:extLst>
              <a:ext uri="{FF2B5EF4-FFF2-40B4-BE49-F238E27FC236}">
                <a16:creationId xmlns:a16="http://schemas.microsoft.com/office/drawing/2014/main" id="{BF6E4639-44FE-7548-9246-BC0EE96C06B6}"/>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6" name="Rectangle 4">
            <a:extLst>
              <a:ext uri="{FF2B5EF4-FFF2-40B4-BE49-F238E27FC236}">
                <a16:creationId xmlns:a16="http://schemas.microsoft.com/office/drawing/2014/main" id="{D485D579-06B4-5E42-999D-6C6C5A78CDF0}"/>
              </a:ext>
            </a:extLst>
          </p:cNvPr>
          <p:cNvSpPr txBox="1">
            <a:spLocks/>
          </p:cNvSpPr>
          <p:nvPr/>
        </p:nvSpPr>
        <p:spPr bwMode="auto">
          <a:xfrm>
            <a:off x="1066800" y="1905001"/>
            <a:ext cx="7239000" cy="1524000"/>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The Student Club activities extend to a broad spectrum of interests that cover all tastes and demands. They include, among many other activities, music/dance shows, theatre workshops, and seminars on photography, computer science, literature, and philosophy. Furthermore, the Clubs organise charity bazaars, tree-planting events, and excursions to beautiful parts of Cyprus. </a:t>
            </a:r>
          </a:p>
          <a:p>
            <a:pPr>
              <a:buNone/>
            </a:pPr>
            <a:endParaRPr lang="en-GB" sz="1200" dirty="0">
              <a:solidFill>
                <a:schemeClr val="tx1">
                  <a:lumMod val="75000"/>
                  <a:lumOff val="25000"/>
                </a:schemeClr>
              </a:solidFill>
              <a:latin typeface="Calibri Light" panose="020F0302020204030204" pitchFamily="34" charset="0"/>
              <a:cs typeface="Calibri Light" panose="020F0302020204030204" pitchFamily="34" charset="0"/>
            </a:endParaRPr>
          </a:p>
          <a:p>
            <a:pPr>
              <a:buNone/>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The Student Clubs family looks forward to welcoming you to unforgettable moments and new experiences!</a:t>
            </a:r>
            <a:endParaRPr lang="el-GR" sz="1200" dirty="0">
              <a:solidFill>
                <a:schemeClr val="tx1">
                  <a:lumMod val="75000"/>
                  <a:lumOff val="25000"/>
                </a:schemeClr>
              </a:solidFill>
              <a:latin typeface="Calibri Light" panose="020F0302020204030204" pitchFamily="34" charset="0"/>
              <a:ea typeface="Calibri" panose="020F0502020204030204" pitchFamily="34" charset="0"/>
              <a:cs typeface="Calibri Light" panose="020F0302020204030204" pitchFamily="34" charset="0"/>
            </a:endParaRPr>
          </a:p>
        </p:txBody>
      </p:sp>
      <p:sp>
        <p:nvSpPr>
          <p:cNvPr id="7" name="TextBox 9">
            <a:extLst>
              <a:ext uri="{FF2B5EF4-FFF2-40B4-BE49-F238E27FC236}">
                <a16:creationId xmlns:a16="http://schemas.microsoft.com/office/drawing/2014/main" id="{B5136992-FE61-9E4F-A877-20A1369A4653}"/>
              </a:ext>
            </a:extLst>
          </p:cNvPr>
          <p:cNvSpPr txBox="1">
            <a:spLocks noChangeArrowheads="1"/>
          </p:cNvSpPr>
          <p:nvPr/>
        </p:nvSpPr>
        <p:spPr bwMode="auto">
          <a:xfrm>
            <a:off x="1066800" y="1447800"/>
            <a:ext cx="35306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GB" sz="2400" dirty="0">
                <a:solidFill>
                  <a:schemeClr val="tx1">
                    <a:lumMod val="75000"/>
                    <a:lumOff val="25000"/>
                  </a:schemeClr>
                </a:solidFill>
                <a:latin typeface="Calibri Light" panose="020F0302020204030204" pitchFamily="34" charset="0"/>
                <a:cs typeface="Calibri Light" panose="020F0302020204030204" pitchFamily="34" charset="0"/>
              </a:rPr>
              <a:t>Student Clubs </a:t>
            </a:r>
            <a:endParaRPr lang="en-US" alt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10" name="Rectangle 4">
            <a:extLst>
              <a:ext uri="{FF2B5EF4-FFF2-40B4-BE49-F238E27FC236}">
                <a16:creationId xmlns:a16="http://schemas.microsoft.com/office/drawing/2014/main" id="{3D5E7FF5-3691-A24A-9F86-8C7B81A5A2B9}"/>
              </a:ext>
            </a:extLst>
          </p:cNvPr>
          <p:cNvSpPr txBox="1">
            <a:spLocks/>
          </p:cNvSpPr>
          <p:nvPr/>
        </p:nvSpPr>
        <p:spPr bwMode="auto">
          <a:xfrm>
            <a:off x="1066800" y="3517902"/>
            <a:ext cx="7035800" cy="2425698"/>
          </a:xfrm>
          <a:prstGeom prst="rect">
            <a:avLst/>
          </a:prstGeom>
          <a:noFill/>
          <a:ln>
            <a:noFill/>
          </a:ln>
        </p:spPr>
        <p:txBody>
          <a:bodyPr lIns="0" tIns="0" rIns="0" bIns="0" numCol="3" spcCol="3600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280"/>
              </a:spcBef>
              <a:buNone/>
            </a:pPr>
            <a:r>
              <a:rPr lang="el-GR" sz="1200" b="1" dirty="0">
                <a:solidFill>
                  <a:srgbClr val="F38C03"/>
                </a:solidFill>
                <a:cs typeface="Calibri" panose="020F0502020204030204" pitchFamily="34" charset="0"/>
              </a:rPr>
              <a:t>1. </a:t>
            </a:r>
            <a:r>
              <a:rPr lang="en-GB" sz="1200" b="1" dirty="0">
                <a:solidFill>
                  <a:schemeClr val="tx1">
                    <a:lumMod val="75000"/>
                    <a:lumOff val="25000"/>
                  </a:schemeClr>
                </a:solidFill>
                <a:cs typeface="Calibri" panose="020F0502020204030204" pitchFamily="34" charset="0"/>
              </a:rPr>
              <a:t>Archaeology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2</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Journalism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3</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International Relations </a:t>
            </a:r>
            <a:br>
              <a:rPr lang="en-GB" sz="1200" b="1" dirty="0">
                <a:solidFill>
                  <a:schemeClr val="tx1">
                    <a:lumMod val="75000"/>
                    <a:lumOff val="25000"/>
                  </a:schemeClr>
                </a:solidFill>
                <a:cs typeface="Calibri" panose="020F0502020204030204" pitchFamily="34" charset="0"/>
              </a:rPr>
            </a:br>
            <a:r>
              <a:rPr lang="en-GB" sz="1200" b="1" dirty="0">
                <a:solidFill>
                  <a:schemeClr val="tx1">
                    <a:lumMod val="75000"/>
                    <a:lumOff val="25000"/>
                  </a:schemeClr>
                </a:solidFill>
                <a:cs typeface="Calibri" panose="020F0502020204030204" pitchFamily="34" charset="0"/>
              </a:rPr>
              <a:t>    and Diplomacy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4</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Volunteers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5</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Board Games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6</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UN and EU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7</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Theatre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8</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Cinema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9</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Cypriot Club on Inclusive </a:t>
            </a:r>
            <a:br>
              <a:rPr lang="en-GB" sz="1200" b="1" dirty="0">
                <a:solidFill>
                  <a:schemeClr val="tx1">
                    <a:lumMod val="75000"/>
                    <a:lumOff val="25000"/>
                  </a:schemeClr>
                </a:solidFill>
                <a:cs typeface="Calibri" panose="020F0502020204030204" pitchFamily="34" charset="0"/>
              </a:rPr>
            </a:br>
            <a:r>
              <a:rPr lang="en-GB" sz="1200" b="1" dirty="0">
                <a:solidFill>
                  <a:schemeClr val="tx1">
                    <a:lumMod val="75000"/>
                    <a:lumOff val="25000"/>
                  </a:schemeClr>
                </a:solidFill>
                <a:cs typeface="Calibri" panose="020F0502020204030204" pitchFamily="34" charset="0"/>
              </a:rPr>
              <a:t>     Education</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10</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Sociology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11</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Literature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12</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LGBT+ and Friends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13</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Music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14</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Law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15</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Orthodox and Hellenic </a:t>
            </a:r>
            <a:br>
              <a:rPr lang="en-GB" sz="1200" b="1" dirty="0">
                <a:solidFill>
                  <a:schemeClr val="tx1">
                    <a:lumMod val="75000"/>
                    <a:lumOff val="25000"/>
                  </a:schemeClr>
                </a:solidFill>
                <a:cs typeface="Calibri" panose="020F0502020204030204" pitchFamily="34" charset="0"/>
              </a:rPr>
            </a:br>
            <a:r>
              <a:rPr lang="en-GB" sz="1200" b="1" dirty="0">
                <a:solidFill>
                  <a:schemeClr val="tx1">
                    <a:lumMod val="75000"/>
                    <a:lumOff val="25000"/>
                  </a:schemeClr>
                </a:solidFill>
                <a:cs typeface="Calibri" panose="020F0502020204030204" pitchFamily="34" charset="0"/>
              </a:rPr>
              <a:t>       Tradition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16</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Environmental and </a:t>
            </a:r>
            <a:br>
              <a:rPr lang="en-GB" sz="1200" b="1" dirty="0">
                <a:solidFill>
                  <a:schemeClr val="tx1">
                    <a:lumMod val="75000"/>
                    <a:lumOff val="25000"/>
                  </a:schemeClr>
                </a:solidFill>
                <a:cs typeface="Calibri" panose="020F0502020204030204" pitchFamily="34" charset="0"/>
              </a:rPr>
            </a:br>
            <a:r>
              <a:rPr lang="en-GB" sz="1200" b="1" dirty="0">
                <a:solidFill>
                  <a:schemeClr val="tx1">
                    <a:lumMod val="75000"/>
                    <a:lumOff val="25000"/>
                  </a:schemeClr>
                </a:solidFill>
                <a:cs typeface="Calibri" panose="020F0502020204030204" pitchFamily="34" charset="0"/>
              </a:rPr>
              <a:t>       Animal Welfare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17</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Computer Science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18</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Rhetoric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19</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Art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20</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Photography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21</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Club for Students </a:t>
            </a:r>
            <a:br>
              <a:rPr lang="en-GB" sz="1200" b="1" dirty="0">
                <a:solidFill>
                  <a:schemeClr val="tx1">
                    <a:lumMod val="75000"/>
                    <a:lumOff val="25000"/>
                  </a:schemeClr>
                </a:solidFill>
                <a:cs typeface="Calibri" panose="020F0502020204030204" pitchFamily="34" charset="0"/>
              </a:rPr>
            </a:br>
            <a:r>
              <a:rPr lang="en-GB" sz="1200" b="1" dirty="0">
                <a:solidFill>
                  <a:schemeClr val="tx1">
                    <a:lumMod val="75000"/>
                    <a:lumOff val="25000"/>
                  </a:schemeClr>
                </a:solidFill>
                <a:cs typeface="Calibri" panose="020F0502020204030204" pitchFamily="34" charset="0"/>
              </a:rPr>
              <a:t>       with Disabilities</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22</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Philosophy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23</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Dance Club</a:t>
            </a:r>
            <a:endParaRPr lang="el-GR" sz="1200" b="1" dirty="0">
              <a:solidFill>
                <a:schemeClr val="tx1">
                  <a:lumMod val="75000"/>
                  <a:lumOff val="25000"/>
                </a:schemeClr>
              </a:solidFill>
              <a:cs typeface="Calibri" panose="020F0502020204030204" pitchFamily="34" charset="0"/>
            </a:endParaRPr>
          </a:p>
          <a:p>
            <a:pPr>
              <a:spcBef>
                <a:spcPts val="280"/>
              </a:spcBef>
              <a:buNone/>
            </a:pPr>
            <a:r>
              <a:rPr lang="en-US" sz="1200" b="1" dirty="0">
                <a:solidFill>
                  <a:srgbClr val="F38C03"/>
                </a:solidFill>
                <a:cs typeface="Calibri" panose="020F0502020204030204" pitchFamily="34" charset="0"/>
              </a:rPr>
              <a:t>24</a:t>
            </a:r>
            <a:r>
              <a:rPr lang="el-GR" sz="1200" b="1" dirty="0">
                <a:solidFill>
                  <a:srgbClr val="F38C03"/>
                </a:solidFill>
                <a:cs typeface="Calibri" panose="020F0502020204030204" pitchFamily="34" charset="0"/>
              </a:rPr>
              <a:t>. </a:t>
            </a:r>
            <a:r>
              <a:rPr lang="en-GB" sz="1200" b="1" dirty="0">
                <a:solidFill>
                  <a:schemeClr val="tx1">
                    <a:lumMod val="75000"/>
                    <a:lumOff val="25000"/>
                  </a:schemeClr>
                </a:solidFill>
                <a:cs typeface="Calibri" panose="020F0502020204030204" pitchFamily="34" charset="0"/>
              </a:rPr>
              <a:t>Psychology Club</a:t>
            </a:r>
            <a:endParaRPr lang="el-GR" sz="1200" b="1" dirty="0">
              <a:solidFill>
                <a:schemeClr val="tx1">
                  <a:lumMod val="75000"/>
                  <a:lumOff val="25000"/>
                </a:schemeClr>
              </a:solidFill>
              <a:cs typeface="Calibri" panose="020F0502020204030204" pitchFamily="34" charset="0"/>
            </a:endParaRPr>
          </a:p>
        </p:txBody>
      </p:sp>
      <p:sp>
        <p:nvSpPr>
          <p:cNvPr id="13" name="TextBox 12">
            <a:extLst>
              <a:ext uri="{FF2B5EF4-FFF2-40B4-BE49-F238E27FC236}">
                <a16:creationId xmlns:a16="http://schemas.microsoft.com/office/drawing/2014/main" id="{A7E62DFE-7DF0-1742-84EF-F6963A07853A}"/>
              </a:ext>
            </a:extLst>
          </p:cNvPr>
          <p:cNvSpPr txBox="1"/>
          <p:nvPr/>
        </p:nvSpPr>
        <p:spPr>
          <a:xfrm>
            <a:off x="3505200" y="6019800"/>
            <a:ext cx="4572000" cy="153888"/>
          </a:xfrm>
          <a:prstGeom prst="rect">
            <a:avLst/>
          </a:prstGeom>
          <a:noFill/>
        </p:spPr>
        <p:txBody>
          <a:bodyPr wrap="square" lIns="0" tIns="0" rIns="0" bIns="0">
            <a:spAutoFit/>
          </a:bodyPr>
          <a:lstStyle/>
          <a:p>
            <a:pPr algn="r"/>
            <a:r>
              <a:rPr lang="el-GR" sz="10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https://ucystudentclubs.cy/</a:t>
            </a:r>
            <a:r>
              <a:rPr lang="el-GR" sz="1000" dirty="0">
                <a:effectLst/>
                <a:latin typeface="Calibri" panose="020F0502020204030204" pitchFamily="34" charset="0"/>
                <a:cs typeface="Calibri" panose="020F0502020204030204" pitchFamily="34" charset="0"/>
              </a:rPr>
              <a:t> </a:t>
            </a:r>
            <a:endParaRPr lang="el-GR" sz="1000" dirty="0">
              <a:latin typeface="Calibri" panose="020F0502020204030204" pitchFamily="34" charset="0"/>
              <a:cs typeface="Calibri" panose="020F0502020204030204" pitchFamily="34" charset="0"/>
            </a:endParaRPr>
          </a:p>
        </p:txBody>
      </p:sp>
      <p:pic>
        <p:nvPicPr>
          <p:cNvPr id="9" name="Εικόνα 8">
            <a:extLst>
              <a:ext uri="{FF2B5EF4-FFF2-40B4-BE49-F238E27FC236}">
                <a16:creationId xmlns:a16="http://schemas.microsoft.com/office/drawing/2014/main" id="{D80CD7C8-EBAB-76E5-F7B9-E3FFF7D4A4A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1">
            <a:extLst>
              <a:ext uri="{FF2B5EF4-FFF2-40B4-BE49-F238E27FC236}">
                <a16:creationId xmlns:a16="http://schemas.microsoft.com/office/drawing/2014/main" id="{D8D5D903-7E69-90FC-6ABD-C0A76B20EAB6}"/>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DBACAE31-8DF0-8749-B2C8-8A61D98E6257}" type="slidenum">
              <a:rPr lang="en-US" altLang="el-GR" sz="1000">
                <a:solidFill>
                  <a:srgbClr val="898989"/>
                </a:solidFill>
              </a:rPr>
              <a:pPr algn="ctr" eaLnBrk="1" hangingPunct="1">
                <a:spcBef>
                  <a:spcPct val="0"/>
                </a:spcBef>
                <a:buFontTx/>
                <a:buNone/>
              </a:pPr>
              <a:t>12</a:t>
            </a:fld>
            <a:endParaRPr lang="en-US" altLang="el-GR" sz="1000">
              <a:solidFill>
                <a:srgbClr val="898989"/>
              </a:solidFill>
            </a:endParaRPr>
          </a:p>
        </p:txBody>
      </p:sp>
      <p:sp>
        <p:nvSpPr>
          <p:cNvPr id="5" name="Ορθογώνιο 4">
            <a:extLst>
              <a:ext uri="{FF2B5EF4-FFF2-40B4-BE49-F238E27FC236}">
                <a16:creationId xmlns:a16="http://schemas.microsoft.com/office/drawing/2014/main" id="{D0AF5AAC-5A03-7F8A-1899-76E1373A3915}"/>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pic>
        <p:nvPicPr>
          <p:cNvPr id="10" name="Εικόνα 9">
            <a:extLst>
              <a:ext uri="{FF2B5EF4-FFF2-40B4-BE49-F238E27FC236}">
                <a16:creationId xmlns:a16="http://schemas.microsoft.com/office/drawing/2014/main" id="{D5609A61-26F8-B6A5-C20B-BA45CA9424A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
        <p:nvSpPr>
          <p:cNvPr id="2" name="Rectangle 4">
            <a:extLst>
              <a:ext uri="{FF2B5EF4-FFF2-40B4-BE49-F238E27FC236}">
                <a16:creationId xmlns:a16="http://schemas.microsoft.com/office/drawing/2014/main" id="{604A865B-DE0B-8E47-54C2-23D1A119994D}"/>
              </a:ext>
            </a:extLst>
          </p:cNvPr>
          <p:cNvSpPr txBox="1">
            <a:spLocks/>
          </p:cNvSpPr>
          <p:nvPr/>
        </p:nvSpPr>
        <p:spPr bwMode="auto">
          <a:xfrm>
            <a:off x="1066800" y="1981199"/>
            <a:ext cx="3352800" cy="4340225"/>
          </a:xfrm>
          <a:prstGeom prst="rect">
            <a:avLst/>
          </a:prstGeom>
          <a:noFill/>
          <a:ln>
            <a:noFill/>
          </a:ln>
        </p:spPr>
        <p:txBody>
          <a:bodyPr lIns="0" tIns="0" rIns="0" bIns="0" numCol="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ts val="800"/>
              </a:spcAft>
              <a:buNone/>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The Career Centre (CC) offers comprehensive services to students and alumni related to professional employment, training, and development, as well as </a:t>
            </a: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liaison</a:t>
            </a: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 with the labour market. </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a:p>
            <a:pPr lvl="0">
              <a:spcAft>
                <a:spcPts val="800"/>
              </a:spcAft>
              <a:buNone/>
            </a:pPr>
            <a:r>
              <a:rPr lang="en-GB" sz="1200" b="1" dirty="0">
                <a:solidFill>
                  <a:srgbClr val="F7921C"/>
                </a:solidFill>
                <a:cs typeface="Calibri" panose="020F0502020204030204" pitchFamily="34" charset="0"/>
              </a:rPr>
              <a:t>Career Counselling</a:t>
            </a:r>
            <a:endParaRPr lang="el-GR" sz="1200" b="1" dirty="0">
              <a:solidFill>
                <a:srgbClr val="F7921C"/>
              </a:solidFill>
              <a:cs typeface="Calibri" panose="020F0502020204030204" pitchFamily="34" charset="0"/>
            </a:endParaRPr>
          </a:p>
          <a:p>
            <a:pPr>
              <a:spcAft>
                <a:spcPts val="800"/>
              </a:spcAft>
              <a:buNone/>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Students and alumni have the opportunity to arrange a meeting with a CC Officer, for guidance on issues related to their career or for information on continuing their studies at the postgraduate level.</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a:p>
            <a:pPr>
              <a:spcAft>
                <a:spcPts val="800"/>
              </a:spcAft>
              <a:buNone/>
            </a:pPr>
            <a:r>
              <a:rPr lang="en-GB" sz="1200" b="1" dirty="0">
                <a:solidFill>
                  <a:srgbClr val="F7921C"/>
                </a:solidFill>
                <a:cs typeface="Calibri" panose="020F0502020204030204" pitchFamily="34" charset="0"/>
              </a:rPr>
              <a:t>Career Academy for Skills Development</a:t>
            </a:r>
            <a:endParaRPr lang="el-GR" sz="1200" b="1" dirty="0">
              <a:solidFill>
                <a:srgbClr val="F7921C"/>
              </a:solidFill>
              <a:cs typeface="Calibri" panose="020F0502020204030204" pitchFamily="34" charset="0"/>
            </a:endParaRPr>
          </a:p>
          <a:p>
            <a:pPr>
              <a:spcAft>
                <a:spcPts val="800"/>
              </a:spcAft>
              <a:buNone/>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Through training programmes and seminars, </a:t>
            </a:r>
            <a:br>
              <a:rPr lang="en-GB" sz="1200" dirty="0">
                <a:solidFill>
                  <a:schemeClr val="tx1">
                    <a:lumMod val="75000"/>
                    <a:lumOff val="25000"/>
                  </a:schemeClr>
                </a:solidFill>
                <a:latin typeface="Calibri Light" panose="020F0302020204030204" pitchFamily="34" charset="0"/>
                <a:cs typeface="Calibri Light" panose="020F0302020204030204" pitchFamily="34" charset="0"/>
              </a:rPr>
            </a:b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CC adequately prepares students for their smooth integration into the labour market. The Career Academy "Career Accelerator", a 20-hour training programme focused on the essential skills for 2030, empowers students and alumni and enhances their employability. </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 name="TextBox 9">
            <a:extLst>
              <a:ext uri="{FF2B5EF4-FFF2-40B4-BE49-F238E27FC236}">
                <a16:creationId xmlns:a16="http://schemas.microsoft.com/office/drawing/2014/main" id="{C1AADEA4-FEAA-9D66-1A4B-AEEC0B497077}"/>
              </a:ext>
            </a:extLst>
          </p:cNvPr>
          <p:cNvSpPr txBox="1">
            <a:spLocks noChangeArrowheads="1"/>
          </p:cNvSpPr>
          <p:nvPr/>
        </p:nvSpPr>
        <p:spPr bwMode="auto">
          <a:xfrm>
            <a:off x="1066800" y="1447800"/>
            <a:ext cx="35306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defRPr/>
            </a:pPr>
            <a:r>
              <a:rPr lang="en-GB" sz="2400" dirty="0">
                <a:solidFill>
                  <a:schemeClr val="tx1">
                    <a:lumMod val="75000"/>
                    <a:lumOff val="25000"/>
                  </a:schemeClr>
                </a:solidFill>
                <a:latin typeface="Calibri Light" panose="020F0302020204030204" pitchFamily="34" charset="0"/>
                <a:cs typeface="Calibri Light" panose="020F0302020204030204" pitchFamily="34" charset="0"/>
              </a:rPr>
              <a:t>Career Centre</a:t>
            </a:r>
            <a:endParaRPr 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 name="Rectangle 4">
            <a:extLst>
              <a:ext uri="{FF2B5EF4-FFF2-40B4-BE49-F238E27FC236}">
                <a16:creationId xmlns:a16="http://schemas.microsoft.com/office/drawing/2014/main" id="{F1422098-9099-DF4B-5921-EB8DCCB238D2}"/>
              </a:ext>
            </a:extLst>
          </p:cNvPr>
          <p:cNvSpPr txBox="1">
            <a:spLocks/>
          </p:cNvSpPr>
          <p:nvPr/>
        </p:nvSpPr>
        <p:spPr bwMode="auto">
          <a:xfrm>
            <a:off x="4597400" y="1981200"/>
            <a:ext cx="3352800" cy="4416424"/>
          </a:xfrm>
          <a:prstGeom prst="rect">
            <a:avLst/>
          </a:prstGeom>
          <a:noFill/>
          <a:ln>
            <a:noFill/>
          </a:ln>
        </p:spPr>
        <p:txBody>
          <a:bodyPr lIns="0" tIns="0" rIns="0" bIns="0" numCol="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ts val="800"/>
              </a:spcAft>
              <a:buNone/>
            </a:pPr>
            <a:r>
              <a:rPr lang="en-GB" sz="1200" b="1" dirty="0">
                <a:solidFill>
                  <a:srgbClr val="F7921C"/>
                </a:solidFill>
                <a:cs typeface="Calibri" panose="020F0502020204030204" pitchFamily="34" charset="0"/>
              </a:rPr>
              <a:t>Student Placements in Businesses and Organisations</a:t>
            </a:r>
            <a:endParaRPr lang="el-GR" sz="1200" b="1" dirty="0">
              <a:solidFill>
                <a:srgbClr val="F7921C"/>
              </a:solidFill>
              <a:cs typeface="Calibri" panose="020F0502020204030204" pitchFamily="34" charset="0"/>
            </a:endParaRPr>
          </a:p>
          <a:p>
            <a:pPr>
              <a:spcAft>
                <a:spcPts val="800"/>
              </a:spcAft>
              <a:buNone/>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All students are given the opportunity to gain professional experience during their studies, through the Student Placement Programme in Companies and Organisations which runs under the “University Labour Market Liaison</a:t>
            </a:r>
            <a:r>
              <a:rPr lang="el-GR" sz="1200" dirty="0">
                <a:solidFill>
                  <a:schemeClr val="tx1">
                    <a:lumMod val="75000"/>
                    <a:lumOff val="25000"/>
                  </a:schemeClr>
                </a:solidFill>
                <a:latin typeface="Calibri Light" panose="020F0302020204030204" pitchFamily="34" charset="0"/>
                <a:cs typeface="Calibri Light" panose="020F0302020204030204" pitchFamily="34" charset="0"/>
              </a:rPr>
              <a:t> </a:t>
            </a: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Offices” Project.    (</a:t>
            </a:r>
            <a:r>
              <a:rPr lang="en-GB" sz="1000" u="sng" dirty="0">
                <a:solidFill>
                  <a:srgbClr val="0563C1"/>
                </a:solidFill>
                <a:ea typeface="Calibri" panose="020F0502020204030204" pitchFamily="34" charset="0"/>
                <a:cs typeface="Times New Roman" panose="02020603050405020304" pitchFamily="18" charset="0"/>
                <a:hlinkClick r:id="rId3"/>
              </a:rPr>
              <a:t>https://2beconnected.ucy.ac.cy/2BC</a:t>
            </a: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 </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a:p>
            <a:pPr lvl="0">
              <a:spcAft>
                <a:spcPts val="800"/>
              </a:spcAft>
              <a:buNone/>
            </a:pPr>
            <a:r>
              <a:rPr lang="en-GB" sz="1200" b="1" dirty="0">
                <a:solidFill>
                  <a:srgbClr val="F7921C"/>
                </a:solidFill>
                <a:cs typeface="Calibri" panose="020F0502020204030204" pitchFamily="34" charset="0"/>
              </a:rPr>
              <a:t>Employment of Students and Alumni</a:t>
            </a:r>
            <a:endParaRPr lang="el-GR" sz="1200" b="1" dirty="0">
              <a:solidFill>
                <a:srgbClr val="F7921C"/>
              </a:solidFill>
              <a:cs typeface="Calibri" panose="020F0502020204030204" pitchFamily="34" charset="0"/>
            </a:endParaRPr>
          </a:p>
          <a:p>
            <a:pPr>
              <a:spcAft>
                <a:spcPts val="800"/>
              </a:spcAft>
              <a:buNone/>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The Career Centre informs students and alumni about job vacancies in companies and organisations in Cyprus and abroad through the platform http://careersys.ucy.ac.cy. In addition, students and alumni are given the opportunity to participate </a:t>
            </a:r>
            <a:br>
              <a:rPr lang="en-GB" sz="1200" dirty="0">
                <a:solidFill>
                  <a:schemeClr val="tx1">
                    <a:lumMod val="75000"/>
                    <a:lumOff val="25000"/>
                  </a:schemeClr>
                </a:solidFill>
                <a:latin typeface="Calibri Light" panose="020F0302020204030204" pitchFamily="34" charset="0"/>
                <a:cs typeface="Calibri Light" panose="020F0302020204030204" pitchFamily="34" charset="0"/>
              </a:rPr>
            </a:b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in On-Campus Recruitment Days and arrange job interviews with employers </a:t>
            </a: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for</a:t>
            </a: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 several job vacancies. </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21951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1">
            <a:extLst>
              <a:ext uri="{FF2B5EF4-FFF2-40B4-BE49-F238E27FC236}">
                <a16:creationId xmlns:a16="http://schemas.microsoft.com/office/drawing/2014/main" id="{0B6BE25D-F7AD-EB70-5F0C-4077D891F420}"/>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DBACAE31-8DF0-8749-B2C8-8A61D98E6257}" type="slidenum">
              <a:rPr lang="en-US" altLang="el-GR" sz="1000">
                <a:solidFill>
                  <a:srgbClr val="898989"/>
                </a:solidFill>
              </a:rPr>
              <a:pPr algn="ctr" eaLnBrk="1" hangingPunct="1">
                <a:spcBef>
                  <a:spcPct val="0"/>
                </a:spcBef>
                <a:buFontTx/>
                <a:buNone/>
              </a:pPr>
              <a:t>13</a:t>
            </a:fld>
            <a:endParaRPr lang="en-US" altLang="el-GR" sz="1000">
              <a:solidFill>
                <a:srgbClr val="898989"/>
              </a:solidFill>
            </a:endParaRPr>
          </a:p>
        </p:txBody>
      </p:sp>
      <p:sp>
        <p:nvSpPr>
          <p:cNvPr id="4" name="Ορθογώνιο 3">
            <a:extLst>
              <a:ext uri="{FF2B5EF4-FFF2-40B4-BE49-F238E27FC236}">
                <a16:creationId xmlns:a16="http://schemas.microsoft.com/office/drawing/2014/main" id="{AD6ADC28-9F62-7C70-3085-F6AC0A122AF9}"/>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5" name="Rectangle 4">
            <a:extLst>
              <a:ext uri="{FF2B5EF4-FFF2-40B4-BE49-F238E27FC236}">
                <a16:creationId xmlns:a16="http://schemas.microsoft.com/office/drawing/2014/main" id="{0F7E55B9-5153-4326-9780-202E84048AD5}"/>
              </a:ext>
            </a:extLst>
          </p:cNvPr>
          <p:cNvSpPr txBox="1">
            <a:spLocks/>
          </p:cNvSpPr>
          <p:nvPr/>
        </p:nvSpPr>
        <p:spPr bwMode="auto">
          <a:xfrm>
            <a:off x="1066800" y="1905001"/>
            <a:ext cx="7010400" cy="4416424"/>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nSpc>
                <a:spcPct val="150000"/>
              </a:lnSpc>
              <a:spcBef>
                <a:spcPts val="0"/>
              </a:spcBef>
              <a:spcAft>
                <a:spcPts val="0"/>
              </a:spcAft>
              <a:buNone/>
            </a:pPr>
            <a:r>
              <a:rPr lang="en-GB" sz="1200" b="1" dirty="0">
                <a:solidFill>
                  <a:srgbClr val="F7921C"/>
                </a:solidFill>
                <a:cs typeface="Calibri" panose="020F0502020204030204" pitchFamily="34" charset="0"/>
              </a:rPr>
              <a:t>Job Mobility in Europe through the EURES Network</a:t>
            </a:r>
            <a:endParaRPr lang="el-GR" sz="1200" b="1" dirty="0">
              <a:solidFill>
                <a:srgbClr val="F7921C"/>
              </a:solidFill>
              <a:cs typeface="Calibri" panose="020F0502020204030204" pitchFamily="34" charset="0"/>
            </a:endParaRPr>
          </a:p>
          <a:p>
            <a:pPr>
              <a:lnSpc>
                <a:spcPct val="107000"/>
              </a:lnSpc>
              <a:spcAft>
                <a:spcPts val="800"/>
              </a:spcAft>
              <a:buNone/>
            </a:pP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Through the University´s partnering with the EURES Network, students and graduates have the opportunity to receive guidance, information about employment opportunities, language learning, and funding for their job mobility, which is provided to them by the two UCY EURES Advisors. </a:t>
            </a:r>
          </a:p>
          <a:p>
            <a:pPr>
              <a:lnSpc>
                <a:spcPct val="107000"/>
              </a:lnSpc>
              <a:spcAft>
                <a:spcPts val="800"/>
              </a:spcAft>
              <a:buNone/>
            </a:pPr>
            <a:r>
              <a:rPr lang="en-GB" sz="1200" b="1" dirty="0">
                <a:solidFill>
                  <a:srgbClr val="F7921C"/>
                </a:solidFill>
                <a:cs typeface="Calibri" panose="020F0502020204030204" pitchFamily="34" charset="0"/>
              </a:rPr>
              <a:t>Networking with Employers</a:t>
            </a:r>
            <a:endParaRPr lang="el-GR" sz="1200" b="1" dirty="0">
              <a:solidFill>
                <a:srgbClr val="F7921C"/>
              </a:solidFill>
              <a:cs typeface="Calibri" panose="020F0502020204030204" pitchFamily="34" charset="0"/>
            </a:endParaRPr>
          </a:p>
          <a:p>
            <a:pPr>
              <a:lnSpc>
                <a:spcPct val="107000"/>
              </a:lnSpc>
              <a:spcAft>
                <a:spcPts val="800"/>
              </a:spcAft>
              <a:buNone/>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The networking of students and graduates with potential employers is enhanced by the organisation of corporate presentations, called</a:t>
            </a:r>
            <a:r>
              <a:rPr lang="el-GR" sz="1200" dirty="0">
                <a:solidFill>
                  <a:schemeClr val="tx1">
                    <a:lumMod val="75000"/>
                    <a:lumOff val="25000"/>
                  </a:schemeClr>
                </a:solidFill>
                <a:latin typeface="Calibri Light" panose="020F0302020204030204" pitchFamily="34" charset="0"/>
                <a:cs typeface="Calibri Light" panose="020F0302020204030204" pitchFamily="34" charset="0"/>
              </a:rPr>
              <a:t> </a:t>
            </a: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"Meet the Employers", as well as Open Days at companies and organisations. </a:t>
            </a:r>
            <a:br>
              <a:rPr lang="en-GB" sz="1200" dirty="0">
                <a:solidFill>
                  <a:schemeClr val="tx1">
                    <a:lumMod val="75000"/>
                    <a:lumOff val="25000"/>
                  </a:schemeClr>
                </a:solidFill>
                <a:latin typeface="Calibri Light" panose="020F0302020204030204" pitchFamily="34" charset="0"/>
                <a:cs typeface="Calibri Light" panose="020F0302020204030204" pitchFamily="34" charset="0"/>
              </a:rPr>
            </a:b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A two-day Career and Entrepreneurship workshop is also organised, offering a variety of activities in which more than 80 potential employers participate. Through these initiatives, students and alumni gain awareness about the employment prospects in various professional fields. </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a:p>
            <a:pPr lvl="0">
              <a:lnSpc>
                <a:spcPct val="150000"/>
              </a:lnSpc>
              <a:spcBef>
                <a:spcPts val="0"/>
              </a:spcBef>
              <a:spcAft>
                <a:spcPts val="0"/>
              </a:spcAft>
              <a:buNone/>
            </a:pPr>
            <a:r>
              <a:rPr lang="en-GB" sz="1200" b="1" dirty="0">
                <a:solidFill>
                  <a:srgbClr val="F7921C"/>
                </a:solidFill>
                <a:cs typeface="Calibri" panose="020F0502020204030204" pitchFamily="34" charset="0"/>
              </a:rPr>
              <a:t>Continuous Provision of Information</a:t>
            </a:r>
            <a:endParaRPr lang="el-GR" sz="1200" b="1" dirty="0">
              <a:solidFill>
                <a:srgbClr val="F7921C"/>
              </a:solidFill>
              <a:cs typeface="Calibri" panose="020F0502020204030204" pitchFamily="34" charset="0"/>
            </a:endParaRPr>
          </a:p>
          <a:p>
            <a:pPr>
              <a:lnSpc>
                <a:spcPct val="107000"/>
              </a:lnSpc>
              <a:spcAft>
                <a:spcPts val="800"/>
              </a:spcAft>
              <a:buNone/>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The Career Centre provides continuous information to students and graduates about opportunities for personal and professional development, such as summer and winter schools, competitions, scholarships, conferences, </a:t>
            </a:r>
            <a:br>
              <a:rPr lang="en-GB" sz="1200" dirty="0">
                <a:solidFill>
                  <a:schemeClr val="tx1">
                    <a:lumMod val="75000"/>
                    <a:lumOff val="25000"/>
                  </a:schemeClr>
                </a:solidFill>
                <a:latin typeface="Calibri Light" panose="020F0302020204030204" pitchFamily="34" charset="0"/>
                <a:cs typeface="Calibri Light" panose="020F0302020204030204" pitchFamily="34" charset="0"/>
              </a:rPr>
            </a:b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and seminars that will contribute to the enhancement of their knowledge and skills.</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50000"/>
              </a:lnSpc>
              <a:spcBef>
                <a:spcPts val="0"/>
              </a:spcBef>
              <a:spcAft>
                <a:spcPts val="0"/>
              </a:spcAft>
              <a:buNone/>
            </a:pPr>
            <a:r>
              <a:rPr lang="el-GR" sz="1000" dirty="0">
                <a:ea typeface="Calibri" panose="020F0502020204030204" pitchFamily="34" charset="0"/>
                <a:cs typeface="Calibri" panose="020F0502020204030204" pitchFamily="34" charset="0"/>
              </a:rPr>
              <a:t>(</a:t>
            </a:r>
            <a:r>
              <a:rPr lang="el-GR" sz="1000" u="sng" dirty="0">
                <a:solidFill>
                  <a:srgbClr val="B68637"/>
                </a:solidFill>
                <a:ea typeface="Calibri" panose="020F0502020204030204" pitchFamily="34" charset="0"/>
                <a:cs typeface="Calibri" panose="020F0502020204030204" pitchFamily="34" charset="0"/>
                <a:hlinkClick r:id="rId2"/>
              </a:rPr>
              <a:t>https://2beconnected.ucy.ac.cy/2BC</a:t>
            </a:r>
            <a:r>
              <a:rPr lang="el-GR" sz="1000" dirty="0">
                <a:ea typeface="Calibri" panose="020F0502020204030204" pitchFamily="34" charset="0"/>
                <a:cs typeface="Calibri" panose="020F0502020204030204" pitchFamily="34" charset="0"/>
              </a:rPr>
              <a:t>)</a:t>
            </a:r>
          </a:p>
          <a:p>
            <a:pPr>
              <a:lnSpc>
                <a:spcPct val="107000"/>
              </a:lnSpc>
              <a:spcAft>
                <a:spcPts val="800"/>
              </a:spcAft>
              <a:buNone/>
            </a:pPr>
            <a:endParaRPr lang="el-GR" sz="1100" dirty="0">
              <a:ea typeface="Calibri" panose="020F0502020204030204" pitchFamily="34" charset="0"/>
              <a:cs typeface="Times New Roman" panose="02020603050405020304" pitchFamily="18" charset="0"/>
            </a:endParaRPr>
          </a:p>
          <a:p>
            <a:pPr>
              <a:lnSpc>
                <a:spcPct val="107000"/>
              </a:lnSpc>
              <a:spcAft>
                <a:spcPts val="800"/>
              </a:spcAft>
              <a:buNone/>
            </a:pP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 name="TextBox 9">
            <a:extLst>
              <a:ext uri="{FF2B5EF4-FFF2-40B4-BE49-F238E27FC236}">
                <a16:creationId xmlns:a16="http://schemas.microsoft.com/office/drawing/2014/main" id="{421B821F-CE31-7FC9-5D64-937274453C43}"/>
              </a:ext>
            </a:extLst>
          </p:cNvPr>
          <p:cNvSpPr txBox="1">
            <a:spLocks noChangeArrowheads="1"/>
          </p:cNvSpPr>
          <p:nvPr/>
        </p:nvSpPr>
        <p:spPr bwMode="auto">
          <a:xfrm>
            <a:off x="1066800" y="1447800"/>
            <a:ext cx="35306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defRPr/>
            </a:pPr>
            <a:r>
              <a:rPr lang="en-GB" sz="2400" dirty="0">
                <a:solidFill>
                  <a:schemeClr val="tx1">
                    <a:lumMod val="75000"/>
                    <a:lumOff val="25000"/>
                  </a:schemeClr>
                </a:solidFill>
                <a:latin typeface="Calibri Light" panose="020F0302020204030204" pitchFamily="34" charset="0"/>
                <a:cs typeface="Calibri Light" panose="020F0302020204030204" pitchFamily="34" charset="0"/>
              </a:rPr>
              <a:t>Job Mobility </a:t>
            </a:r>
            <a:endParaRPr 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7" name="Εικόνα 6">
            <a:extLst>
              <a:ext uri="{FF2B5EF4-FFF2-40B4-BE49-F238E27FC236}">
                <a16:creationId xmlns:a16="http://schemas.microsoft.com/office/drawing/2014/main" id="{71720BD8-9D79-8733-FAE2-78DBE413811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extLst>
      <p:ext uri="{BB962C8B-B14F-4D97-AF65-F5344CB8AC3E}">
        <p14:creationId xmlns:p14="http://schemas.microsoft.com/office/powerpoint/2010/main" val="487525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47192454-14E4-C743-9393-03CC37C81306}"/>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6" name="Rectangle 4">
            <a:extLst>
              <a:ext uri="{FF2B5EF4-FFF2-40B4-BE49-F238E27FC236}">
                <a16:creationId xmlns:a16="http://schemas.microsoft.com/office/drawing/2014/main" id="{3E23D9DD-6F3E-AD47-8AEE-DB5A9508CDF4}"/>
              </a:ext>
            </a:extLst>
          </p:cNvPr>
          <p:cNvSpPr txBox="1">
            <a:spLocks/>
          </p:cNvSpPr>
          <p:nvPr/>
        </p:nvSpPr>
        <p:spPr bwMode="auto">
          <a:xfrm>
            <a:off x="1066800" y="2025650"/>
            <a:ext cx="6858000" cy="2165350"/>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GB" sz="1400" b="1" dirty="0">
                <a:solidFill>
                  <a:srgbClr val="F38C03"/>
                </a:solidFill>
                <a:cs typeface="Calibri" panose="020F0502020204030204" pitchFamily="34" charset="0"/>
              </a:rPr>
              <a:t>12</a:t>
            </a:r>
            <a:r>
              <a:rPr lang="en-GB" sz="1400" dirty="0">
                <a:solidFill>
                  <a:schemeClr val="tx1">
                    <a:lumMod val="75000"/>
                    <a:lumOff val="25000"/>
                  </a:schemeClr>
                </a:solidFill>
                <a:cs typeface="Calibri" panose="020F0502020204030204" pitchFamily="34" charset="0"/>
              </a:rPr>
              <a:t> independent buildings </a:t>
            </a:r>
            <a:endParaRPr lang="el-GR" sz="1400" dirty="0">
              <a:solidFill>
                <a:schemeClr val="tx1">
                  <a:lumMod val="75000"/>
                  <a:lumOff val="25000"/>
                </a:schemeClr>
              </a:solidFill>
              <a:cs typeface="Calibri" panose="020F0502020204030204" pitchFamily="34" charset="0"/>
            </a:endParaRPr>
          </a:p>
          <a:p>
            <a:pPr>
              <a:lnSpc>
                <a:spcPct val="150000"/>
              </a:lnSpc>
              <a:buNone/>
            </a:pPr>
            <a:r>
              <a:rPr lang="en-GB" sz="1400" b="1" dirty="0">
                <a:solidFill>
                  <a:srgbClr val="F38C03"/>
                </a:solidFill>
                <a:cs typeface="Calibri" panose="020F0502020204030204" pitchFamily="34" charset="0"/>
              </a:rPr>
              <a:t>208</a:t>
            </a:r>
            <a:r>
              <a:rPr lang="en-GB" sz="1400" dirty="0">
                <a:solidFill>
                  <a:schemeClr val="tx1">
                    <a:lumMod val="75000"/>
                    <a:lumOff val="25000"/>
                  </a:schemeClr>
                </a:solidFill>
                <a:cs typeface="Calibri" panose="020F0502020204030204" pitchFamily="34" charset="0"/>
              </a:rPr>
              <a:t> bedrooms</a:t>
            </a:r>
            <a:endParaRPr lang="el-GR" sz="1400" dirty="0">
              <a:solidFill>
                <a:schemeClr val="tx1">
                  <a:lumMod val="75000"/>
                  <a:lumOff val="25000"/>
                </a:schemeClr>
              </a:solidFill>
              <a:cs typeface="Calibri" panose="020F0502020204030204" pitchFamily="34" charset="0"/>
            </a:endParaRPr>
          </a:p>
          <a:p>
            <a:pPr>
              <a:lnSpc>
                <a:spcPct val="150000"/>
              </a:lnSpc>
              <a:buNone/>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The following are housed in independent buildings: </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Resident Information Centre and Laundry Room</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Event Centre </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50000"/>
              </a:lnSpc>
              <a:buNone/>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New Student Halls are planned to be built, with a capacity of </a:t>
            </a:r>
            <a:r>
              <a:rPr lang="en-GB" sz="1400" b="1" dirty="0">
                <a:solidFill>
                  <a:srgbClr val="F38C03"/>
                </a:solidFill>
                <a:cs typeface="Calibri" panose="020F0502020204030204" pitchFamily="34" charset="0"/>
              </a:rPr>
              <a:t>730</a:t>
            </a: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 bedrooms </a:t>
            </a:r>
          </a:p>
          <a:p>
            <a:pPr>
              <a:spcBef>
                <a:spcPts val="0"/>
              </a:spcBef>
              <a:buNone/>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(700 single rooms, some double rooms) on the University Campus.</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7" name="TextBox 9">
            <a:extLst>
              <a:ext uri="{FF2B5EF4-FFF2-40B4-BE49-F238E27FC236}">
                <a16:creationId xmlns:a16="http://schemas.microsoft.com/office/drawing/2014/main" id="{2D11D330-56CA-A647-A95D-822EA611BC70}"/>
              </a:ext>
            </a:extLst>
          </p:cNvPr>
          <p:cNvSpPr txBox="1">
            <a:spLocks noChangeArrowheads="1"/>
          </p:cNvSpPr>
          <p:nvPr/>
        </p:nvSpPr>
        <p:spPr bwMode="auto">
          <a:xfrm>
            <a:off x="1066800" y="1447800"/>
            <a:ext cx="45720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defRPr/>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Student Halls</a:t>
            </a:r>
            <a:endParaRPr lang="en-US" alt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54277" name="Εικόνα 2">
            <a:extLst>
              <a:ext uri="{FF2B5EF4-FFF2-40B4-BE49-F238E27FC236}">
                <a16:creationId xmlns:a16="http://schemas.microsoft.com/office/drawing/2014/main" id="{99888B49-BE12-3B4F-AB25-E52AB34090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581400" y="426720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Εικόνα 9">
            <a:extLst>
              <a:ext uri="{FF2B5EF4-FFF2-40B4-BE49-F238E27FC236}">
                <a16:creationId xmlns:a16="http://schemas.microsoft.com/office/drawing/2014/main" id="{DABF8D86-BEEF-A84F-BC01-A55963A7918B}"/>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304800" y="4267200"/>
            <a:ext cx="335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Εικόνα 11">
            <a:extLst>
              <a:ext uri="{FF2B5EF4-FFF2-40B4-BE49-F238E27FC236}">
                <a16:creationId xmlns:a16="http://schemas.microsoft.com/office/drawing/2014/main" id="{D96BC657-6962-8640-80FA-15639AF6843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7210425" y="4267200"/>
            <a:ext cx="1628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Θέση αριθμού διαφάνειας 1">
            <a:extLst>
              <a:ext uri="{FF2B5EF4-FFF2-40B4-BE49-F238E27FC236}">
                <a16:creationId xmlns:a16="http://schemas.microsoft.com/office/drawing/2014/main" id="{65CC9C9F-8A1D-7B46-BD5A-29B015478160}"/>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5509770A-F280-B04D-B9D9-80E1D636784D}" type="slidenum">
              <a:rPr lang="en-US" altLang="el-GR" sz="1000">
                <a:solidFill>
                  <a:srgbClr val="898989"/>
                </a:solidFill>
              </a:rPr>
              <a:pPr algn="ctr" eaLnBrk="1" hangingPunct="1">
                <a:spcBef>
                  <a:spcPct val="0"/>
                </a:spcBef>
                <a:buFontTx/>
                <a:buNone/>
              </a:pPr>
              <a:t>14</a:t>
            </a:fld>
            <a:endParaRPr lang="en-US" altLang="el-GR" sz="1000">
              <a:solidFill>
                <a:srgbClr val="898989"/>
              </a:solidFill>
            </a:endParaRPr>
          </a:p>
        </p:txBody>
      </p:sp>
      <p:pic>
        <p:nvPicPr>
          <p:cNvPr id="10" name="Εικόνα 9">
            <a:extLst>
              <a:ext uri="{FF2B5EF4-FFF2-40B4-BE49-F238E27FC236}">
                <a16:creationId xmlns:a16="http://schemas.microsoft.com/office/drawing/2014/main" id="{F8BD488A-002B-9F2F-188E-04803383E16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Θέση αριθμού διαφάνειας 1">
            <a:extLst>
              <a:ext uri="{FF2B5EF4-FFF2-40B4-BE49-F238E27FC236}">
                <a16:creationId xmlns:a16="http://schemas.microsoft.com/office/drawing/2014/main" id="{BF06161E-8C65-554F-91B0-134522462E81}"/>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173D6CE0-88B0-B74A-9589-3372FDAA9A02}" type="slidenum">
              <a:rPr lang="en-US" altLang="el-GR" sz="1000">
                <a:solidFill>
                  <a:srgbClr val="898989"/>
                </a:solidFill>
              </a:rPr>
              <a:pPr algn="ctr" eaLnBrk="1" hangingPunct="1">
                <a:spcBef>
                  <a:spcPct val="0"/>
                </a:spcBef>
                <a:buFontTx/>
                <a:buNone/>
              </a:pPr>
              <a:t>15</a:t>
            </a:fld>
            <a:endParaRPr lang="en-US" altLang="el-GR" sz="1000">
              <a:solidFill>
                <a:srgbClr val="898989"/>
              </a:solidFill>
            </a:endParaRPr>
          </a:p>
        </p:txBody>
      </p:sp>
      <p:sp>
        <p:nvSpPr>
          <p:cNvPr id="4" name="Ορθογώνιο 3">
            <a:extLst>
              <a:ext uri="{FF2B5EF4-FFF2-40B4-BE49-F238E27FC236}">
                <a16:creationId xmlns:a16="http://schemas.microsoft.com/office/drawing/2014/main" id="{DF60D155-EB43-AC4D-98B9-AEFDA1E89E72}"/>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6" name="Rectangle 4">
            <a:extLst>
              <a:ext uri="{FF2B5EF4-FFF2-40B4-BE49-F238E27FC236}">
                <a16:creationId xmlns:a16="http://schemas.microsoft.com/office/drawing/2014/main" id="{52613AB9-F2AD-E045-B484-D29109204423}"/>
              </a:ext>
            </a:extLst>
          </p:cNvPr>
          <p:cNvSpPr txBox="1">
            <a:spLocks/>
          </p:cNvSpPr>
          <p:nvPr/>
        </p:nvSpPr>
        <p:spPr bwMode="auto">
          <a:xfrm>
            <a:off x="1066800" y="2025650"/>
            <a:ext cx="3886200" cy="3536950"/>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GB" sz="1400" b="1" dirty="0">
                <a:solidFill>
                  <a:schemeClr val="tx1">
                    <a:lumMod val="75000"/>
                    <a:lumOff val="25000"/>
                  </a:schemeClr>
                </a:solidFill>
                <a:cs typeface="Calibri" panose="020F0502020204030204" pitchFamily="34" charset="0"/>
              </a:rPr>
              <a:t>Sports Services</a:t>
            </a:r>
          </a:p>
          <a:p>
            <a:pPr marL="0" indent="0">
              <a:buNone/>
            </a:pPr>
            <a:endParaRPr lang="el-GR" sz="800" b="1" dirty="0">
              <a:solidFill>
                <a:schemeClr val="tx1">
                  <a:lumMod val="75000"/>
                  <a:lumOff val="25000"/>
                </a:schemeClr>
              </a:solidFill>
              <a:cs typeface="Calibri" panose="020F0502020204030204" pitchFamily="34" charset="0"/>
            </a:endParaRPr>
          </a:p>
          <a:p>
            <a:pPr marL="285750" indent="-285750">
              <a:buClr>
                <a:srgbClr val="F7921C"/>
              </a:buCl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Fitness centre / gym</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Aerobics sessions</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Squash / Table tennis</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Football and Futsal teams / Volleyball / </a:t>
            </a:r>
            <a:br>
              <a:rPr lang="en-GB" sz="1400" dirty="0">
                <a:solidFill>
                  <a:schemeClr val="tx1">
                    <a:lumMod val="75000"/>
                    <a:lumOff val="25000"/>
                  </a:schemeClr>
                </a:solidFill>
                <a:latin typeface="Calibri Light" panose="020F0302020204030204" pitchFamily="34" charset="0"/>
                <a:cs typeface="Calibri Light" panose="020F0302020204030204" pitchFamily="34" charset="0"/>
              </a:rPr>
            </a:b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Basketball / Tennis / Badminton</a:t>
            </a:r>
          </a:p>
          <a:p>
            <a:pPr marL="285750" indent="-285750">
              <a:buClr>
                <a:srgbClr val="F7921C"/>
              </a:buCl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Free elective sports courses</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Sports summer school for kids</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Internal, national</a:t>
            </a:r>
            <a:r>
              <a:rPr lang="el-GR" sz="1400" dirty="0">
                <a:solidFill>
                  <a:schemeClr val="tx1">
                    <a:lumMod val="75000"/>
                    <a:lumOff val="25000"/>
                  </a:schemeClr>
                </a:solidFill>
                <a:latin typeface="Calibri Light" panose="020F0302020204030204" pitchFamily="34" charset="0"/>
                <a:cs typeface="Calibri Light" panose="020F0302020204030204" pitchFamily="34" charset="0"/>
              </a:rPr>
              <a:t>,</a:t>
            </a: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 and international sports activities</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7" name="TextBox 9">
            <a:extLst>
              <a:ext uri="{FF2B5EF4-FFF2-40B4-BE49-F238E27FC236}">
                <a16:creationId xmlns:a16="http://schemas.microsoft.com/office/drawing/2014/main" id="{777A86B6-129B-B54C-9BAC-E8374694F668}"/>
              </a:ext>
            </a:extLst>
          </p:cNvPr>
          <p:cNvSpPr txBox="1">
            <a:spLocks noChangeArrowheads="1"/>
          </p:cNvSpPr>
          <p:nvPr/>
        </p:nvSpPr>
        <p:spPr bwMode="auto">
          <a:xfrm>
            <a:off x="1066800" y="1454454"/>
            <a:ext cx="45720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GB" sz="2400" dirty="0">
                <a:solidFill>
                  <a:schemeClr val="tx1">
                    <a:lumMod val="75000"/>
                    <a:lumOff val="25000"/>
                  </a:schemeClr>
                </a:solidFill>
                <a:latin typeface="Calibri Light" panose="020F0302020204030204" pitchFamily="34" charset="0"/>
                <a:cs typeface="Calibri Light" panose="020F0302020204030204" pitchFamily="34" charset="0"/>
              </a:rPr>
              <a:t>Sports Centre</a:t>
            </a:r>
            <a:endParaRPr lang="en-US" alt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55302" name="Εικόνα 9">
            <a:extLst>
              <a:ext uri="{FF2B5EF4-FFF2-40B4-BE49-F238E27FC236}">
                <a16:creationId xmlns:a16="http://schemas.microsoft.com/office/drawing/2014/main" id="{1ED16264-4E46-FD43-B8FF-8F5123BC724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4429125"/>
            <a:ext cx="3505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Εικόνα 7">
            <a:extLst>
              <a:ext uri="{FF2B5EF4-FFF2-40B4-BE49-F238E27FC236}">
                <a16:creationId xmlns:a16="http://schemas.microsoft.com/office/drawing/2014/main" id="{BC5045B9-DB02-B34C-95A4-82FB617655E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34000" y="2592388"/>
            <a:ext cx="3505200"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Εικόνα 2">
            <a:extLst>
              <a:ext uri="{FF2B5EF4-FFF2-40B4-BE49-F238E27FC236}">
                <a16:creationId xmlns:a16="http://schemas.microsoft.com/office/drawing/2014/main" id="{77BA6525-2A26-1D45-800F-2E4EE8773536}"/>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34000" y="303213"/>
            <a:ext cx="35052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Εικόνα 9">
            <a:extLst>
              <a:ext uri="{FF2B5EF4-FFF2-40B4-BE49-F238E27FC236}">
                <a16:creationId xmlns:a16="http://schemas.microsoft.com/office/drawing/2014/main" id="{9C4EAD35-FBF0-B4F3-0E6E-3E8D79F92F0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a:extLst>
              <a:ext uri="{FF2B5EF4-FFF2-40B4-BE49-F238E27FC236}">
                <a16:creationId xmlns:a16="http://schemas.microsoft.com/office/drawing/2014/main" id="{293BCA32-7FBE-AEB9-11B2-82C5A3B71EB2}"/>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pic>
        <p:nvPicPr>
          <p:cNvPr id="13" name="Εικόνα 2">
            <a:extLst>
              <a:ext uri="{FF2B5EF4-FFF2-40B4-BE49-F238E27FC236}">
                <a16:creationId xmlns:a16="http://schemas.microsoft.com/office/drawing/2014/main" id="{68F0CEEF-0056-4B0B-AEFD-7B4E57BE2DE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24600" y="303213"/>
            <a:ext cx="2514600"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Θέση αριθμού διαφάνειας 1">
            <a:extLst>
              <a:ext uri="{FF2B5EF4-FFF2-40B4-BE49-F238E27FC236}">
                <a16:creationId xmlns:a16="http://schemas.microsoft.com/office/drawing/2014/main" id="{A099C791-ECBB-33AD-2096-A6B5CAAEF1B9}"/>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92A21951-813B-7C40-8468-DF58CC82371D}" type="slidenum">
              <a:rPr lang="en-US" altLang="el-GR" sz="1000">
                <a:solidFill>
                  <a:srgbClr val="898989"/>
                </a:solidFill>
              </a:rPr>
              <a:pPr algn="ctr" eaLnBrk="1" hangingPunct="1">
                <a:spcBef>
                  <a:spcPct val="0"/>
                </a:spcBef>
                <a:buFontTx/>
                <a:buNone/>
              </a:pPr>
              <a:t>16</a:t>
            </a:fld>
            <a:endParaRPr lang="en-US" altLang="el-GR" sz="1000">
              <a:solidFill>
                <a:srgbClr val="898989"/>
              </a:solidFill>
            </a:endParaRPr>
          </a:p>
        </p:txBody>
      </p:sp>
      <p:pic>
        <p:nvPicPr>
          <p:cNvPr id="15" name="Εικόνα 3">
            <a:extLst>
              <a:ext uri="{FF2B5EF4-FFF2-40B4-BE49-F238E27FC236}">
                <a16:creationId xmlns:a16="http://schemas.microsoft.com/office/drawing/2014/main" id="{FE56F290-48F4-9977-7AC1-161FBD210A2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1813" y="536575"/>
            <a:ext cx="20193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a:extLst>
              <a:ext uri="{FF2B5EF4-FFF2-40B4-BE49-F238E27FC236}">
                <a16:creationId xmlns:a16="http://schemas.microsoft.com/office/drawing/2014/main" id="{32243CE9-1F51-C39F-33A6-CD2FCE0DF563}"/>
              </a:ext>
            </a:extLst>
          </p:cNvPr>
          <p:cNvSpPr txBox="1">
            <a:spLocks/>
          </p:cNvSpPr>
          <p:nvPr/>
        </p:nvSpPr>
        <p:spPr bwMode="auto">
          <a:xfrm>
            <a:off x="1066800" y="2362200"/>
            <a:ext cx="5029200" cy="3657600"/>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buNone/>
            </a:pPr>
            <a:r>
              <a:rPr lang="en-US" sz="1400" dirty="0">
                <a:solidFill>
                  <a:schemeClr val="tx1">
                    <a:lumMod val="75000"/>
                    <a:lumOff val="25000"/>
                  </a:schemeClr>
                </a:solidFill>
                <a:latin typeface="Calibri Light" panose="020F0302020204030204" pitchFamily="34" charset="0"/>
                <a:cs typeface="Calibri Light" panose="020F0302020204030204" pitchFamily="34" charset="0"/>
              </a:rPr>
              <a:t>In December 2018</a:t>
            </a: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a:t>
            </a:r>
            <a:r>
              <a:rPr lang="en-US" sz="1400" dirty="0">
                <a:solidFill>
                  <a:schemeClr val="tx1">
                    <a:lumMod val="75000"/>
                    <a:lumOff val="25000"/>
                  </a:schemeClr>
                </a:solidFill>
                <a:latin typeface="Calibri Light" panose="020F0302020204030204" pitchFamily="34" charset="0"/>
                <a:cs typeface="Calibri Light" panose="020F0302020204030204" pitchFamily="34" charset="0"/>
              </a:rPr>
              <a:t> the</a:t>
            </a: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 University of Cyprus </a:t>
            </a:r>
            <a:r>
              <a:rPr lang="en-US" sz="1400" dirty="0">
                <a:solidFill>
                  <a:schemeClr val="tx1">
                    <a:lumMod val="75000"/>
                    <a:lumOff val="25000"/>
                  </a:schemeClr>
                </a:solidFill>
                <a:latin typeface="Calibri Light" panose="020F0302020204030204" pitchFamily="34" charset="0"/>
                <a:cs typeface="Calibri Light" panose="020F0302020204030204" pitchFamily="34" charset="0"/>
              </a:rPr>
              <a:t>Library was relocated to its new premises, the Learning Resource Centre – "Stelios Ioannou", on the University Campus. The building was designed by the internationally acclaimed architect Jean </a:t>
            </a:r>
            <a:r>
              <a:rPr lang="en-US" sz="1400" dirty="0" err="1">
                <a:solidFill>
                  <a:schemeClr val="tx1">
                    <a:lumMod val="75000"/>
                    <a:lumOff val="25000"/>
                  </a:schemeClr>
                </a:solidFill>
                <a:latin typeface="Calibri Light" panose="020F0302020204030204" pitchFamily="34" charset="0"/>
                <a:cs typeface="Calibri Light" panose="020F0302020204030204" pitchFamily="34" charset="0"/>
              </a:rPr>
              <a:t>Nouvel</a:t>
            </a: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a:t>
            </a:r>
          </a:p>
          <a:p>
            <a:pPr lvl="0">
              <a:buNone/>
            </a:pPr>
            <a:endParaRPr lang="en-GB" sz="1400" dirty="0">
              <a:solidFill>
                <a:schemeClr val="tx1">
                  <a:lumMod val="75000"/>
                  <a:lumOff val="25000"/>
                </a:schemeClr>
              </a:solidFill>
              <a:latin typeface="Calibri Light" panose="020F0302020204030204" pitchFamily="34" charset="0"/>
              <a:cs typeface="Calibri Light" panose="020F0302020204030204" pitchFamily="34" charset="0"/>
            </a:endParaRPr>
          </a:p>
          <a:p>
            <a:pPr lvl="0">
              <a:buNone/>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The Library collection includes:</a:t>
            </a:r>
          </a:p>
          <a:p>
            <a:pPr marL="172800" lvl="1" indent="-171450">
              <a:lnSpc>
                <a:spcPct val="150000"/>
              </a:lnSpc>
              <a:spcBef>
                <a:spcPts val="0"/>
              </a:spcBef>
              <a:buClr>
                <a:srgbClr val="F7921C"/>
              </a:buClr>
              <a:buFont typeface="Arial" panose="020B0604020202020204" pitchFamily="34" charset="0"/>
              <a:buChar char="•"/>
            </a:pPr>
            <a:r>
              <a:rPr lang="en-GB" sz="1400" b="1" dirty="0">
                <a:solidFill>
                  <a:schemeClr val="tx1">
                    <a:lumMod val="75000"/>
                    <a:lumOff val="25000"/>
                  </a:schemeClr>
                </a:solidFill>
                <a:cs typeface="Calibri" panose="020F0502020204030204" pitchFamily="34" charset="0"/>
              </a:rPr>
              <a:t>over 625.000 volumes of books and journals</a:t>
            </a:r>
          </a:p>
          <a:p>
            <a:pPr marL="172800" lvl="1" indent="-171450">
              <a:lnSpc>
                <a:spcPct val="150000"/>
              </a:lnSpc>
              <a:spcBef>
                <a:spcPts val="0"/>
              </a:spcBef>
              <a:buClr>
                <a:srgbClr val="F7921C"/>
              </a:buClr>
              <a:buFont typeface="Arial" panose="020B0604020202020204" pitchFamily="34" charset="0"/>
              <a:buChar char="•"/>
            </a:pPr>
            <a:r>
              <a:rPr lang="en-GB" sz="1400" b="1" dirty="0">
                <a:solidFill>
                  <a:schemeClr val="tx1">
                    <a:lumMod val="75000"/>
                    <a:lumOff val="25000"/>
                  </a:schemeClr>
                </a:solidFill>
                <a:cs typeface="Calibri" panose="020F0502020204030204" pitchFamily="34" charset="0"/>
              </a:rPr>
              <a:t>over 600.000 e-book subscriptions</a:t>
            </a:r>
          </a:p>
          <a:p>
            <a:pPr marL="172800" lvl="1" indent="-171450">
              <a:lnSpc>
                <a:spcPct val="150000"/>
              </a:lnSpc>
              <a:spcBef>
                <a:spcPts val="0"/>
              </a:spcBef>
              <a:spcAft>
                <a:spcPts val="0"/>
              </a:spcAft>
              <a:buClr>
                <a:srgbClr val="F7921C"/>
              </a:buClr>
              <a:buFont typeface="Arial" panose="020B0604020202020204" pitchFamily="34" charset="0"/>
              <a:buChar char="•"/>
            </a:pPr>
            <a:r>
              <a:rPr lang="en-US" sz="1400" b="1" dirty="0">
                <a:solidFill>
                  <a:schemeClr val="tx1">
                    <a:lumMod val="75000"/>
                    <a:lumOff val="25000"/>
                  </a:schemeClr>
                </a:solidFill>
                <a:cs typeface="Calibri" panose="020F0502020204030204" pitchFamily="34" charset="0"/>
              </a:rPr>
              <a:t>over 30.000 </a:t>
            </a:r>
            <a:r>
              <a:rPr lang="en-GB" sz="1400" b="1" dirty="0">
                <a:solidFill>
                  <a:schemeClr val="tx1">
                    <a:lumMod val="75000"/>
                    <a:lumOff val="25000"/>
                  </a:schemeClr>
                </a:solidFill>
                <a:cs typeface="Calibri" panose="020F0502020204030204" pitchFamily="34" charset="0"/>
              </a:rPr>
              <a:t>titles </a:t>
            </a:r>
            <a:r>
              <a:rPr lang="en-US" sz="1400" b="1" dirty="0">
                <a:solidFill>
                  <a:schemeClr val="tx1">
                    <a:lumMod val="75000"/>
                    <a:lumOff val="25000"/>
                  </a:schemeClr>
                </a:solidFill>
                <a:cs typeface="Calibri" panose="020F0502020204030204" pitchFamily="34" charset="0"/>
              </a:rPr>
              <a:t>of electronic journals</a:t>
            </a:r>
          </a:p>
          <a:p>
            <a:pPr marL="172800" lvl="1" indent="-171450">
              <a:lnSpc>
                <a:spcPct val="150000"/>
              </a:lnSpc>
              <a:spcBef>
                <a:spcPts val="0"/>
              </a:spcBef>
              <a:spcAft>
                <a:spcPts val="0"/>
              </a:spcAft>
              <a:buClr>
                <a:srgbClr val="F7921C"/>
              </a:buClr>
              <a:buFont typeface="Arial" panose="020B0604020202020204" pitchFamily="34" charset="0"/>
              <a:buChar char="•"/>
            </a:pPr>
            <a:r>
              <a:rPr lang="en-US" sz="1400" b="1" dirty="0">
                <a:solidFill>
                  <a:schemeClr val="tx1">
                    <a:lumMod val="75000"/>
                    <a:lumOff val="25000"/>
                  </a:schemeClr>
                </a:solidFill>
                <a:cs typeface="Calibri" panose="020F0502020204030204" pitchFamily="34" charset="0"/>
              </a:rPr>
              <a:t>millions of journal articles in electronic format</a:t>
            </a:r>
          </a:p>
          <a:p>
            <a:pPr marL="172800" lvl="1" indent="-171450">
              <a:lnSpc>
                <a:spcPct val="150000"/>
              </a:lnSpc>
              <a:spcBef>
                <a:spcPts val="0"/>
              </a:spcBef>
              <a:spcAft>
                <a:spcPts val="0"/>
              </a:spcAft>
              <a:buClr>
                <a:srgbClr val="F7921C"/>
              </a:buClr>
              <a:buFont typeface="Arial" panose="020B0604020202020204" pitchFamily="34" charset="0"/>
              <a:buChar char="•"/>
            </a:pPr>
            <a:r>
              <a:rPr lang="en-US" sz="1400" b="1" dirty="0">
                <a:solidFill>
                  <a:schemeClr val="tx1">
                    <a:lumMod val="75000"/>
                    <a:lumOff val="25000"/>
                  </a:schemeClr>
                </a:solidFill>
                <a:cs typeface="Calibri" panose="020F0502020204030204" pitchFamily="34" charset="0"/>
              </a:rPr>
              <a:t>over 190 scientific electronic databases</a:t>
            </a:r>
          </a:p>
        </p:txBody>
      </p:sp>
      <p:sp>
        <p:nvSpPr>
          <p:cNvPr id="17" name="TextBox 16">
            <a:extLst>
              <a:ext uri="{FF2B5EF4-FFF2-40B4-BE49-F238E27FC236}">
                <a16:creationId xmlns:a16="http://schemas.microsoft.com/office/drawing/2014/main" id="{B9C974DA-06B3-657B-F93E-686CC877B046}"/>
              </a:ext>
            </a:extLst>
          </p:cNvPr>
          <p:cNvSpPr txBox="1">
            <a:spLocks noChangeArrowheads="1"/>
          </p:cNvSpPr>
          <p:nvPr/>
        </p:nvSpPr>
        <p:spPr bwMode="auto">
          <a:xfrm>
            <a:off x="1066800" y="1447800"/>
            <a:ext cx="5029200" cy="738664"/>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defRPr/>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Learning Resource Centre - </a:t>
            </a:r>
            <a:br>
              <a:rPr lang="en-US" sz="2400" dirty="0">
                <a:solidFill>
                  <a:schemeClr val="tx1">
                    <a:lumMod val="75000"/>
                    <a:lumOff val="25000"/>
                  </a:schemeClr>
                </a:solidFill>
                <a:latin typeface="Calibri Light" panose="020F0302020204030204" pitchFamily="34" charset="0"/>
                <a:cs typeface="Calibri Light" panose="020F0302020204030204" pitchFamily="34" charset="0"/>
              </a:rPr>
            </a:b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"Stelios </a:t>
            </a:r>
            <a:r>
              <a:rPr lang="en-US" sz="2400" dirty="0" err="1">
                <a:solidFill>
                  <a:schemeClr val="tx1">
                    <a:lumMod val="75000"/>
                    <a:lumOff val="25000"/>
                  </a:schemeClr>
                </a:solidFill>
                <a:latin typeface="Calibri Light" panose="020F0302020204030204" pitchFamily="34" charset="0"/>
                <a:cs typeface="Calibri Light" panose="020F0302020204030204" pitchFamily="34" charset="0"/>
              </a:rPr>
              <a:t>Ioannou</a:t>
            </a: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a:t>
            </a:r>
            <a:endParaRPr lang="en-US" alt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4C833404-BA1C-6A49-82F2-F0719E27A67A}"/>
              </a:ext>
            </a:extLst>
          </p:cNvPr>
          <p:cNvSpPr/>
          <p:nvPr/>
        </p:nvSpPr>
        <p:spPr>
          <a:xfrm>
            <a:off x="304800" y="304006"/>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7" name="Θέση αριθμού διαφάνειας 1">
            <a:extLst>
              <a:ext uri="{FF2B5EF4-FFF2-40B4-BE49-F238E27FC236}">
                <a16:creationId xmlns:a16="http://schemas.microsoft.com/office/drawing/2014/main" id="{880B2F2D-8409-3B4F-A79B-0F29B9F06522}"/>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92A21951-813B-7C40-8468-DF58CC82371D}" type="slidenum">
              <a:rPr lang="en-US" altLang="el-GR" sz="1000">
                <a:solidFill>
                  <a:srgbClr val="898989"/>
                </a:solidFill>
              </a:rPr>
              <a:pPr algn="ctr" eaLnBrk="1" hangingPunct="1">
                <a:spcBef>
                  <a:spcPct val="0"/>
                </a:spcBef>
                <a:buFontTx/>
                <a:buNone/>
              </a:pPr>
              <a:t>17</a:t>
            </a:fld>
            <a:endParaRPr lang="en-US" altLang="el-GR" sz="1000">
              <a:solidFill>
                <a:srgbClr val="898989"/>
              </a:solidFill>
            </a:endParaRPr>
          </a:p>
        </p:txBody>
      </p:sp>
      <p:pic>
        <p:nvPicPr>
          <p:cNvPr id="19" name="Εικόνα 18">
            <a:extLst>
              <a:ext uri="{FF2B5EF4-FFF2-40B4-BE49-F238E27FC236}">
                <a16:creationId xmlns:a16="http://schemas.microsoft.com/office/drawing/2014/main" id="{02E8C054-DC6B-6C44-82D8-B45F28E09D0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028433" y="301964"/>
            <a:ext cx="3810766" cy="2060236"/>
          </a:xfrm>
          <a:prstGeom prst="rect">
            <a:avLst/>
          </a:prstGeom>
        </p:spPr>
      </p:pic>
      <p:pic>
        <p:nvPicPr>
          <p:cNvPr id="13" name="Εικόνα 12">
            <a:extLst>
              <a:ext uri="{FF2B5EF4-FFF2-40B4-BE49-F238E27FC236}">
                <a16:creationId xmlns:a16="http://schemas.microsoft.com/office/drawing/2014/main" id="{81014861-3455-1845-90D3-E54AD9D7A45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028431" y="2253560"/>
            <a:ext cx="2051069" cy="1379314"/>
          </a:xfrm>
          <a:prstGeom prst="rect">
            <a:avLst/>
          </a:prstGeom>
        </p:spPr>
      </p:pic>
      <p:pic>
        <p:nvPicPr>
          <p:cNvPr id="23" name="Εικόνα 22">
            <a:extLst>
              <a:ext uri="{FF2B5EF4-FFF2-40B4-BE49-F238E27FC236}">
                <a16:creationId xmlns:a16="http://schemas.microsoft.com/office/drawing/2014/main" id="{6C620B04-7936-0D4C-A428-3AED84C3496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90313" y="2253560"/>
            <a:ext cx="1948886" cy="2598514"/>
          </a:xfrm>
          <a:prstGeom prst="rect">
            <a:avLst/>
          </a:prstGeom>
        </p:spPr>
      </p:pic>
      <p:pic>
        <p:nvPicPr>
          <p:cNvPr id="15" name="Εικόνα 14">
            <a:extLst>
              <a:ext uri="{FF2B5EF4-FFF2-40B4-BE49-F238E27FC236}">
                <a16:creationId xmlns:a16="http://schemas.microsoft.com/office/drawing/2014/main" id="{BF9D4D42-9310-DC42-A438-354D26F00312}"/>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b="-382"/>
          <a:stretch/>
        </p:blipFill>
        <p:spPr>
          <a:xfrm>
            <a:off x="5028430" y="3632874"/>
            <a:ext cx="1861883" cy="1243926"/>
          </a:xfrm>
          <a:prstGeom prst="rect">
            <a:avLst/>
          </a:prstGeom>
        </p:spPr>
      </p:pic>
      <p:pic>
        <p:nvPicPr>
          <p:cNvPr id="25" name="Εικόνα 24">
            <a:extLst>
              <a:ext uri="{FF2B5EF4-FFF2-40B4-BE49-F238E27FC236}">
                <a16:creationId xmlns:a16="http://schemas.microsoft.com/office/drawing/2014/main" id="{90FEF541-F385-814F-BB6E-09F10F55BD0A}"/>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028433" y="4724399"/>
            <a:ext cx="3810766" cy="1827551"/>
          </a:xfrm>
          <a:prstGeom prst="rect">
            <a:avLst/>
          </a:prstGeom>
        </p:spPr>
      </p:pic>
      <p:pic>
        <p:nvPicPr>
          <p:cNvPr id="12" name="Εικόνα 11">
            <a:extLst>
              <a:ext uri="{FF2B5EF4-FFF2-40B4-BE49-F238E27FC236}">
                <a16:creationId xmlns:a16="http://schemas.microsoft.com/office/drawing/2014/main" id="{734173DA-8624-736C-3C2F-32C35444DA0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
        <p:nvSpPr>
          <p:cNvPr id="2" name="Rectangle 4">
            <a:extLst>
              <a:ext uri="{FF2B5EF4-FFF2-40B4-BE49-F238E27FC236}">
                <a16:creationId xmlns:a16="http://schemas.microsoft.com/office/drawing/2014/main" id="{9B392629-E9C7-F5B5-0F81-D097A3428174}"/>
              </a:ext>
            </a:extLst>
          </p:cNvPr>
          <p:cNvSpPr txBox="1">
            <a:spLocks/>
          </p:cNvSpPr>
          <p:nvPr/>
        </p:nvSpPr>
        <p:spPr bwMode="auto">
          <a:xfrm>
            <a:off x="1066800" y="2025650"/>
            <a:ext cx="3657600" cy="3841750"/>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72800" lvl="1" indent="-171450">
              <a:spcBef>
                <a:spcPts val="0"/>
              </a:spcBef>
              <a:buClr>
                <a:srgbClr val="F7921C"/>
              </a:buClr>
              <a:buFont typeface="Arial" panose="020B0604020202020204" pitchFamily="34" charset="0"/>
              <a:buChar char="•"/>
            </a:pPr>
            <a:r>
              <a:rPr lang="en-GB" sz="1400" dirty="0">
                <a:solidFill>
                  <a:schemeClr val="tx1">
                    <a:lumMod val="75000"/>
                    <a:lumOff val="25000"/>
                  </a:schemeClr>
                </a:solidFill>
                <a:cs typeface="Calibri" panose="020F0502020204030204" pitchFamily="34" charset="0"/>
              </a:rPr>
              <a:t>participation in international professional networks (UBER, IFLA, YERUN)</a:t>
            </a:r>
          </a:p>
          <a:p>
            <a:pPr marL="172800" lvl="1" indent="-171450">
              <a:spcBef>
                <a:spcPts val="0"/>
              </a:spcBef>
              <a:buClr>
                <a:srgbClr val="F7921C"/>
              </a:buClr>
              <a:buFont typeface="Arial" panose="020B0604020202020204" pitchFamily="34" charset="0"/>
              <a:buChar char="•"/>
            </a:pPr>
            <a:endParaRPr lang="en-GB" sz="1400" dirty="0">
              <a:solidFill>
                <a:schemeClr val="tx1">
                  <a:lumMod val="75000"/>
                  <a:lumOff val="25000"/>
                </a:schemeClr>
              </a:solidFill>
              <a:cs typeface="Calibri" panose="020F0502020204030204" pitchFamily="34" charset="0"/>
            </a:endParaRPr>
          </a:p>
          <a:p>
            <a:pPr marL="172800" lvl="1" indent="-171450">
              <a:spcBef>
                <a:spcPts val="0"/>
              </a:spcBef>
              <a:buClr>
                <a:srgbClr val="F7921C"/>
              </a:buClr>
              <a:buFont typeface="Arial" panose="020B0604020202020204" pitchFamily="34" charset="0"/>
              <a:buChar char="•"/>
            </a:pPr>
            <a:r>
              <a:rPr lang="en-GB" sz="1400" dirty="0">
                <a:solidFill>
                  <a:schemeClr val="tx1">
                    <a:lumMod val="75000"/>
                    <a:lumOff val="25000"/>
                  </a:schemeClr>
                </a:solidFill>
                <a:cs typeface="Calibri" panose="020F0502020204030204" pitchFamily="34" charset="0"/>
              </a:rPr>
              <a:t>participation in European research </a:t>
            </a:r>
            <a:r>
              <a:rPr lang="en-US" sz="1400" dirty="0" err="1">
                <a:solidFill>
                  <a:schemeClr val="tx1">
                    <a:lumMod val="75000"/>
                    <a:lumOff val="25000"/>
                  </a:schemeClr>
                </a:solidFill>
                <a:cs typeface="Calibri" panose="020F0502020204030204" pitchFamily="34" charset="0"/>
              </a:rPr>
              <a:t>programmes</a:t>
            </a:r>
            <a:r>
              <a:rPr lang="en-US" sz="1400" dirty="0">
                <a:solidFill>
                  <a:schemeClr val="tx1">
                    <a:lumMod val="75000"/>
                    <a:lumOff val="25000"/>
                  </a:schemeClr>
                </a:solidFill>
                <a:cs typeface="Calibri" panose="020F0502020204030204" pitchFamily="34" charset="0"/>
              </a:rPr>
              <a:t> </a:t>
            </a:r>
            <a:r>
              <a:rPr lang="en-GB" sz="1400" dirty="0">
                <a:solidFill>
                  <a:schemeClr val="tx1">
                    <a:lumMod val="75000"/>
                    <a:lumOff val="25000"/>
                  </a:schemeClr>
                </a:solidFill>
                <a:cs typeface="Calibri" panose="020F0502020204030204" pitchFamily="34" charset="0"/>
              </a:rPr>
              <a:t>(</a:t>
            </a:r>
            <a:r>
              <a:rPr lang="en-GB" sz="1400" dirty="0" err="1">
                <a:solidFill>
                  <a:schemeClr val="tx1">
                    <a:lumMod val="75000"/>
                    <a:lumOff val="25000"/>
                  </a:schemeClr>
                </a:solidFill>
                <a:cs typeface="Calibri" panose="020F0502020204030204" pitchFamily="34" charset="0"/>
              </a:rPr>
              <a:t>OpenAIRE</a:t>
            </a:r>
            <a:r>
              <a:rPr lang="en-GB" sz="1400" dirty="0">
                <a:solidFill>
                  <a:schemeClr val="tx1">
                    <a:lumMod val="75000"/>
                    <a:lumOff val="25000"/>
                  </a:schemeClr>
                </a:solidFill>
                <a:cs typeface="Calibri" panose="020F0502020204030204" pitchFamily="34" charset="0"/>
              </a:rPr>
              <a:t>, PASTEUR</a:t>
            </a:r>
            <a:r>
              <a:rPr lang="el-GR" sz="1400" dirty="0">
                <a:solidFill>
                  <a:schemeClr val="tx1">
                    <a:lumMod val="75000"/>
                    <a:lumOff val="25000"/>
                  </a:schemeClr>
                </a:solidFill>
                <a:cs typeface="Calibri" panose="020F0502020204030204" pitchFamily="34" charset="0"/>
              </a:rPr>
              <a:t>4</a:t>
            </a:r>
            <a:r>
              <a:rPr lang="en-GB" sz="1400" dirty="0">
                <a:solidFill>
                  <a:schemeClr val="tx1">
                    <a:lumMod val="75000"/>
                    <a:lumOff val="25000"/>
                  </a:schemeClr>
                </a:solidFill>
                <a:cs typeface="Calibri" panose="020F0502020204030204" pitchFamily="34" charset="0"/>
              </a:rPr>
              <a:t>OA, FOSTER, NI</a:t>
            </a:r>
            <a:r>
              <a:rPr lang="el-GR" sz="1400" dirty="0">
                <a:solidFill>
                  <a:schemeClr val="tx1">
                    <a:lumMod val="75000"/>
                    <a:lumOff val="25000"/>
                  </a:schemeClr>
                </a:solidFill>
                <a:cs typeface="Calibri" panose="020F0502020204030204" pitchFamily="34" charset="0"/>
              </a:rPr>
              <a:t>4</a:t>
            </a:r>
            <a:r>
              <a:rPr lang="en-GB" sz="1400" dirty="0">
                <a:solidFill>
                  <a:schemeClr val="tx1">
                    <a:lumMod val="75000"/>
                    <a:lumOff val="25000"/>
                  </a:schemeClr>
                </a:solidFill>
                <a:cs typeface="Calibri" panose="020F0502020204030204" pitchFamily="34" charset="0"/>
              </a:rPr>
              <a:t>OS-EUROPE, </a:t>
            </a:r>
            <a:r>
              <a:rPr lang="en-GB" sz="1400" dirty="0" err="1">
                <a:solidFill>
                  <a:schemeClr val="tx1">
                    <a:lumMod val="75000"/>
                    <a:lumOff val="25000"/>
                  </a:schemeClr>
                </a:solidFill>
                <a:cs typeface="Calibri" panose="020F0502020204030204" pitchFamily="34" charset="0"/>
              </a:rPr>
              <a:t>Yufering</a:t>
            </a:r>
            <a:r>
              <a:rPr lang="el-GR" sz="1400" dirty="0">
                <a:solidFill>
                  <a:schemeClr val="tx1">
                    <a:lumMod val="75000"/>
                    <a:lumOff val="25000"/>
                  </a:schemeClr>
                </a:solidFill>
                <a:cs typeface="Calibri" panose="020F0502020204030204" pitchFamily="34" charset="0"/>
              </a:rPr>
              <a:t>,</a:t>
            </a:r>
            <a:r>
              <a:rPr lang="en-GB" sz="1400" dirty="0">
                <a:solidFill>
                  <a:schemeClr val="tx1">
                    <a:lumMod val="75000"/>
                    <a:lumOff val="25000"/>
                  </a:schemeClr>
                </a:solidFill>
                <a:cs typeface="Calibri" panose="020F0502020204030204" pitchFamily="34" charset="0"/>
              </a:rPr>
              <a:t> DIOSI, </a:t>
            </a:r>
            <a:r>
              <a:rPr lang="en-GB" sz="1400" dirty="0" err="1">
                <a:solidFill>
                  <a:schemeClr val="tx1">
                    <a:lumMod val="75000"/>
                    <a:lumOff val="25000"/>
                  </a:schemeClr>
                </a:solidFill>
                <a:cs typeface="Calibri" panose="020F0502020204030204" pitchFamily="34" charset="0"/>
              </a:rPr>
              <a:t>CeOS_SE</a:t>
            </a:r>
            <a:r>
              <a:rPr lang="en-GB" sz="1400" dirty="0">
                <a:solidFill>
                  <a:schemeClr val="tx1">
                    <a:lumMod val="75000"/>
                    <a:lumOff val="25000"/>
                  </a:schemeClr>
                </a:solidFill>
                <a:cs typeface="Calibri" panose="020F0502020204030204" pitchFamily="34" charset="0"/>
              </a:rPr>
              <a:t>, etc.)</a:t>
            </a:r>
          </a:p>
          <a:p>
            <a:pPr marL="172800" lvl="1" indent="-171450">
              <a:spcBef>
                <a:spcPts val="0"/>
              </a:spcBef>
              <a:buClr>
                <a:srgbClr val="F7921C"/>
              </a:buClr>
              <a:buFont typeface="Arial" panose="020B0604020202020204" pitchFamily="34" charset="0"/>
              <a:buChar char="•"/>
            </a:pPr>
            <a:endParaRPr lang="en-GB" sz="1400" dirty="0">
              <a:solidFill>
                <a:schemeClr val="tx1">
                  <a:lumMod val="75000"/>
                  <a:lumOff val="25000"/>
                </a:schemeClr>
              </a:solidFill>
              <a:cs typeface="Calibri" panose="020F0502020204030204" pitchFamily="34" charset="0"/>
            </a:endParaRPr>
          </a:p>
          <a:p>
            <a:pPr marL="172800" lvl="1" indent="-171450">
              <a:spcBef>
                <a:spcPts val="0"/>
              </a:spcBef>
              <a:spcAft>
                <a:spcPts val="0"/>
              </a:spcAft>
              <a:buClr>
                <a:srgbClr val="F7921C"/>
              </a:buClr>
              <a:buFont typeface="Arial" panose="020B0604020202020204" pitchFamily="34" charset="0"/>
              <a:buChar char="•"/>
            </a:pPr>
            <a:r>
              <a:rPr lang="en-US" sz="1400" dirty="0">
                <a:solidFill>
                  <a:schemeClr val="tx1">
                    <a:lumMod val="75000"/>
                    <a:lumOff val="25000"/>
                  </a:schemeClr>
                </a:solidFill>
                <a:cs typeface="Calibri" panose="020F0502020204030204" pitchFamily="34" charset="0"/>
              </a:rPr>
              <a:t>operation as the only National Open Access Office </a:t>
            </a:r>
            <a:r>
              <a:rPr lang="en-US" sz="1400" dirty="0" err="1">
                <a:solidFill>
                  <a:schemeClr val="tx1">
                    <a:lumMod val="75000"/>
                    <a:lumOff val="25000"/>
                  </a:schemeClr>
                </a:solidFill>
                <a:cs typeface="Calibri" panose="020F0502020204030204" pitchFamily="34" charset="0"/>
              </a:rPr>
              <a:t>OpenAIRE</a:t>
            </a:r>
            <a:r>
              <a:rPr lang="en-US" sz="1400" dirty="0">
                <a:solidFill>
                  <a:schemeClr val="tx1">
                    <a:lumMod val="75000"/>
                    <a:lumOff val="25000"/>
                  </a:schemeClr>
                </a:solidFill>
                <a:cs typeface="Calibri" panose="020F0502020204030204" pitchFamily="34" charset="0"/>
              </a:rPr>
              <a:t> in Cyprus</a:t>
            </a:r>
          </a:p>
          <a:p>
            <a:pPr marL="172800" lvl="1" indent="-171450">
              <a:spcBef>
                <a:spcPts val="0"/>
              </a:spcBef>
              <a:spcAft>
                <a:spcPts val="0"/>
              </a:spcAft>
              <a:buClr>
                <a:srgbClr val="F7921C"/>
              </a:buClr>
              <a:buFont typeface="Arial" panose="020B0604020202020204" pitchFamily="34" charset="0"/>
              <a:buChar char="•"/>
            </a:pPr>
            <a:endParaRPr lang="en-US" sz="1400" dirty="0">
              <a:solidFill>
                <a:schemeClr val="tx1">
                  <a:lumMod val="75000"/>
                  <a:lumOff val="25000"/>
                </a:schemeClr>
              </a:solidFill>
              <a:cs typeface="Calibri" panose="020F0502020204030204" pitchFamily="34" charset="0"/>
            </a:endParaRPr>
          </a:p>
          <a:p>
            <a:pPr marL="172800" lvl="1" indent="-171450">
              <a:spcBef>
                <a:spcPts val="0"/>
              </a:spcBef>
              <a:spcAft>
                <a:spcPts val="0"/>
              </a:spcAft>
              <a:buClr>
                <a:srgbClr val="F7921C"/>
              </a:buClr>
              <a:buFont typeface="Arial" panose="020B0604020202020204" pitchFamily="34" charset="0"/>
              <a:buChar char="•"/>
            </a:pPr>
            <a:r>
              <a:rPr lang="en-US" sz="1400" dirty="0">
                <a:solidFill>
                  <a:schemeClr val="tx1">
                    <a:lumMod val="75000"/>
                    <a:lumOff val="25000"/>
                  </a:schemeClr>
                </a:solidFill>
                <a:cs typeface="Calibri" panose="020F0502020204030204" pitchFamily="34" charset="0"/>
              </a:rPr>
              <a:t>active member of the Consortium of Cypriot Libraries (</a:t>
            </a:r>
            <a:r>
              <a:rPr lang="en-US" sz="1400" dirty="0" err="1">
                <a:solidFill>
                  <a:schemeClr val="tx1">
                    <a:lumMod val="75000"/>
                    <a:lumOff val="25000"/>
                  </a:schemeClr>
                </a:solidFill>
                <a:cs typeface="Calibri" panose="020F0502020204030204" pitchFamily="34" charset="0"/>
              </a:rPr>
              <a:t>CCyL</a:t>
            </a:r>
            <a:r>
              <a:rPr lang="en-US" sz="1400" dirty="0">
                <a:solidFill>
                  <a:schemeClr val="tx1">
                    <a:lumMod val="75000"/>
                    <a:lumOff val="25000"/>
                  </a:schemeClr>
                </a:solidFill>
                <a:cs typeface="Calibri" panose="020F0502020204030204" pitchFamily="34" charset="0"/>
              </a:rPr>
              <a:t>)</a:t>
            </a:r>
          </a:p>
          <a:p>
            <a:pPr marL="172800" lvl="1" indent="-171450">
              <a:spcBef>
                <a:spcPts val="0"/>
              </a:spcBef>
              <a:spcAft>
                <a:spcPts val="0"/>
              </a:spcAft>
              <a:buClr>
                <a:srgbClr val="F7921C"/>
              </a:buClr>
              <a:buFont typeface="Arial" panose="020B0604020202020204" pitchFamily="34" charset="0"/>
              <a:buChar char="•"/>
            </a:pPr>
            <a:endParaRPr lang="en-US" sz="1400" dirty="0">
              <a:solidFill>
                <a:schemeClr val="tx1">
                  <a:lumMod val="75000"/>
                  <a:lumOff val="25000"/>
                </a:schemeClr>
              </a:solidFill>
              <a:cs typeface="Calibri" panose="020F0502020204030204" pitchFamily="34" charset="0"/>
            </a:endParaRPr>
          </a:p>
          <a:p>
            <a:pPr marL="172800" lvl="1" indent="-171450">
              <a:spcBef>
                <a:spcPts val="0"/>
              </a:spcBef>
              <a:spcAft>
                <a:spcPts val="0"/>
              </a:spcAft>
              <a:buClr>
                <a:srgbClr val="F7921C"/>
              </a:buClr>
              <a:buFont typeface="Arial" panose="020B0604020202020204" pitchFamily="34" charset="0"/>
              <a:buChar char="•"/>
            </a:pPr>
            <a:r>
              <a:rPr lang="en-US" sz="1400" dirty="0">
                <a:solidFill>
                  <a:schemeClr val="tx1">
                    <a:lumMod val="75000"/>
                    <a:lumOff val="25000"/>
                  </a:schemeClr>
                </a:solidFill>
                <a:cs typeface="Calibri" panose="020F0502020204030204" pitchFamily="34" charset="0"/>
              </a:rPr>
              <a:t>support for print-disabled students through the provision of teaching and research material and </a:t>
            </a:r>
            <a:r>
              <a:rPr lang="en-US" sz="1400" dirty="0" err="1">
                <a:solidFill>
                  <a:schemeClr val="tx1">
                    <a:lumMod val="75000"/>
                    <a:lumOff val="25000"/>
                  </a:schemeClr>
                </a:solidFill>
                <a:cs typeface="Calibri" panose="020F0502020204030204" pitchFamily="34" charset="0"/>
              </a:rPr>
              <a:t>personalised</a:t>
            </a:r>
            <a:r>
              <a:rPr lang="en-US" sz="1400" dirty="0">
                <a:solidFill>
                  <a:schemeClr val="tx1">
                    <a:lumMod val="75000"/>
                    <a:lumOff val="25000"/>
                  </a:schemeClr>
                </a:solidFill>
                <a:cs typeface="Calibri" panose="020F0502020204030204" pitchFamily="34" charset="0"/>
              </a:rPr>
              <a:t> services</a:t>
            </a:r>
          </a:p>
        </p:txBody>
      </p:sp>
      <p:sp>
        <p:nvSpPr>
          <p:cNvPr id="3" name="TextBox 9">
            <a:extLst>
              <a:ext uri="{FF2B5EF4-FFF2-40B4-BE49-F238E27FC236}">
                <a16:creationId xmlns:a16="http://schemas.microsoft.com/office/drawing/2014/main" id="{3EF79060-89D8-E2CE-8674-4C1BCCA3569A}"/>
              </a:ext>
            </a:extLst>
          </p:cNvPr>
          <p:cNvSpPr txBox="1">
            <a:spLocks noChangeArrowheads="1"/>
          </p:cNvSpPr>
          <p:nvPr/>
        </p:nvSpPr>
        <p:spPr bwMode="auto">
          <a:xfrm>
            <a:off x="1066800" y="1447800"/>
            <a:ext cx="45720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GB" sz="2400" dirty="0">
                <a:solidFill>
                  <a:schemeClr val="tx1">
                    <a:lumMod val="75000"/>
                    <a:lumOff val="25000"/>
                  </a:schemeClr>
                </a:solidFill>
                <a:latin typeface="Calibri Light" panose="020F0302020204030204" pitchFamily="34" charset="0"/>
                <a:cs typeface="Calibri Light" panose="020F0302020204030204" pitchFamily="34" charset="0"/>
              </a:rPr>
              <a:t>Key Library Actions</a:t>
            </a:r>
            <a:endParaRPr lang="en-US" alt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64921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55E4ACD4-7673-4166-C14B-E9C8B3471771}"/>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marL="630238" lvl="0" indent="11113" eaLnBrk="1" fontAlgn="auto" hangingPunct="1">
              <a:spcBef>
                <a:spcPct val="20000"/>
              </a:spcBef>
              <a:spcAft>
                <a:spcPts val="0"/>
              </a:spcAft>
            </a:pPr>
            <a:endParaRPr lang="el-GR" sz="1300" kern="0" dirty="0">
              <a:solidFill>
                <a:prstClr val="black"/>
              </a:solidFill>
              <a:latin typeface="Calibri Light" panose="020F0302020204030204" pitchFamily="34" charset="0"/>
              <a:cs typeface="Calibri Light" panose="020F0302020204030204" pitchFamily="34" charset="0"/>
            </a:endParaRPr>
          </a:p>
        </p:txBody>
      </p:sp>
      <p:sp>
        <p:nvSpPr>
          <p:cNvPr id="4" name="Θέση αριθμού διαφάνειας 1">
            <a:extLst>
              <a:ext uri="{FF2B5EF4-FFF2-40B4-BE49-F238E27FC236}">
                <a16:creationId xmlns:a16="http://schemas.microsoft.com/office/drawing/2014/main" id="{D61D2E1A-46F3-9084-85D7-EE482FC08EA1}"/>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640CD860-0249-6145-A0FB-1849267B8A61}" type="slidenum">
              <a:rPr lang="en-US" altLang="el-GR" sz="1000">
                <a:solidFill>
                  <a:srgbClr val="898989"/>
                </a:solidFill>
              </a:rPr>
              <a:pPr algn="ctr" eaLnBrk="1" hangingPunct="1">
                <a:spcBef>
                  <a:spcPct val="0"/>
                </a:spcBef>
                <a:buFontTx/>
                <a:buNone/>
              </a:pPr>
              <a:t>18</a:t>
            </a:fld>
            <a:endParaRPr lang="en-US" altLang="el-GR" sz="1000">
              <a:solidFill>
                <a:srgbClr val="898989"/>
              </a:solidFill>
            </a:endParaRPr>
          </a:p>
        </p:txBody>
      </p:sp>
      <p:sp>
        <p:nvSpPr>
          <p:cNvPr id="5" name="TextBox 9">
            <a:extLst>
              <a:ext uri="{FF2B5EF4-FFF2-40B4-BE49-F238E27FC236}">
                <a16:creationId xmlns:a16="http://schemas.microsoft.com/office/drawing/2014/main" id="{9CC83E09-4452-BE83-D1CB-13A1DA3D31E8}"/>
              </a:ext>
            </a:extLst>
          </p:cNvPr>
          <p:cNvSpPr txBox="1">
            <a:spLocks noChangeArrowheads="1"/>
          </p:cNvSpPr>
          <p:nvPr/>
        </p:nvSpPr>
        <p:spPr bwMode="auto">
          <a:xfrm>
            <a:off x="1066800" y="1447800"/>
            <a:ext cx="65532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F7921C"/>
              </a:buClr>
              <a:buNone/>
              <a:defRPr/>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Alumni</a:t>
            </a:r>
            <a:endParaRPr lang="en-US" alt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 name="Rectangle 4">
            <a:extLst>
              <a:ext uri="{FF2B5EF4-FFF2-40B4-BE49-F238E27FC236}">
                <a16:creationId xmlns:a16="http://schemas.microsoft.com/office/drawing/2014/main" id="{FDC14109-904D-CCE6-E820-AE347B8E5438}"/>
              </a:ext>
            </a:extLst>
          </p:cNvPr>
          <p:cNvSpPr txBox="1">
            <a:spLocks/>
          </p:cNvSpPr>
          <p:nvPr/>
        </p:nvSpPr>
        <p:spPr bwMode="auto">
          <a:xfrm>
            <a:off x="1066800" y="1905000"/>
            <a:ext cx="6934200" cy="794064"/>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The development of good relations between an academic institution and its alumni is a </a:t>
            </a:r>
            <a:r>
              <a:rPr lang="el-GR" sz="1200" dirty="0">
                <a:solidFill>
                  <a:schemeClr val="tx1">
                    <a:lumMod val="75000"/>
                    <a:lumOff val="25000"/>
                  </a:schemeClr>
                </a:solidFill>
                <a:latin typeface="Calibri Light" panose="020F0302020204030204" pitchFamily="34" charset="0"/>
                <a:cs typeface="Calibri Light" panose="020F0302020204030204" pitchFamily="34" charset="0"/>
              </a:rPr>
              <a:t>l</a:t>
            </a: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o</a:t>
            </a:r>
            <a:r>
              <a:rPr lang="el-GR" sz="1200" dirty="0">
                <a:solidFill>
                  <a:schemeClr val="tx1">
                    <a:lumMod val="75000"/>
                    <a:lumOff val="25000"/>
                  </a:schemeClr>
                </a:solidFill>
                <a:latin typeface="Calibri Light" panose="020F0302020204030204" pitchFamily="34" charset="0"/>
                <a:cs typeface="Calibri Light" panose="020F0302020204030204" pitchFamily="34" charset="0"/>
              </a:rPr>
              <a:t>n</a:t>
            </a: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g</a:t>
            </a:r>
            <a:r>
              <a:rPr lang="el-GR" sz="1200" dirty="0">
                <a:solidFill>
                  <a:schemeClr val="tx1">
                    <a:lumMod val="75000"/>
                    <a:lumOff val="25000"/>
                  </a:schemeClr>
                </a:solidFill>
                <a:latin typeface="Calibri Light" panose="020F0302020204030204" pitchFamily="34" charset="0"/>
                <a:cs typeface="Calibri Light" panose="020F0302020204030204" pitchFamily="34" charset="0"/>
              </a:rPr>
              <a:t>-</a:t>
            </a: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t</a:t>
            </a:r>
            <a:r>
              <a:rPr lang="el-GR" sz="1200" dirty="0">
                <a:solidFill>
                  <a:schemeClr val="tx1">
                    <a:lumMod val="75000"/>
                    <a:lumOff val="25000"/>
                  </a:schemeClr>
                </a:solidFill>
                <a:latin typeface="Calibri Light" panose="020F0302020204030204" pitchFamily="34" charset="0"/>
                <a:cs typeface="Calibri Light" panose="020F0302020204030204" pitchFamily="34" charset="0"/>
              </a:rPr>
              <a:t>e</a:t>
            </a: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r</a:t>
            </a:r>
            <a:r>
              <a:rPr lang="el-GR" sz="1200" dirty="0">
                <a:solidFill>
                  <a:schemeClr val="tx1">
                    <a:lumMod val="75000"/>
                    <a:lumOff val="25000"/>
                  </a:schemeClr>
                </a:solidFill>
                <a:latin typeface="Calibri Light" panose="020F0302020204030204" pitchFamily="34" charset="0"/>
                <a:cs typeface="Calibri Light" panose="020F0302020204030204" pitchFamily="34" charset="0"/>
              </a:rPr>
              <a:t>m</a:t>
            </a: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 investment which entails benefits for the institution beyond any financial contribution. The University of Cyprus acknowledges the primary role of our alumni as ambassadors of the University. </a:t>
            </a:r>
          </a:p>
          <a:p>
            <a:pPr marL="0" indent="0">
              <a:buNone/>
            </a:pP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Our alumni community comprises </a:t>
            </a:r>
            <a:r>
              <a:rPr lang="el-GR" sz="1200" b="1" dirty="0">
                <a:solidFill>
                  <a:srgbClr val="F7921C"/>
                </a:solidFill>
              </a:rPr>
              <a:t>30.091</a:t>
            </a:r>
            <a:r>
              <a:rPr lang="el-GR" sz="1300" dirty="0">
                <a:solidFill>
                  <a:schemeClr val="tx1">
                    <a:lumMod val="75000"/>
                    <a:lumOff val="25000"/>
                  </a:schemeClr>
                </a:solidFill>
                <a:latin typeface="Calibri Light" panose="020F0302020204030204" pitchFamily="34" charset="0"/>
                <a:cs typeface="Calibri Light" panose="020F0302020204030204" pitchFamily="34" charset="0"/>
              </a:rPr>
              <a:t> </a:t>
            </a: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members</a:t>
            </a:r>
            <a:r>
              <a:rPr lang="el-GR" sz="1200" dirty="0">
                <a:solidFill>
                  <a:schemeClr val="tx1">
                    <a:lumMod val="75000"/>
                    <a:lumOff val="25000"/>
                  </a:schemeClr>
                </a:solidFill>
                <a:latin typeface="Calibri Light" panose="020F0302020204030204" pitchFamily="34" charset="0"/>
                <a:cs typeface="Calibri Light" panose="020F0302020204030204" pitchFamily="34" charset="0"/>
              </a:rPr>
              <a:t> (1996-2022).</a:t>
            </a:r>
          </a:p>
        </p:txBody>
      </p:sp>
      <p:pic>
        <p:nvPicPr>
          <p:cNvPr id="8" name="Picture 7">
            <a:extLst>
              <a:ext uri="{FF2B5EF4-FFF2-40B4-BE49-F238E27FC236}">
                <a16:creationId xmlns:a16="http://schemas.microsoft.com/office/drawing/2014/main" id="{D5535E8E-0DC5-F781-A5EC-9280E06F989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4798" y="5081982"/>
            <a:ext cx="2062555" cy="1468909"/>
          </a:xfrm>
          <a:prstGeom prst="rect">
            <a:avLst/>
          </a:prstGeom>
        </p:spPr>
      </p:pic>
      <p:pic>
        <p:nvPicPr>
          <p:cNvPr id="9" name="Picture 11">
            <a:extLst>
              <a:ext uri="{FF2B5EF4-FFF2-40B4-BE49-F238E27FC236}">
                <a16:creationId xmlns:a16="http://schemas.microsoft.com/office/drawing/2014/main" id="{A7BC562B-1CB4-012A-84D8-D6CC84C5008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67354" y="5081983"/>
            <a:ext cx="1983257" cy="1471217"/>
          </a:xfrm>
          <a:prstGeom prst="rect">
            <a:avLst/>
          </a:prstGeom>
        </p:spPr>
      </p:pic>
      <p:pic>
        <p:nvPicPr>
          <p:cNvPr id="10" name="Picture 18">
            <a:extLst>
              <a:ext uri="{FF2B5EF4-FFF2-40B4-BE49-F238E27FC236}">
                <a16:creationId xmlns:a16="http://schemas.microsoft.com/office/drawing/2014/main" id="{BE979717-C2FC-D3D6-CA0A-D0AF19A9BF4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34643" y="5081984"/>
            <a:ext cx="2276806" cy="1468907"/>
          </a:xfrm>
          <a:prstGeom prst="rect">
            <a:avLst/>
          </a:prstGeom>
        </p:spPr>
      </p:pic>
      <p:pic>
        <p:nvPicPr>
          <p:cNvPr id="11" name="Εικόνα 10">
            <a:extLst>
              <a:ext uri="{FF2B5EF4-FFF2-40B4-BE49-F238E27FC236}">
                <a16:creationId xmlns:a16="http://schemas.microsoft.com/office/drawing/2014/main" id="{1F52D29C-DBA9-87F5-C303-92927B29A4D9}"/>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596065" y="5079675"/>
            <a:ext cx="2243135" cy="1471217"/>
          </a:xfrm>
          <a:prstGeom prst="rect">
            <a:avLst/>
          </a:prstGeom>
        </p:spPr>
      </p:pic>
      <p:pic>
        <p:nvPicPr>
          <p:cNvPr id="12" name="Εικόνα 11">
            <a:extLst>
              <a:ext uri="{FF2B5EF4-FFF2-40B4-BE49-F238E27FC236}">
                <a16:creationId xmlns:a16="http://schemas.microsoft.com/office/drawing/2014/main" id="{D430AABF-D678-6333-1661-3FC85B62A6C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
        <p:nvSpPr>
          <p:cNvPr id="14" name="Rectangle 4">
            <a:extLst>
              <a:ext uri="{FF2B5EF4-FFF2-40B4-BE49-F238E27FC236}">
                <a16:creationId xmlns:a16="http://schemas.microsoft.com/office/drawing/2014/main" id="{4AA48E89-2306-A58E-4167-453682608FCF}"/>
              </a:ext>
            </a:extLst>
          </p:cNvPr>
          <p:cNvSpPr txBox="1">
            <a:spLocks/>
          </p:cNvSpPr>
          <p:nvPr/>
        </p:nvSpPr>
        <p:spPr bwMode="auto">
          <a:xfrm>
            <a:off x="4572000" y="3157870"/>
            <a:ext cx="3532909" cy="1795130"/>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171450">
              <a:spcBef>
                <a:spcPts val="0"/>
              </a:spcBef>
              <a:buClr>
                <a:srgbClr val="F7921C"/>
              </a:buClr>
            </a:pPr>
            <a:r>
              <a:rPr lang="en-US" sz="1200" b="1" dirty="0">
                <a:solidFill>
                  <a:schemeClr val="tx1">
                    <a:lumMod val="75000"/>
                    <a:lumOff val="25000"/>
                  </a:schemeClr>
                </a:solidFill>
                <a:cs typeface="Calibri" panose="020F0502020204030204" pitchFamily="34" charset="0"/>
              </a:rPr>
              <a:t>Website</a:t>
            </a:r>
            <a:r>
              <a:rPr lang="el-GR" sz="1200" b="1" dirty="0">
                <a:solidFill>
                  <a:schemeClr val="tx1">
                    <a:lumMod val="75000"/>
                    <a:lumOff val="25000"/>
                  </a:schemeClr>
                </a:solidFill>
                <a:cs typeface="Calibri" panose="020F0502020204030204" pitchFamily="34" charset="0"/>
              </a:rPr>
              <a:t>: </a:t>
            </a:r>
            <a:r>
              <a:rPr lang="en-GB" sz="1000" dirty="0" err="1">
                <a:solidFill>
                  <a:schemeClr val="tx1">
                    <a:lumMod val="75000"/>
                    <a:lumOff val="25000"/>
                  </a:schemeClr>
                </a:solidFill>
                <a:cs typeface="Calibri" panose="020F0502020204030204" pitchFamily="34" charset="0"/>
                <a:hlinkClick r:id="rId8"/>
              </a:rPr>
              <a:t>www.ucy.ac.cy</a:t>
            </a:r>
            <a:r>
              <a:rPr lang="en-GB" sz="1000" dirty="0">
                <a:solidFill>
                  <a:schemeClr val="tx1">
                    <a:lumMod val="75000"/>
                    <a:lumOff val="25000"/>
                  </a:schemeClr>
                </a:solidFill>
                <a:cs typeface="Calibri" panose="020F0502020204030204" pitchFamily="34" charset="0"/>
                <a:hlinkClick r:id="rId8"/>
              </a:rPr>
              <a:t>/alumni</a:t>
            </a:r>
            <a:endParaRPr lang="en-US" sz="1000" dirty="0">
              <a:solidFill>
                <a:schemeClr val="tx1">
                  <a:lumMod val="75000"/>
                  <a:lumOff val="25000"/>
                </a:schemeClr>
              </a:solidFill>
              <a:cs typeface="Calibri" panose="020F0502020204030204" pitchFamily="34" charset="0"/>
            </a:endParaRPr>
          </a:p>
          <a:p>
            <a:pPr marL="171450" indent="-171450">
              <a:spcBef>
                <a:spcPts val="100"/>
              </a:spcBef>
              <a:buClr>
                <a:srgbClr val="F7921C"/>
              </a:buClr>
            </a:pPr>
            <a:r>
              <a:rPr lang="en-US" sz="1200" b="1" dirty="0">
                <a:solidFill>
                  <a:schemeClr val="tx1">
                    <a:lumMod val="75000"/>
                    <a:lumOff val="25000"/>
                  </a:schemeClr>
                </a:solidFill>
                <a:cs typeface="Calibri" panose="020F0502020204030204" pitchFamily="34" charset="0"/>
              </a:rPr>
              <a:t>UCY ALUMNI COMMUNITY</a:t>
            </a:r>
            <a:r>
              <a:rPr lang="el-GR" sz="1200" b="1" dirty="0">
                <a:solidFill>
                  <a:schemeClr val="tx1">
                    <a:lumMod val="75000"/>
                    <a:lumOff val="25000"/>
                  </a:schemeClr>
                </a:solidFill>
                <a:cs typeface="Calibri" panose="020F0502020204030204" pitchFamily="34" charset="0"/>
              </a:rPr>
              <a:t>: </a:t>
            </a:r>
            <a:r>
              <a:rPr lang="en-GB" sz="1000" dirty="0">
                <a:solidFill>
                  <a:schemeClr val="tx1">
                    <a:lumMod val="75000"/>
                    <a:lumOff val="25000"/>
                  </a:schemeClr>
                </a:solidFill>
                <a:cs typeface="Calibri" panose="020F0502020204030204" pitchFamily="34" charset="0"/>
                <a:hlinkClick r:id="rId9"/>
              </a:rPr>
              <a:t>www. </a:t>
            </a:r>
            <a:r>
              <a:rPr lang="en-GB" sz="1000" dirty="0" err="1">
                <a:solidFill>
                  <a:schemeClr val="tx1">
                    <a:lumMod val="75000"/>
                    <a:lumOff val="25000"/>
                  </a:schemeClr>
                </a:solidFill>
                <a:cs typeface="Calibri" panose="020F0502020204030204" pitchFamily="34" charset="0"/>
                <a:hlinkClick r:id="rId9"/>
              </a:rPr>
              <a:t>ucyalumni.com</a:t>
            </a:r>
            <a:endParaRPr lang="en-US" sz="1000" dirty="0">
              <a:solidFill>
                <a:schemeClr val="tx1">
                  <a:lumMod val="75000"/>
                  <a:lumOff val="25000"/>
                </a:schemeClr>
              </a:solidFill>
              <a:cs typeface="Calibri" panose="020F0502020204030204" pitchFamily="34" charset="0"/>
            </a:endParaRPr>
          </a:p>
          <a:p>
            <a:pPr marL="171450" indent="-171450">
              <a:spcBef>
                <a:spcPts val="100"/>
              </a:spcBef>
              <a:buClr>
                <a:srgbClr val="F7921C"/>
              </a:buClr>
            </a:pPr>
            <a:r>
              <a:rPr lang="en-US" sz="1200" b="1" dirty="0">
                <a:solidFill>
                  <a:schemeClr val="tx1">
                    <a:lumMod val="75000"/>
                    <a:lumOff val="25000"/>
                  </a:schemeClr>
                </a:solidFill>
                <a:cs typeface="Calibri" panose="020F0502020204030204" pitchFamily="34" charset="0"/>
              </a:rPr>
              <a:t>MENTOR </a:t>
            </a:r>
            <a:r>
              <a:rPr lang="en-US" sz="1200" b="1" dirty="0" err="1">
                <a:solidFill>
                  <a:schemeClr val="tx1">
                    <a:lumMod val="75000"/>
                    <a:lumOff val="25000"/>
                  </a:schemeClr>
                </a:solidFill>
                <a:cs typeface="Calibri" panose="020F0502020204030204" pitchFamily="34" charset="0"/>
              </a:rPr>
              <a:t>programme</a:t>
            </a:r>
            <a:endParaRPr lang="el-GR" sz="1200" b="1" dirty="0">
              <a:solidFill>
                <a:schemeClr val="tx1">
                  <a:lumMod val="75000"/>
                  <a:lumOff val="25000"/>
                </a:schemeClr>
              </a:solidFill>
              <a:cs typeface="Calibri" panose="020F0502020204030204" pitchFamily="34" charset="0"/>
            </a:endParaRPr>
          </a:p>
          <a:p>
            <a:pPr marL="171450" indent="-171450">
              <a:spcBef>
                <a:spcPts val="100"/>
              </a:spcBef>
              <a:buClr>
                <a:srgbClr val="F7921C"/>
              </a:buClr>
            </a:pPr>
            <a:r>
              <a:rPr lang="en-US" sz="1200" b="1" dirty="0">
                <a:solidFill>
                  <a:schemeClr val="tx1">
                    <a:lumMod val="75000"/>
                    <a:lumOff val="25000"/>
                  </a:schemeClr>
                </a:solidFill>
                <a:cs typeface="Calibri" panose="020F0502020204030204" pitchFamily="34" charset="0"/>
              </a:rPr>
              <a:t>Benefits package &amp; membership card</a:t>
            </a:r>
            <a:endParaRPr lang="el-GR" sz="1200" b="1" dirty="0">
              <a:solidFill>
                <a:schemeClr val="tx1">
                  <a:lumMod val="75000"/>
                  <a:lumOff val="25000"/>
                </a:schemeClr>
              </a:solidFill>
              <a:cs typeface="Calibri" panose="020F0502020204030204" pitchFamily="34" charset="0"/>
            </a:endParaRPr>
          </a:p>
          <a:p>
            <a:pPr marL="171450" indent="-171450">
              <a:spcBef>
                <a:spcPts val="100"/>
              </a:spcBef>
              <a:buClr>
                <a:srgbClr val="F7921C"/>
              </a:buClr>
            </a:pPr>
            <a:r>
              <a:rPr lang="en-US" sz="1200" b="1" dirty="0">
                <a:solidFill>
                  <a:schemeClr val="tx1">
                    <a:lumMod val="75000"/>
                    <a:lumOff val="25000"/>
                  </a:schemeClr>
                </a:solidFill>
                <a:cs typeface="Calibri" panose="020F0502020204030204" pitchFamily="34" charset="0"/>
              </a:rPr>
              <a:t>Campaigns</a:t>
            </a:r>
            <a:endParaRPr lang="el-GR" sz="1200" b="1" dirty="0">
              <a:solidFill>
                <a:schemeClr val="tx1">
                  <a:lumMod val="75000"/>
                  <a:lumOff val="25000"/>
                </a:schemeClr>
              </a:solidFill>
              <a:cs typeface="Calibri" panose="020F0502020204030204" pitchFamily="34" charset="0"/>
            </a:endParaRPr>
          </a:p>
          <a:p>
            <a:pPr marL="171450" indent="-171450">
              <a:spcBef>
                <a:spcPts val="100"/>
              </a:spcBef>
              <a:buClr>
                <a:srgbClr val="F7921C"/>
              </a:buClr>
            </a:pPr>
            <a:r>
              <a:rPr lang="en-US" sz="1200" b="1" dirty="0">
                <a:solidFill>
                  <a:schemeClr val="tx1">
                    <a:lumMod val="75000"/>
                    <a:lumOff val="25000"/>
                  </a:schemeClr>
                </a:solidFill>
                <a:cs typeface="Calibri" panose="020F0502020204030204" pitchFamily="34" charset="0"/>
              </a:rPr>
              <a:t>Social media pages</a:t>
            </a:r>
            <a:endParaRPr lang="el-GR" sz="1200" b="1" dirty="0">
              <a:solidFill>
                <a:schemeClr val="tx1">
                  <a:lumMod val="75000"/>
                  <a:lumOff val="25000"/>
                </a:schemeClr>
              </a:solidFill>
              <a:cs typeface="Calibri" panose="020F0502020204030204" pitchFamily="34" charset="0"/>
            </a:endParaRPr>
          </a:p>
          <a:p>
            <a:pPr marL="171450" indent="-171450">
              <a:spcBef>
                <a:spcPts val="100"/>
              </a:spcBef>
              <a:buClr>
                <a:srgbClr val="F7921C"/>
              </a:buClr>
            </a:pPr>
            <a:r>
              <a:rPr lang="en-US" sz="1200" b="1" dirty="0">
                <a:solidFill>
                  <a:schemeClr val="tx1">
                    <a:lumMod val="75000"/>
                    <a:lumOff val="25000"/>
                  </a:schemeClr>
                </a:solidFill>
                <a:cs typeface="Calibri" panose="020F0502020204030204" pitchFamily="34" charset="0"/>
              </a:rPr>
              <a:t>Weekly e-newsletter</a:t>
            </a:r>
            <a:endParaRPr lang="el-GR" sz="1200" b="1" dirty="0">
              <a:solidFill>
                <a:schemeClr val="tx1">
                  <a:lumMod val="75000"/>
                  <a:lumOff val="25000"/>
                </a:schemeClr>
              </a:solidFill>
              <a:cs typeface="Calibri" panose="020F0502020204030204" pitchFamily="34" charset="0"/>
            </a:endParaRPr>
          </a:p>
          <a:p>
            <a:pPr marL="171450" indent="-171450">
              <a:spcBef>
                <a:spcPts val="100"/>
              </a:spcBef>
              <a:buClr>
                <a:srgbClr val="F7921C"/>
              </a:buClr>
            </a:pPr>
            <a:r>
              <a:rPr lang="en-US" sz="1200" b="1" dirty="0">
                <a:solidFill>
                  <a:schemeClr val="tx1">
                    <a:lumMod val="75000"/>
                    <a:lumOff val="25000"/>
                  </a:schemeClr>
                </a:solidFill>
                <a:cs typeface="Calibri" panose="020F0502020204030204" pitchFamily="34" charset="0"/>
              </a:rPr>
              <a:t>Events</a:t>
            </a:r>
            <a:endParaRPr lang="el-GR" sz="1400" dirty="0"/>
          </a:p>
        </p:txBody>
      </p:sp>
      <p:sp>
        <p:nvSpPr>
          <p:cNvPr id="16" name="TextBox 15">
            <a:extLst>
              <a:ext uri="{FF2B5EF4-FFF2-40B4-BE49-F238E27FC236}">
                <a16:creationId xmlns:a16="http://schemas.microsoft.com/office/drawing/2014/main" id="{35796C53-FC46-C5D1-4F68-16B517973D52}"/>
              </a:ext>
            </a:extLst>
          </p:cNvPr>
          <p:cNvSpPr txBox="1"/>
          <p:nvPr/>
        </p:nvSpPr>
        <p:spPr>
          <a:xfrm>
            <a:off x="1066800" y="2876996"/>
            <a:ext cx="2895600" cy="1923604"/>
          </a:xfrm>
          <a:prstGeom prst="rect">
            <a:avLst/>
          </a:prstGeom>
          <a:noFill/>
        </p:spPr>
        <p:txBody>
          <a:bodyPr wrap="square" lIns="0" tIns="0" rIns="0" bIns="0">
            <a:spAutoFit/>
          </a:bodyPr>
          <a:lstStyle/>
          <a:p>
            <a:pPr>
              <a:buNone/>
            </a:pPr>
            <a:r>
              <a:rPr lang="en-US" sz="1200" b="1" dirty="0">
                <a:solidFill>
                  <a:srgbClr val="F7921C"/>
                </a:solidFill>
                <a:latin typeface="Calibri" panose="020F0502020204030204" pitchFamily="34" charset="0"/>
              </a:rPr>
              <a:t>We engage our alumni with </a:t>
            </a:r>
          </a:p>
          <a:p>
            <a:pPr>
              <a:buNone/>
            </a:pPr>
            <a:endParaRPr lang="en-US" sz="500" b="1" dirty="0">
              <a:solidFill>
                <a:srgbClr val="F7921C"/>
              </a:solidFill>
            </a:endParaRPr>
          </a:p>
          <a:p>
            <a:pPr marL="0" lvl="1" indent="-172800">
              <a:buClr>
                <a:srgbClr val="F7921C"/>
              </a:buClr>
              <a:buFont typeface="Arial" panose="020B0604020202020204" pitchFamily="34" charset="0"/>
              <a:buChar char="•"/>
            </a:pP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Offers and discounts</a:t>
            </a:r>
          </a:p>
          <a:p>
            <a:pPr marL="0" lvl="1" indent="-172800">
              <a:buClr>
                <a:srgbClr val="F7921C"/>
              </a:buClr>
              <a:buFont typeface="Arial" panose="020B0604020202020204" pitchFamily="34" charset="0"/>
              <a:buChar char="•"/>
            </a:pP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Networking opportunities</a:t>
            </a:r>
          </a:p>
          <a:p>
            <a:pPr marL="172800" lvl="1" indent="-172800">
              <a:buClr>
                <a:srgbClr val="F7921C"/>
              </a:buClr>
              <a:buFont typeface="Arial" panose="020B0604020202020204" pitchFamily="34" charset="0"/>
              <a:buChar char="•"/>
            </a:pP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Offering news that interests them, </a:t>
            </a:r>
            <a:br>
              <a:rPr lang="en-US" sz="1200" dirty="0">
                <a:solidFill>
                  <a:schemeClr val="tx1">
                    <a:lumMod val="75000"/>
                    <a:lumOff val="25000"/>
                  </a:schemeClr>
                </a:solidFill>
                <a:latin typeface="Calibri Light" panose="020F0302020204030204" pitchFamily="34" charset="0"/>
                <a:cs typeface="Calibri Light" panose="020F0302020204030204" pitchFamily="34" charset="0"/>
              </a:rPr>
            </a:b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both at a professional &amp; personal level</a:t>
            </a:r>
          </a:p>
          <a:p>
            <a:pPr marL="172800" lvl="1" indent="-172800">
              <a:buClr>
                <a:srgbClr val="F7921C"/>
              </a:buClr>
              <a:buFont typeface="Arial" panose="020B0604020202020204" pitchFamily="34" charset="0"/>
              <a:buChar char="•"/>
            </a:pP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Actively demonstrating the University’s support</a:t>
            </a:r>
          </a:p>
          <a:p>
            <a:pPr marL="172800" lvl="1" indent="-172800">
              <a:buClr>
                <a:srgbClr val="F7921C"/>
              </a:buClr>
              <a:buFont typeface="Arial" panose="020B0604020202020204" pitchFamily="34" charset="0"/>
              <a:buChar char="•"/>
            </a:pP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Giving them the opportunity to participate in the University’s activities and offer their support</a:t>
            </a:r>
          </a:p>
        </p:txBody>
      </p:sp>
    </p:spTree>
    <p:extLst>
      <p:ext uri="{BB962C8B-B14F-4D97-AF65-F5344CB8AC3E}">
        <p14:creationId xmlns:p14="http://schemas.microsoft.com/office/powerpoint/2010/main" val="1643122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805D0C78-0252-A7F7-5572-5EE5FF8497AD}"/>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marL="630238" lvl="0" indent="11113" eaLnBrk="1" fontAlgn="auto" hangingPunct="1">
              <a:spcBef>
                <a:spcPct val="20000"/>
              </a:spcBef>
              <a:spcAft>
                <a:spcPts val="0"/>
              </a:spcAft>
            </a:pPr>
            <a:endParaRPr lang="el-GR" sz="1300" kern="0" dirty="0">
              <a:solidFill>
                <a:prstClr val="black"/>
              </a:solidFill>
              <a:latin typeface="Calibri Light" panose="020F0302020204030204" pitchFamily="34" charset="0"/>
              <a:cs typeface="Calibri Light" panose="020F0302020204030204" pitchFamily="34" charset="0"/>
            </a:endParaRPr>
          </a:p>
        </p:txBody>
      </p:sp>
      <p:sp>
        <p:nvSpPr>
          <p:cNvPr id="4" name="Θέση αριθμού διαφάνειας 1">
            <a:extLst>
              <a:ext uri="{FF2B5EF4-FFF2-40B4-BE49-F238E27FC236}">
                <a16:creationId xmlns:a16="http://schemas.microsoft.com/office/drawing/2014/main" id="{5EA605E2-CED2-FA6A-4CCB-C02ADD23B4FD}"/>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640CD860-0249-6145-A0FB-1849267B8A61}" type="slidenum">
              <a:rPr lang="en-US" altLang="el-GR" sz="1000">
                <a:solidFill>
                  <a:srgbClr val="898989"/>
                </a:solidFill>
              </a:rPr>
              <a:pPr algn="ctr" eaLnBrk="1" hangingPunct="1">
                <a:spcBef>
                  <a:spcPct val="0"/>
                </a:spcBef>
                <a:buFontTx/>
                <a:buNone/>
              </a:pPr>
              <a:t>19</a:t>
            </a:fld>
            <a:endParaRPr lang="en-US" altLang="el-GR" sz="1000">
              <a:solidFill>
                <a:srgbClr val="898989"/>
              </a:solidFill>
            </a:endParaRPr>
          </a:p>
        </p:txBody>
      </p:sp>
      <p:sp>
        <p:nvSpPr>
          <p:cNvPr id="6" name="TextBox 9">
            <a:extLst>
              <a:ext uri="{FF2B5EF4-FFF2-40B4-BE49-F238E27FC236}">
                <a16:creationId xmlns:a16="http://schemas.microsoft.com/office/drawing/2014/main" id="{7356F6AF-3E86-12B3-8A2B-50E3DD044972}"/>
              </a:ext>
            </a:extLst>
          </p:cNvPr>
          <p:cNvSpPr txBox="1">
            <a:spLocks noChangeArrowheads="1"/>
          </p:cNvSpPr>
          <p:nvPr/>
        </p:nvSpPr>
        <p:spPr bwMode="auto">
          <a:xfrm>
            <a:off x="1066800" y="1447800"/>
            <a:ext cx="65532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rgbClr val="F7921C"/>
              </a:buClr>
              <a:buNone/>
              <a:defRPr/>
            </a:pPr>
            <a:r>
              <a:rPr lang="en-GB" sz="2400" dirty="0">
                <a:solidFill>
                  <a:schemeClr val="tx1">
                    <a:lumMod val="75000"/>
                    <a:lumOff val="25000"/>
                  </a:schemeClr>
                </a:solidFill>
                <a:latin typeface="Calibri Light" panose="020F0302020204030204" pitchFamily="34" charset="0"/>
                <a:cs typeface="Calibri Light" panose="020F0302020204030204" pitchFamily="34" charset="0"/>
              </a:rPr>
              <a:t>Internationalisation</a:t>
            </a:r>
            <a:endParaRPr 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7" name="Rectangle 4">
            <a:extLst>
              <a:ext uri="{FF2B5EF4-FFF2-40B4-BE49-F238E27FC236}">
                <a16:creationId xmlns:a16="http://schemas.microsoft.com/office/drawing/2014/main" id="{C37DAD68-2817-89F7-C447-7B1E9748152D}"/>
              </a:ext>
            </a:extLst>
          </p:cNvPr>
          <p:cNvSpPr txBox="1">
            <a:spLocks/>
          </p:cNvSpPr>
          <p:nvPr/>
        </p:nvSpPr>
        <p:spPr bwMode="auto">
          <a:xfrm>
            <a:off x="1066800" y="2025650"/>
            <a:ext cx="3352800" cy="4099584"/>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International relations play a crucial role in the promotion of the University of Cyprus abroad, resulting in its good reputation internationally for the quality of both research and teaching. Internationalisation at UCY is achieved through a range of activities:</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a:p>
            <a:pPr marL="0" indent="0">
              <a:buNone/>
            </a:pP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spcBef>
                <a:spcPts val="0"/>
              </a:spcBef>
              <a:buClr>
                <a:srgbClr val="F7921C"/>
              </a:buClr>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Active membership in more than 65 university networks/associations worldwide, both at international and departmental levels (e.g. the European University Association (EUA), the Association of Mediterranean Universities (UNIMED), the Network of Universities from the Capitals of Europe (UNICA), YERUN etc.) </a:t>
            </a:r>
          </a:p>
          <a:p>
            <a:pPr marL="171450" indent="-171450">
              <a:spcBef>
                <a:spcPts val="0"/>
              </a:spcBef>
              <a:buClr>
                <a:srgbClr val="F7921C"/>
              </a:buClr>
            </a:pP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Participation in the YUFE (Young Universities for the Future of Europe) Alliance</a:t>
            </a:r>
          </a:p>
          <a:p>
            <a:pPr marL="171450" indent="-171450">
              <a:spcBef>
                <a:spcPts val="0"/>
              </a:spcBef>
              <a:buClr>
                <a:srgbClr val="F7921C"/>
              </a:buClr>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Participation in the ERASMUS+ Programme since the academic year 1997/1998 and in the ERASMUS+ International since 2015/2016. </a:t>
            </a:r>
          </a:p>
          <a:p>
            <a:pPr marL="171450" indent="-171450">
              <a:spcBef>
                <a:spcPts val="0"/>
              </a:spcBef>
              <a:buClr>
                <a:srgbClr val="F7921C"/>
              </a:buClr>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Establishment of international institutes on the UCY premises, e.g. Aula Cervantes and the Confucius Institute</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9" name="Rectangle 4">
            <a:extLst>
              <a:ext uri="{FF2B5EF4-FFF2-40B4-BE49-F238E27FC236}">
                <a16:creationId xmlns:a16="http://schemas.microsoft.com/office/drawing/2014/main" id="{9C2F7E45-BEDA-D778-9A34-E2623109F784}"/>
              </a:ext>
            </a:extLst>
          </p:cNvPr>
          <p:cNvSpPr txBox="1">
            <a:spLocks/>
          </p:cNvSpPr>
          <p:nvPr/>
        </p:nvSpPr>
        <p:spPr bwMode="auto">
          <a:xfrm>
            <a:off x="4572000" y="2025650"/>
            <a:ext cx="3352800" cy="3693319"/>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71450" indent="-171450">
              <a:spcBef>
                <a:spcPts val="0"/>
              </a:spcBef>
              <a:buClr>
                <a:srgbClr val="F7921C"/>
              </a:buClr>
            </a:pPr>
            <a:r>
              <a:rPr lang="en-US" sz="1200" dirty="0">
                <a:solidFill>
                  <a:schemeClr val="tx1">
                    <a:lumMod val="75000"/>
                    <a:lumOff val="25000"/>
                  </a:schemeClr>
                </a:solidFill>
                <a:latin typeface="Calibri Light" panose="020F0302020204030204" pitchFamily="34" charset="0"/>
                <a:cs typeface="Calibri Light" panose="020F0302020204030204" pitchFamily="34" charset="0"/>
              </a:rPr>
              <a:t>Conclusion</a:t>
            </a: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 of Bilateral Agreements of Cooperation with more than 130 universities/research institutions in Europe, Australia, the Middle East, Asia, the USA, Canada and Africa. These agreements facilitate student and academic staff exchanges, joint research projects, conferences and the exchange of teaching and research material. </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spcBef>
                <a:spcPts val="0"/>
              </a:spcBef>
              <a:buClr>
                <a:srgbClr val="F7921C"/>
              </a:buClr>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Offering of joint degree programmes (at Masters' and Ph.D. levels) in collaboration with other European institutions</a:t>
            </a:r>
          </a:p>
          <a:p>
            <a:pPr marL="171450" indent="-171450">
              <a:spcBef>
                <a:spcPts val="0"/>
              </a:spcBef>
              <a:buClr>
                <a:srgbClr val="F7921C"/>
              </a:buClr>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Close cooperation with foreign Embassies in Cyprus and Embassies of the Republic of Cyprus abroad</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spcBef>
                <a:spcPts val="0"/>
              </a:spcBef>
              <a:buClr>
                <a:srgbClr val="F7921C"/>
              </a:buClr>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Close relations with the Cypriot and Greek Diaspora </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spcBef>
                <a:spcPts val="0"/>
              </a:spcBef>
              <a:buClr>
                <a:srgbClr val="F7921C"/>
              </a:buClr>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Participation in a number of activities for the recruitment of international students at undergraduate and postgraduate </a:t>
            </a:r>
            <a:r>
              <a:rPr lang="es-ES" sz="1200" dirty="0" err="1">
                <a:solidFill>
                  <a:schemeClr val="tx1">
                    <a:lumMod val="75000"/>
                    <a:lumOff val="25000"/>
                  </a:schemeClr>
                </a:solidFill>
                <a:latin typeface="Calibri Light" panose="020F0302020204030204" pitchFamily="34" charset="0"/>
                <a:cs typeface="Calibri Light" panose="020F0302020204030204" pitchFamily="34" charset="0"/>
              </a:rPr>
              <a:t>level</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spcBef>
                <a:spcPts val="0"/>
              </a:spcBef>
              <a:buClr>
                <a:srgbClr val="F7921C"/>
              </a:buClr>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Coordination of actions for the promotion of UCY internationally</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spcBef>
                <a:spcPts val="0"/>
              </a:spcBef>
              <a:buClr>
                <a:srgbClr val="F7921C"/>
              </a:buClr>
            </a:pPr>
            <a:r>
              <a:rPr lang="en-GB" sz="1200" dirty="0">
                <a:solidFill>
                  <a:schemeClr val="tx1">
                    <a:lumMod val="75000"/>
                    <a:lumOff val="25000"/>
                  </a:schemeClr>
                </a:solidFill>
                <a:latin typeface="Calibri Light" panose="020F0302020204030204" pitchFamily="34" charset="0"/>
                <a:cs typeface="Calibri Light" panose="020F0302020204030204" pitchFamily="34" charset="0"/>
              </a:rPr>
              <a:t>Organisation of visits from international delegations at UCY</a:t>
            </a:r>
            <a:endParaRPr lang="el-GR" sz="12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8" name="Εικόνα 7">
            <a:extLst>
              <a:ext uri="{FF2B5EF4-FFF2-40B4-BE49-F238E27FC236}">
                <a16:creationId xmlns:a16="http://schemas.microsoft.com/office/drawing/2014/main" id="{8F2662A9-C075-BE4D-1A7E-0ED2DE02ACB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
        <p:nvSpPr>
          <p:cNvPr id="10" name="TextBox 9">
            <a:extLst>
              <a:ext uri="{FF2B5EF4-FFF2-40B4-BE49-F238E27FC236}">
                <a16:creationId xmlns:a16="http://schemas.microsoft.com/office/drawing/2014/main" id="{F530C3F9-3E22-4B20-8721-1783A715D05A}"/>
              </a:ext>
            </a:extLst>
          </p:cNvPr>
          <p:cNvSpPr txBox="1"/>
          <p:nvPr/>
        </p:nvSpPr>
        <p:spPr>
          <a:xfrm>
            <a:off x="2286000" y="-5891314"/>
            <a:ext cx="4572000" cy="6186309"/>
          </a:xfrm>
          <a:prstGeom prst="rect">
            <a:avLst/>
          </a:prstGeom>
          <a:noFill/>
        </p:spPr>
        <p:txBody>
          <a:bodyPr wrap="square">
            <a:spAutoFit/>
          </a:bodyPr>
          <a:lstStyle/>
          <a:p>
            <a:pPr marL="0" indent="0">
              <a:buNone/>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International relations play a crucial role in the promotion of the University of Cyprus (UCY) abroad, resulting in its good reputation internationally for the quality of both research and teaching. Realising its importance, the University's Rectorate has placed internationalisation at the top of its strategic goals.  </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0" indent="0">
              <a:buNone/>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Internationalisation at UCY is achieved through a range of activities:</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0" indent="0">
              <a:buNone/>
            </a:pP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spcBef>
                <a:spcPts val="0"/>
              </a:spcBef>
              <a:buClr>
                <a:srgbClr val="F7921C"/>
              </a:buClr>
              <a:buFont typeface="Arial" panose="020B0604020202020204" pitchFamily="34" charset="0"/>
              <a:buChar char="•"/>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Active membership in more than 65 university networks/associations worldwide, both at international and departmental levels e.g. the European University Association (EUA), the Association of Mediterranean Universities (UNIMED), the Network of Universities from the Capitals of Europe (UNICA)) </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spcBef>
                <a:spcPts val="0"/>
              </a:spcBef>
              <a:buClr>
                <a:srgbClr val="F7921C"/>
              </a:buClr>
              <a:buFont typeface="Arial" panose="020B0604020202020204" pitchFamily="34" charset="0"/>
              <a:buChar char="•"/>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Signing of Bilateral Agreements of Cooperation with more than130 universities/research institutions in Europe, Australia, the Middle East, Asia, USA, Canada and Africa. These agreements, facilitate student and academic staff exchanges, joint research projects, conferences and exchange of teaching and research material. </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buClr>
                <a:srgbClr val="F7921C"/>
              </a:buClr>
              <a:buFont typeface="Arial" panose="020B0604020202020204" pitchFamily="34" charset="0"/>
              <a:buChar char="•"/>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Offering of joint degree programmes (at Masters' and Ph.D. levels) in collaboration with other European institutions</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buClr>
                <a:srgbClr val="F7921C"/>
              </a:buClr>
              <a:buFont typeface="Arial" panose="020B0604020202020204" pitchFamily="34" charset="0"/>
              <a:buChar char="•"/>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Signing of a number of Cotutelle agreements with institutions abroad</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buClr>
                <a:srgbClr val="F7921C"/>
              </a:buClr>
              <a:buFont typeface="Arial" panose="020B0604020202020204" pitchFamily="34" charset="0"/>
              <a:buChar char="•"/>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Participation in the ERASMUS+ Programme since the academic year 1997/1998 and in the ERASMUS+ International since 2015/2016. </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buClr>
                <a:srgbClr val="F7921C"/>
              </a:buClr>
              <a:buFont typeface="Arial" panose="020B0604020202020204" pitchFamily="34" charset="0"/>
              <a:buChar char="•"/>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Participation in a number of activities, for the recruitment of international students at the UCY undergraduate and postgraduate programmes of study</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buClr>
                <a:srgbClr val="F7921C"/>
              </a:buClr>
              <a:buFont typeface="Arial" panose="020B0604020202020204" pitchFamily="34" charset="0"/>
              <a:buChar char="•"/>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Coordination of actions for the promotion of UCY internationally</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buClr>
                <a:srgbClr val="F7921C"/>
              </a:buClr>
              <a:buFont typeface="Arial" panose="020B0604020202020204" pitchFamily="34" charset="0"/>
              <a:buChar char="•"/>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Participation in the YUFE (Young Universities for the Future of Europe) Alliance</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buClr>
                <a:srgbClr val="F7921C"/>
              </a:buClr>
              <a:buFont typeface="Arial" panose="020B0604020202020204" pitchFamily="34" charset="0"/>
              <a:buChar char="•"/>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Close cooperation with foreign Embassies and Cyprus and Embassies of the Republic of Cyprus abroad</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buClr>
                <a:srgbClr val="F7921C"/>
              </a:buClr>
              <a:buFont typeface="Arial" panose="020B0604020202020204" pitchFamily="34" charset="0"/>
              <a:buChar char="•"/>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Close relations with the Cypriot and Greek Diaspora </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buClr>
                <a:srgbClr val="F7921C"/>
              </a:buClr>
              <a:buFont typeface="Arial" panose="020B0604020202020204" pitchFamily="34" charset="0"/>
              <a:buChar char="•"/>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Organising of visits from international delegations at UCY</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buClr>
                <a:srgbClr val="F7921C"/>
              </a:buClr>
              <a:buFont typeface="Arial" panose="020B0604020202020204" pitchFamily="34" charset="0"/>
              <a:buChar char="•"/>
            </a:pPr>
            <a:r>
              <a:rPr lang="en-GB" sz="1050" dirty="0">
                <a:solidFill>
                  <a:schemeClr val="tx1">
                    <a:lumMod val="75000"/>
                    <a:lumOff val="25000"/>
                  </a:schemeClr>
                </a:solidFill>
                <a:latin typeface="Calibri Light" panose="020F0302020204030204" pitchFamily="34" charset="0"/>
                <a:cs typeface="Calibri Light" panose="020F0302020204030204" pitchFamily="34" charset="0"/>
              </a:rPr>
              <a:t>Establishment of international institutes in the UCY premises e.g. Aula Cervantes and the Confucius Institute at UCY.</a:t>
            </a:r>
          </a:p>
          <a:p>
            <a:pPr>
              <a:buClr>
                <a:srgbClr val="F7921C"/>
              </a:buClr>
            </a:pP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r>
              <a:rPr lang="en-GB" sz="1050" dirty="0">
                <a:solidFill>
                  <a:schemeClr val="tx1">
                    <a:lumMod val="75000"/>
                    <a:lumOff val="25000"/>
                  </a:schemeClr>
                </a:solidFill>
                <a:latin typeface="Calibri Light" panose="020F0302020204030204" pitchFamily="34" charset="0"/>
                <a:cs typeface="Calibri Light" panose="020F0302020204030204" pitchFamily="34" charset="0"/>
              </a:rPr>
              <a:t>Its international outlook has ranked UCY 84th in the Top 200 World Universities under 50 years old Category of the Times Higher Education World University Rankings 2021.</a:t>
            </a:r>
            <a:endParaRPr lang="el-GR" sz="105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l-GR" dirty="0"/>
          </a:p>
        </p:txBody>
      </p:sp>
    </p:spTree>
    <p:extLst>
      <p:ext uri="{BB962C8B-B14F-4D97-AF65-F5344CB8AC3E}">
        <p14:creationId xmlns:p14="http://schemas.microsoft.com/office/powerpoint/2010/main" val="2071800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BCAEBB9B-00B0-1349-9686-0584D349A6BD}"/>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6" name="TextBox 5">
            <a:extLst>
              <a:ext uri="{FF2B5EF4-FFF2-40B4-BE49-F238E27FC236}">
                <a16:creationId xmlns:a16="http://schemas.microsoft.com/office/drawing/2014/main" id="{46CFD385-233F-9742-B07E-CB734725B4FB}"/>
              </a:ext>
            </a:extLst>
          </p:cNvPr>
          <p:cNvSpPr txBox="1">
            <a:spLocks noChangeArrowheads="1"/>
          </p:cNvSpPr>
          <p:nvPr/>
        </p:nvSpPr>
        <p:spPr bwMode="auto">
          <a:xfrm>
            <a:off x="1066800" y="1447800"/>
            <a:ext cx="4572000" cy="368300"/>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None/>
              <a:defRPr/>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General Information </a:t>
            </a:r>
            <a:endParaRPr 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7" name="Rectangle 4">
            <a:extLst>
              <a:ext uri="{FF2B5EF4-FFF2-40B4-BE49-F238E27FC236}">
                <a16:creationId xmlns:a16="http://schemas.microsoft.com/office/drawing/2014/main" id="{B00AAE28-FEF5-A845-9FC2-EA8349AD803D}"/>
              </a:ext>
            </a:extLst>
          </p:cNvPr>
          <p:cNvSpPr txBox="1">
            <a:spLocks/>
          </p:cNvSpPr>
          <p:nvPr/>
        </p:nvSpPr>
        <p:spPr bwMode="auto">
          <a:xfrm>
            <a:off x="1066800" y="1966119"/>
            <a:ext cx="3962400" cy="3216667"/>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ts val="0"/>
              </a:spcBef>
              <a:buNone/>
              <a:defRPr/>
            </a:pPr>
            <a:r>
              <a:rPr lang="en-US" sz="1200" b="1" dirty="0">
                <a:solidFill>
                  <a:schemeClr val="tx1">
                    <a:lumMod val="75000"/>
                    <a:lumOff val="25000"/>
                  </a:schemeClr>
                </a:solidFill>
                <a:cs typeface="Calibri Light" panose="020F0302020204030204" pitchFamily="34" charset="0"/>
              </a:rPr>
              <a:t>The University of Cyprus was established in </a:t>
            </a:r>
            <a:r>
              <a:rPr lang="en-US" sz="1200" b="1" dirty="0">
                <a:solidFill>
                  <a:srgbClr val="F38C03"/>
                </a:solidFill>
                <a:cs typeface="Calibri" panose="020F0502020204030204" pitchFamily="34" charset="0"/>
              </a:rPr>
              <a:t>1989</a:t>
            </a:r>
            <a:r>
              <a:rPr lang="en-US" sz="1200" b="1" dirty="0">
                <a:solidFill>
                  <a:schemeClr val="tx1">
                    <a:lumMod val="75000"/>
                    <a:lumOff val="25000"/>
                  </a:schemeClr>
                </a:solidFill>
                <a:cs typeface="Calibri Light" panose="020F0302020204030204" pitchFamily="34" charset="0"/>
              </a:rPr>
              <a:t> </a:t>
            </a:r>
            <a:br>
              <a:rPr lang="en-US" sz="1200" b="1" dirty="0">
                <a:solidFill>
                  <a:schemeClr val="tx1">
                    <a:lumMod val="75000"/>
                    <a:lumOff val="25000"/>
                  </a:schemeClr>
                </a:solidFill>
                <a:cs typeface="Calibri Light" panose="020F0302020204030204" pitchFamily="34" charset="0"/>
              </a:rPr>
            </a:br>
            <a:r>
              <a:rPr lang="en-US" sz="1200" b="1" dirty="0">
                <a:solidFill>
                  <a:schemeClr val="tx1">
                    <a:lumMod val="75000"/>
                    <a:lumOff val="25000"/>
                  </a:schemeClr>
                </a:solidFill>
                <a:cs typeface="Calibri Light" panose="020F0302020204030204" pitchFamily="34" charset="0"/>
              </a:rPr>
              <a:t>and admitted its first students in </a:t>
            </a:r>
            <a:r>
              <a:rPr lang="en-US" sz="1200" b="1" dirty="0">
                <a:solidFill>
                  <a:srgbClr val="F38C03"/>
                </a:solidFill>
                <a:cs typeface="Calibri" panose="020F0502020204030204" pitchFamily="34" charset="0"/>
              </a:rPr>
              <a:t>1992</a:t>
            </a:r>
          </a:p>
          <a:p>
            <a:pPr marL="0" indent="0">
              <a:spcBef>
                <a:spcPts val="0"/>
              </a:spcBef>
              <a:buNone/>
              <a:defRPr/>
            </a:pPr>
            <a:endParaRPr lang="en-US" sz="1200" b="1" dirty="0">
              <a:solidFill>
                <a:schemeClr val="tx1">
                  <a:lumMod val="75000"/>
                  <a:lumOff val="25000"/>
                </a:schemeClr>
              </a:solidFill>
              <a:cs typeface="Calibri Light" panose="020F0302020204030204" pitchFamily="34" charset="0"/>
            </a:endParaRPr>
          </a:p>
          <a:p>
            <a:pPr marL="0" indent="0">
              <a:spcBef>
                <a:spcPts val="0"/>
              </a:spcBef>
              <a:buNone/>
              <a:defRPr/>
            </a:pPr>
            <a:r>
              <a:rPr lang="en-US" sz="1200" b="1" dirty="0">
                <a:solidFill>
                  <a:schemeClr val="tx1">
                    <a:lumMod val="75000"/>
                    <a:lumOff val="25000"/>
                  </a:schemeClr>
                </a:solidFill>
                <a:cs typeface="Calibri Light" panose="020F0302020204030204" pitchFamily="34" charset="0"/>
              </a:rPr>
              <a:t>Current number of students</a:t>
            </a:r>
          </a:p>
          <a:p>
            <a:pPr marL="171450" indent="-171450">
              <a:spcBef>
                <a:spcPts val="0"/>
              </a:spcBef>
              <a:buClr>
                <a:srgbClr val="F7921C"/>
              </a:buClr>
              <a:defRPr/>
            </a:pPr>
            <a:r>
              <a:rPr lang="en-US" sz="1200" b="1" dirty="0">
                <a:solidFill>
                  <a:schemeClr val="tx1">
                    <a:lumMod val="75000"/>
                    <a:lumOff val="25000"/>
                  </a:schemeClr>
                </a:solidFill>
                <a:cs typeface="Calibri Light" panose="020F0302020204030204" pitchFamily="34" charset="0"/>
              </a:rPr>
              <a:t>Undergraduate </a:t>
            </a:r>
            <a:r>
              <a:rPr lang="en-US" sz="1200" b="1" dirty="0">
                <a:solidFill>
                  <a:srgbClr val="F38C03"/>
                </a:solidFill>
                <a:cs typeface="Calibri" panose="020F0502020204030204" pitchFamily="34" charset="0"/>
              </a:rPr>
              <a:t>5.275</a:t>
            </a:r>
            <a:endParaRPr lang="en-US" sz="1200" b="1" dirty="0">
              <a:solidFill>
                <a:schemeClr val="tx1">
                  <a:lumMod val="75000"/>
                  <a:lumOff val="25000"/>
                </a:schemeClr>
              </a:solidFill>
              <a:cs typeface="Calibri Light" panose="020F0302020204030204" pitchFamily="34" charset="0"/>
            </a:endParaRPr>
          </a:p>
          <a:p>
            <a:pPr marL="171450" indent="-171450">
              <a:spcBef>
                <a:spcPts val="0"/>
              </a:spcBef>
              <a:buClr>
                <a:srgbClr val="F7921C"/>
              </a:buClr>
              <a:defRPr/>
            </a:pPr>
            <a:r>
              <a:rPr lang="en-US" sz="1200" b="1" dirty="0">
                <a:solidFill>
                  <a:schemeClr val="tx1">
                    <a:lumMod val="75000"/>
                    <a:lumOff val="25000"/>
                  </a:schemeClr>
                </a:solidFill>
                <a:cs typeface="Calibri Light" panose="020F0302020204030204" pitchFamily="34" charset="0"/>
              </a:rPr>
              <a:t>PhD and Master </a:t>
            </a:r>
            <a:r>
              <a:rPr lang="en-US" sz="1200" b="1" dirty="0">
                <a:solidFill>
                  <a:srgbClr val="F38C03"/>
                </a:solidFill>
                <a:cs typeface="Calibri" panose="020F0502020204030204" pitchFamily="34" charset="0"/>
              </a:rPr>
              <a:t>1.758</a:t>
            </a:r>
            <a:endParaRPr lang="el-GR" sz="1200" b="1" dirty="0">
              <a:solidFill>
                <a:srgbClr val="F38C03"/>
              </a:solidFill>
              <a:cs typeface="Calibri" panose="020F0502020204030204" pitchFamily="34" charset="0"/>
            </a:endParaRPr>
          </a:p>
          <a:p>
            <a:pPr marL="0" indent="0">
              <a:spcBef>
                <a:spcPts val="888"/>
              </a:spcBef>
              <a:buNone/>
              <a:defRPr/>
            </a:pPr>
            <a:r>
              <a:rPr lang="en-US" sz="1200" b="1" dirty="0">
                <a:solidFill>
                  <a:schemeClr val="tx1">
                    <a:lumMod val="75000"/>
                    <a:lumOff val="25000"/>
                  </a:schemeClr>
                </a:solidFill>
                <a:cs typeface="Calibri Light" panose="020F0302020204030204" pitchFamily="34" charset="0"/>
              </a:rPr>
              <a:t>Staff </a:t>
            </a:r>
            <a:r>
              <a:rPr lang="en-US" sz="1200" dirty="0">
                <a:solidFill>
                  <a:srgbClr val="F38C03"/>
                </a:solidFill>
                <a:cs typeface="Calibri" panose="020F0502020204030204" pitchFamily="34" charset="0"/>
              </a:rPr>
              <a:t>(1991-2022)</a:t>
            </a:r>
            <a:endParaRPr lang="en-GB" sz="1200" b="1" dirty="0">
              <a:solidFill>
                <a:schemeClr val="tx1">
                  <a:lumMod val="75000"/>
                  <a:lumOff val="25000"/>
                </a:schemeClr>
              </a:solidFill>
              <a:cs typeface="Calibri Light" panose="020F0302020204030204" pitchFamily="34" charset="0"/>
            </a:endParaRPr>
          </a:p>
          <a:p>
            <a:pPr marL="0" indent="0">
              <a:spcBef>
                <a:spcPts val="0"/>
              </a:spcBef>
              <a:spcAft>
                <a:spcPts val="200"/>
              </a:spcAft>
              <a:buNone/>
              <a:defRPr/>
            </a:pPr>
            <a:r>
              <a:rPr lang="en-US" sz="1200" b="1" dirty="0">
                <a:solidFill>
                  <a:schemeClr val="tx1">
                    <a:lumMod val="75000"/>
                    <a:lumOff val="25000"/>
                  </a:schemeClr>
                </a:solidFill>
                <a:cs typeface="Calibri Light" panose="020F0302020204030204" pitchFamily="34" charset="0"/>
              </a:rPr>
              <a:t>A</a:t>
            </a:r>
            <a:r>
              <a:rPr lang="en-GB" sz="1200" b="1" dirty="0" err="1">
                <a:solidFill>
                  <a:schemeClr val="tx1">
                    <a:lumMod val="75000"/>
                    <a:lumOff val="25000"/>
                  </a:schemeClr>
                </a:solidFill>
                <a:cs typeface="Calibri Light" panose="020F0302020204030204" pitchFamily="34" charset="0"/>
              </a:rPr>
              <a:t>cademic</a:t>
            </a:r>
            <a:r>
              <a:rPr lang="en-GB" sz="1200" b="1" dirty="0">
                <a:solidFill>
                  <a:schemeClr val="tx1">
                    <a:lumMod val="75000"/>
                    <a:lumOff val="25000"/>
                  </a:schemeClr>
                </a:solidFill>
                <a:cs typeface="Calibri Light" panose="020F0302020204030204" pitchFamily="34" charset="0"/>
              </a:rPr>
              <a:t> Staff </a:t>
            </a:r>
            <a:r>
              <a:rPr lang="en-GB" sz="1200" dirty="0">
                <a:solidFill>
                  <a:schemeClr val="tx1">
                    <a:lumMod val="75000"/>
                    <a:lumOff val="25000"/>
                  </a:schemeClr>
                </a:solidFill>
                <a:cs typeface="Calibri" panose="020F0502020204030204" pitchFamily="34" charset="0"/>
              </a:rPr>
              <a:t>- </a:t>
            </a:r>
            <a:r>
              <a:rPr lang="en-GB" sz="1200" b="1" dirty="0">
                <a:solidFill>
                  <a:srgbClr val="F38C03"/>
                </a:solidFill>
                <a:cs typeface="Calibri" panose="020F0502020204030204" pitchFamily="34" charset="0"/>
              </a:rPr>
              <a:t>343</a:t>
            </a:r>
            <a:endParaRPr lang="en-GB" sz="1200" b="1" dirty="0">
              <a:solidFill>
                <a:schemeClr val="tx1">
                  <a:lumMod val="75000"/>
                  <a:lumOff val="25000"/>
                </a:schemeClr>
              </a:solidFill>
              <a:cs typeface="Calibri Light" panose="020F0302020204030204" pitchFamily="34" charset="0"/>
            </a:endParaRPr>
          </a:p>
          <a:p>
            <a:pPr marL="0" indent="0">
              <a:spcBef>
                <a:spcPts val="0"/>
              </a:spcBef>
              <a:spcAft>
                <a:spcPts val="200"/>
              </a:spcAft>
              <a:buNone/>
              <a:defRPr/>
            </a:pPr>
            <a:r>
              <a:rPr lang="en-GB" sz="1200" b="1" dirty="0">
                <a:solidFill>
                  <a:schemeClr val="tx1">
                    <a:lumMod val="75000"/>
                    <a:lumOff val="25000"/>
                  </a:schemeClr>
                </a:solidFill>
                <a:cs typeface="Calibri Light" panose="020F0302020204030204" pitchFamily="34" charset="0"/>
              </a:rPr>
              <a:t>Research Personnel </a:t>
            </a:r>
            <a:r>
              <a:rPr lang="en-GB" sz="1200" dirty="0">
                <a:solidFill>
                  <a:schemeClr val="tx1">
                    <a:lumMod val="75000"/>
                    <a:lumOff val="25000"/>
                  </a:schemeClr>
                </a:solidFill>
                <a:cs typeface="Calibri" panose="020F0502020204030204" pitchFamily="34" charset="0"/>
              </a:rPr>
              <a:t>- </a:t>
            </a:r>
            <a:r>
              <a:rPr lang="en-GB" sz="1200" b="1" dirty="0">
                <a:solidFill>
                  <a:srgbClr val="F38C03"/>
                </a:solidFill>
                <a:cs typeface="Calibri" panose="020F0502020204030204" pitchFamily="34" charset="0"/>
              </a:rPr>
              <a:t>734</a:t>
            </a:r>
            <a:endParaRPr lang="en-GB" sz="1200" b="1" dirty="0">
              <a:solidFill>
                <a:schemeClr val="tx1">
                  <a:lumMod val="75000"/>
                  <a:lumOff val="25000"/>
                </a:schemeClr>
              </a:solidFill>
              <a:cs typeface="Calibri Light" panose="020F0302020204030204" pitchFamily="34" charset="0"/>
            </a:endParaRPr>
          </a:p>
          <a:p>
            <a:pPr marL="0" indent="0">
              <a:spcBef>
                <a:spcPts val="0"/>
              </a:spcBef>
              <a:spcAft>
                <a:spcPts val="200"/>
              </a:spcAft>
              <a:buNone/>
              <a:defRPr/>
            </a:pPr>
            <a:r>
              <a:rPr lang="en-GB" sz="1200" b="1" dirty="0">
                <a:solidFill>
                  <a:schemeClr val="tx1">
                    <a:lumMod val="75000"/>
                    <a:lumOff val="25000"/>
                  </a:schemeClr>
                </a:solidFill>
                <a:cs typeface="Calibri Light" panose="020F0302020204030204" pitchFamily="34" charset="0"/>
              </a:rPr>
              <a:t>Administrative Staff </a:t>
            </a:r>
            <a:r>
              <a:rPr lang="en-GB" sz="1200" dirty="0">
                <a:solidFill>
                  <a:schemeClr val="tx1">
                    <a:lumMod val="75000"/>
                    <a:lumOff val="25000"/>
                  </a:schemeClr>
                </a:solidFill>
                <a:cs typeface="Calibri" panose="020F0502020204030204" pitchFamily="34" charset="0"/>
              </a:rPr>
              <a:t>- </a:t>
            </a:r>
            <a:r>
              <a:rPr lang="en-GB" sz="1200" b="1" dirty="0">
                <a:solidFill>
                  <a:srgbClr val="F38C03"/>
                </a:solidFill>
                <a:cs typeface="Calibri" panose="020F0502020204030204" pitchFamily="34" charset="0"/>
              </a:rPr>
              <a:t>476</a:t>
            </a:r>
          </a:p>
        </p:txBody>
      </p:sp>
      <p:sp>
        <p:nvSpPr>
          <p:cNvPr id="8" name="TextBox 9">
            <a:extLst>
              <a:ext uri="{FF2B5EF4-FFF2-40B4-BE49-F238E27FC236}">
                <a16:creationId xmlns:a16="http://schemas.microsoft.com/office/drawing/2014/main" id="{DF134645-B30D-BD47-8363-D59CAF9584CF}"/>
              </a:ext>
            </a:extLst>
          </p:cNvPr>
          <p:cNvSpPr txBox="1">
            <a:spLocks noChangeArrowheads="1"/>
          </p:cNvSpPr>
          <p:nvPr/>
        </p:nvSpPr>
        <p:spPr bwMode="auto">
          <a:xfrm>
            <a:off x="4572000" y="1979810"/>
            <a:ext cx="4114800" cy="2516786"/>
          </a:xfrm>
          <a:prstGeom prst="rect">
            <a:avLst/>
          </a:prstGeom>
          <a:noFill/>
          <a:ln>
            <a:noFill/>
          </a:ln>
        </p:spPr>
        <p:txBody>
          <a:bodyPr lIns="0" tIns="0" rIns="0" bIns="0" anchor="t"/>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ts val="288"/>
              </a:spcBef>
              <a:spcAft>
                <a:spcPts val="200"/>
              </a:spcAft>
              <a:buNone/>
              <a:defRPr/>
            </a:pPr>
            <a:r>
              <a:rPr lang="en-US" sz="1200" b="1" dirty="0">
                <a:solidFill>
                  <a:schemeClr val="tx1">
                    <a:lumMod val="75000"/>
                    <a:lumOff val="25000"/>
                  </a:schemeClr>
                </a:solidFill>
                <a:cs typeface="Calibri Light" panose="020F0302020204030204" pitchFamily="34" charset="0"/>
              </a:rPr>
              <a:t>Total Alumni </a:t>
            </a:r>
            <a:r>
              <a:rPr lang="en-US" sz="1200" dirty="0">
                <a:solidFill>
                  <a:schemeClr val="tx1">
                    <a:lumMod val="75000"/>
                    <a:lumOff val="25000"/>
                  </a:schemeClr>
                </a:solidFill>
                <a:cs typeface="Calibri" panose="020F0502020204030204" pitchFamily="34" charset="0"/>
              </a:rPr>
              <a:t>(1996-20</a:t>
            </a:r>
            <a:r>
              <a:rPr lang="el-GR" sz="1200" dirty="0">
                <a:solidFill>
                  <a:schemeClr val="tx1">
                    <a:lumMod val="75000"/>
                    <a:lumOff val="25000"/>
                  </a:schemeClr>
                </a:solidFill>
                <a:cs typeface="Calibri" panose="020F0502020204030204" pitchFamily="34" charset="0"/>
              </a:rPr>
              <a:t>2</a:t>
            </a:r>
            <a:r>
              <a:rPr lang="en-US" sz="1200" dirty="0">
                <a:solidFill>
                  <a:schemeClr val="tx1">
                    <a:lumMod val="75000"/>
                    <a:lumOff val="25000"/>
                  </a:schemeClr>
                </a:solidFill>
                <a:cs typeface="Calibri" panose="020F0502020204030204" pitchFamily="34" charset="0"/>
              </a:rPr>
              <a:t>2): </a:t>
            </a:r>
            <a:br>
              <a:rPr lang="en-US" sz="1200" dirty="0">
                <a:solidFill>
                  <a:schemeClr val="tx1">
                    <a:lumMod val="75000"/>
                    <a:lumOff val="25000"/>
                  </a:schemeClr>
                </a:solidFill>
                <a:cs typeface="Calibri" panose="020F0502020204030204" pitchFamily="34" charset="0"/>
              </a:rPr>
            </a:br>
            <a:r>
              <a:rPr lang="en-US" sz="1200" b="1" dirty="0">
                <a:solidFill>
                  <a:srgbClr val="F38C03"/>
                </a:solidFill>
                <a:cs typeface="Calibri" panose="020F0502020204030204" pitchFamily="34" charset="0"/>
              </a:rPr>
              <a:t>30.091</a:t>
            </a:r>
            <a:endParaRPr lang="el-GR" sz="1200" dirty="0">
              <a:solidFill>
                <a:srgbClr val="F38C03"/>
              </a:solidFill>
              <a:cs typeface="Calibri" panose="020F0502020204030204" pitchFamily="34" charset="0"/>
            </a:endParaRPr>
          </a:p>
          <a:p>
            <a:pPr marL="0" indent="0">
              <a:spcBef>
                <a:spcPts val="0"/>
              </a:spcBef>
              <a:buNone/>
              <a:defRPr/>
            </a:pPr>
            <a:endParaRPr lang="el-GR" sz="1200" b="1" dirty="0">
              <a:solidFill>
                <a:schemeClr val="tx1">
                  <a:lumMod val="75000"/>
                  <a:lumOff val="25000"/>
                </a:schemeClr>
              </a:solidFill>
              <a:cs typeface="Calibri Light" panose="020F0302020204030204" pitchFamily="34" charset="0"/>
            </a:endParaRPr>
          </a:p>
          <a:p>
            <a:pPr marL="0" indent="0">
              <a:spcBef>
                <a:spcPts val="0"/>
              </a:spcBef>
              <a:buNone/>
              <a:defRPr/>
            </a:pPr>
            <a:r>
              <a:rPr lang="en-US" sz="1200" b="1" dirty="0">
                <a:solidFill>
                  <a:schemeClr val="tx1">
                    <a:lumMod val="75000"/>
                    <a:lumOff val="25000"/>
                  </a:schemeClr>
                </a:solidFill>
                <a:latin typeface="Calibri"/>
                <a:cs typeface="Calibri Light"/>
              </a:rPr>
              <a:t>Total number of outgoing Erasmus+ students for studies </a:t>
            </a:r>
            <a:br>
              <a:rPr lang="en-US" sz="1200" b="1" dirty="0">
                <a:cs typeface="Calibri Light" panose="020F0302020204030204" pitchFamily="34" charset="0"/>
              </a:rPr>
            </a:br>
            <a:r>
              <a:rPr lang="en-US" sz="1200" b="1" dirty="0">
                <a:solidFill>
                  <a:srgbClr val="F38C03"/>
                </a:solidFill>
                <a:latin typeface="Calibri"/>
                <a:cs typeface="Calibri"/>
              </a:rPr>
              <a:t>2</a:t>
            </a:r>
            <a:r>
              <a:rPr lang="el-GR" sz="1200" b="1" dirty="0">
                <a:solidFill>
                  <a:srgbClr val="F38C03"/>
                </a:solidFill>
                <a:latin typeface="Calibri"/>
                <a:cs typeface="Calibri"/>
              </a:rPr>
              <a:t>,</a:t>
            </a:r>
            <a:r>
              <a:rPr lang="en-US" sz="1200" b="1" dirty="0">
                <a:solidFill>
                  <a:srgbClr val="F38C03"/>
                </a:solidFill>
                <a:latin typeface="Calibri"/>
                <a:cs typeface="Calibri"/>
              </a:rPr>
              <a:t>911</a:t>
            </a:r>
            <a:endParaRPr lang="el-GR" sz="1200" b="1" dirty="0">
              <a:solidFill>
                <a:srgbClr val="F38C03"/>
              </a:solidFill>
              <a:cs typeface="Calibri" panose="020F0502020204030204" pitchFamily="34" charset="0"/>
            </a:endParaRPr>
          </a:p>
          <a:p>
            <a:pPr marL="0" indent="0">
              <a:spcBef>
                <a:spcPts val="0"/>
              </a:spcBef>
              <a:buNone/>
              <a:defRPr/>
            </a:pPr>
            <a:endParaRPr lang="el-GR" sz="1200" b="1" dirty="0">
              <a:solidFill>
                <a:schemeClr val="tx1">
                  <a:lumMod val="75000"/>
                  <a:lumOff val="25000"/>
                </a:schemeClr>
              </a:solidFill>
              <a:cs typeface="Calibri Light" panose="020F0302020204030204" pitchFamily="34" charset="0"/>
            </a:endParaRPr>
          </a:p>
          <a:p>
            <a:pPr marL="0" indent="0">
              <a:spcBef>
                <a:spcPts val="0"/>
              </a:spcBef>
              <a:buNone/>
              <a:defRPr/>
            </a:pPr>
            <a:r>
              <a:rPr lang="en-US" sz="1200" b="1" dirty="0">
                <a:solidFill>
                  <a:schemeClr val="tx1">
                    <a:lumMod val="75000"/>
                    <a:lumOff val="25000"/>
                  </a:schemeClr>
                </a:solidFill>
                <a:latin typeface="Calibri"/>
                <a:cs typeface="Calibri Light"/>
              </a:rPr>
              <a:t>Total number of incoming Erasmus+ students for studies </a:t>
            </a:r>
            <a:br>
              <a:rPr lang="en-US" sz="1200" b="1" dirty="0">
                <a:cs typeface="Calibri Light" panose="020F0302020204030204" pitchFamily="34" charset="0"/>
              </a:rPr>
            </a:br>
            <a:r>
              <a:rPr lang="el-GR" sz="1200" b="1" dirty="0">
                <a:solidFill>
                  <a:srgbClr val="F38C03"/>
                </a:solidFill>
                <a:latin typeface="Calibri"/>
                <a:cs typeface="Calibri"/>
              </a:rPr>
              <a:t>2,758</a:t>
            </a:r>
            <a:endParaRPr lang="en-US" sz="1200" b="1" dirty="0">
              <a:solidFill>
                <a:srgbClr val="F38C03"/>
              </a:solidFill>
              <a:cs typeface="Calibri"/>
            </a:endParaRPr>
          </a:p>
          <a:p>
            <a:pPr marL="0" indent="0">
              <a:spcBef>
                <a:spcPts val="0"/>
              </a:spcBef>
              <a:buNone/>
              <a:defRPr/>
            </a:pPr>
            <a:endParaRPr lang="el-GR" sz="1200" b="1" dirty="0">
              <a:solidFill>
                <a:schemeClr val="tx1">
                  <a:lumMod val="75000"/>
                  <a:lumOff val="25000"/>
                </a:schemeClr>
              </a:solidFill>
              <a:cs typeface="Calibri Light" panose="020F0302020204030204" pitchFamily="34" charset="0"/>
            </a:endParaRPr>
          </a:p>
        </p:txBody>
      </p:sp>
      <p:sp>
        <p:nvSpPr>
          <p:cNvPr id="9" name="Ορθογώνιο 8">
            <a:extLst>
              <a:ext uri="{FF2B5EF4-FFF2-40B4-BE49-F238E27FC236}">
                <a16:creationId xmlns:a16="http://schemas.microsoft.com/office/drawing/2014/main" id="{E4F40937-2799-F741-8B38-7716197B930C}"/>
              </a:ext>
            </a:extLst>
          </p:cNvPr>
          <p:cNvSpPr/>
          <p:nvPr/>
        </p:nvSpPr>
        <p:spPr>
          <a:xfrm>
            <a:off x="304800" y="4735513"/>
            <a:ext cx="8534400" cy="1811338"/>
          </a:xfrm>
          <a:prstGeom prst="rect">
            <a:avLst/>
          </a:prstGeom>
          <a:solidFill>
            <a:schemeClr val="bg2">
              <a:lumMod val="9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10" name="TextBox 9">
            <a:extLst>
              <a:ext uri="{FF2B5EF4-FFF2-40B4-BE49-F238E27FC236}">
                <a16:creationId xmlns:a16="http://schemas.microsoft.com/office/drawing/2014/main" id="{C1875B82-21FF-43D9-A331-0B5B0CDD8433}"/>
              </a:ext>
            </a:extLst>
          </p:cNvPr>
          <p:cNvSpPr txBox="1">
            <a:spLocks noChangeArrowheads="1"/>
          </p:cNvSpPr>
          <p:nvPr/>
        </p:nvSpPr>
        <p:spPr bwMode="auto">
          <a:xfrm>
            <a:off x="1066800" y="4899222"/>
            <a:ext cx="7603222" cy="307777"/>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GB" sz="2000" dirty="0">
                <a:solidFill>
                  <a:schemeClr val="tx1">
                    <a:lumMod val="75000"/>
                    <a:lumOff val="25000"/>
                  </a:schemeClr>
                </a:solidFill>
                <a:latin typeface="Calibri Light" panose="020F0302020204030204" pitchFamily="34" charset="0"/>
                <a:cs typeface="Calibri Light" panose="020F0302020204030204" pitchFamily="34" charset="0"/>
              </a:rPr>
              <a:t>International Recognition of UCY - Rankings</a:t>
            </a:r>
            <a:endParaRPr lang="en-US" altLang="el-GR" sz="20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11" name="Rectangle 4">
            <a:extLst>
              <a:ext uri="{FF2B5EF4-FFF2-40B4-BE49-F238E27FC236}">
                <a16:creationId xmlns:a16="http://schemas.microsoft.com/office/drawing/2014/main" id="{F4ABC8E5-E84E-4EA1-9181-20AD3F4D2A27}"/>
              </a:ext>
            </a:extLst>
          </p:cNvPr>
          <p:cNvSpPr txBox="1">
            <a:spLocks/>
          </p:cNvSpPr>
          <p:nvPr/>
        </p:nvSpPr>
        <p:spPr bwMode="auto">
          <a:xfrm>
            <a:off x="1050022" y="5486400"/>
            <a:ext cx="6629400" cy="1132682"/>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71450" indent="-171450">
              <a:spcBef>
                <a:spcPts val="0"/>
              </a:spcBef>
              <a:spcAft>
                <a:spcPts val="300"/>
              </a:spcAft>
              <a:buClr>
                <a:srgbClr val="F7921C"/>
              </a:buClr>
              <a:defRPr/>
            </a:pPr>
            <a:r>
              <a:rPr lang="en-US" altLang="el-GR" sz="1200" dirty="0">
                <a:solidFill>
                  <a:schemeClr val="tx1">
                    <a:lumMod val="75000"/>
                    <a:lumOff val="25000"/>
                  </a:schemeClr>
                </a:solidFill>
                <a:latin typeface="Calibri Light" panose="020F0302020204030204" pitchFamily="34" charset="0"/>
                <a:cs typeface="Calibri Light" panose="020F0302020204030204" pitchFamily="34" charset="0"/>
              </a:rPr>
              <a:t>Times World</a:t>
            </a:r>
            <a:r>
              <a:rPr lang="tr-TR" altLang="el-GR" sz="1200" dirty="0">
                <a:solidFill>
                  <a:schemeClr val="tx1">
                    <a:lumMod val="75000"/>
                    <a:lumOff val="25000"/>
                  </a:schemeClr>
                </a:solidFill>
                <a:latin typeface="Calibri Light" panose="020F0302020204030204" pitchFamily="34" charset="0"/>
                <a:cs typeface="Calibri Light" panose="020F0302020204030204" pitchFamily="34" charset="0"/>
              </a:rPr>
              <a:t> </a:t>
            </a:r>
            <a:r>
              <a:rPr lang="en-GB" altLang="el-GR" sz="1200" dirty="0">
                <a:solidFill>
                  <a:schemeClr val="tx1">
                    <a:lumMod val="75000"/>
                    <a:lumOff val="25000"/>
                  </a:schemeClr>
                </a:solidFill>
                <a:latin typeface="Calibri Light" panose="020F0302020204030204" pitchFamily="34" charset="0"/>
                <a:cs typeface="Calibri Light" panose="020F0302020204030204" pitchFamily="34" charset="0"/>
              </a:rPr>
              <a:t>(2022)</a:t>
            </a:r>
            <a:r>
              <a:rPr lang="el-GR" altLang="el-GR" sz="1200" dirty="0">
                <a:solidFill>
                  <a:schemeClr val="tx1">
                    <a:lumMod val="75000"/>
                    <a:lumOff val="25000"/>
                  </a:schemeClr>
                </a:solidFill>
                <a:latin typeface="Calibri Light" panose="020F0302020204030204" pitchFamily="34" charset="0"/>
                <a:cs typeface="Calibri Light" panose="020F0302020204030204" pitchFamily="34" charset="0"/>
              </a:rPr>
              <a:t>  </a:t>
            </a:r>
            <a:r>
              <a:rPr lang="en-US" altLang="el-GR" sz="1200" b="1" dirty="0">
                <a:solidFill>
                  <a:srgbClr val="F7921C"/>
                </a:solidFill>
                <a:cs typeface="Calibri" panose="020F0502020204030204" pitchFamily="34" charset="0"/>
              </a:rPr>
              <a:t>401-500</a:t>
            </a:r>
            <a:endParaRPr lang="tr-TR" altLang="el-GR" sz="1200" b="1" dirty="0">
              <a:solidFill>
                <a:srgbClr val="F7921C"/>
              </a:solidFill>
              <a:cs typeface="Calibri" panose="020F0502020204030204" pitchFamily="34" charset="0"/>
            </a:endParaRPr>
          </a:p>
          <a:p>
            <a:pPr marL="171450" indent="-171450">
              <a:spcBef>
                <a:spcPts val="0"/>
              </a:spcBef>
              <a:spcAft>
                <a:spcPts val="300"/>
              </a:spcAft>
              <a:buClr>
                <a:srgbClr val="F7921C"/>
              </a:buClr>
              <a:defRPr/>
            </a:pPr>
            <a:r>
              <a:rPr lang="en-US" altLang="el-GR" sz="1200" dirty="0">
                <a:solidFill>
                  <a:schemeClr val="tx1">
                    <a:lumMod val="75000"/>
                    <a:lumOff val="25000"/>
                  </a:schemeClr>
                </a:solidFill>
                <a:latin typeface="Calibri Light" panose="020F0302020204030204" pitchFamily="34" charset="0"/>
                <a:cs typeface="Calibri Light" panose="020F0302020204030204" pitchFamily="34" charset="0"/>
              </a:rPr>
              <a:t>Shanghai</a:t>
            </a:r>
            <a:r>
              <a:rPr lang="tr-TR" altLang="el-GR" sz="1200" dirty="0">
                <a:solidFill>
                  <a:schemeClr val="tx1">
                    <a:lumMod val="75000"/>
                    <a:lumOff val="25000"/>
                  </a:schemeClr>
                </a:solidFill>
                <a:latin typeface="Calibri Light" panose="020F0302020204030204" pitchFamily="34" charset="0"/>
                <a:cs typeface="Calibri Light" panose="020F0302020204030204" pitchFamily="34" charset="0"/>
              </a:rPr>
              <a:t> </a:t>
            </a:r>
            <a:r>
              <a:rPr lang="en-GB" altLang="el-GR" sz="1200" dirty="0">
                <a:solidFill>
                  <a:schemeClr val="tx1">
                    <a:lumMod val="75000"/>
                    <a:lumOff val="25000"/>
                  </a:schemeClr>
                </a:solidFill>
                <a:latin typeface="Calibri Light" panose="020F0302020204030204" pitchFamily="34" charset="0"/>
                <a:cs typeface="Calibri Light" panose="020F0302020204030204" pitchFamily="34" charset="0"/>
              </a:rPr>
              <a:t>(2022)</a:t>
            </a:r>
            <a:r>
              <a:rPr lang="el-GR" altLang="el-GR" sz="1200" dirty="0">
                <a:solidFill>
                  <a:schemeClr val="tx1">
                    <a:lumMod val="75000"/>
                    <a:lumOff val="25000"/>
                  </a:schemeClr>
                </a:solidFill>
                <a:latin typeface="Calibri Light" panose="020F0302020204030204" pitchFamily="34" charset="0"/>
                <a:cs typeface="Calibri Light" panose="020F0302020204030204" pitchFamily="34" charset="0"/>
              </a:rPr>
              <a:t>  </a:t>
            </a:r>
            <a:r>
              <a:rPr lang="en-US" altLang="el-GR" sz="1200" b="1" dirty="0">
                <a:solidFill>
                  <a:srgbClr val="F7921C"/>
                </a:solidFill>
                <a:latin typeface="Calibri Light" panose="020F0302020204030204" pitchFamily="34" charset="0"/>
                <a:cs typeface="Calibri" panose="020F0502020204030204" pitchFamily="34" charset="0"/>
              </a:rPr>
              <a:t>5</a:t>
            </a:r>
            <a:r>
              <a:rPr lang="en-US" altLang="el-GR" sz="1200" b="1" dirty="0">
                <a:solidFill>
                  <a:srgbClr val="F7921C"/>
                </a:solidFill>
                <a:cs typeface="Calibri" panose="020F0502020204030204" pitchFamily="34" charset="0"/>
              </a:rPr>
              <a:t>01-600</a:t>
            </a:r>
            <a:endParaRPr lang="tr-TR" altLang="el-GR" sz="1200" b="1" dirty="0">
              <a:solidFill>
                <a:srgbClr val="F7921C"/>
              </a:solidFill>
              <a:cs typeface="Calibri" panose="020F0502020204030204" pitchFamily="34" charset="0"/>
            </a:endParaRPr>
          </a:p>
          <a:p>
            <a:pPr marL="171450" indent="-171450">
              <a:spcBef>
                <a:spcPts val="0"/>
              </a:spcBef>
              <a:spcAft>
                <a:spcPts val="300"/>
              </a:spcAft>
              <a:buClr>
                <a:srgbClr val="F7921C"/>
              </a:buClr>
              <a:defRPr/>
            </a:pPr>
            <a:r>
              <a:rPr lang="en-US" altLang="el-GR" sz="1200" dirty="0">
                <a:solidFill>
                  <a:schemeClr val="tx1">
                    <a:lumMod val="75000"/>
                    <a:lumOff val="25000"/>
                  </a:schemeClr>
                </a:solidFill>
                <a:latin typeface="Calibri Light" panose="020F0302020204030204" pitchFamily="34" charset="0"/>
                <a:cs typeface="Calibri Light" panose="020F0302020204030204" pitchFamily="34" charset="0"/>
              </a:rPr>
              <a:t>QS World University Ranking (2022)</a:t>
            </a:r>
            <a:r>
              <a:rPr lang="el-GR" altLang="el-GR" sz="1200" dirty="0">
                <a:solidFill>
                  <a:schemeClr val="tx1">
                    <a:lumMod val="75000"/>
                    <a:lumOff val="25000"/>
                  </a:schemeClr>
                </a:solidFill>
                <a:latin typeface="Calibri Light" panose="020F0302020204030204" pitchFamily="34" charset="0"/>
                <a:cs typeface="Calibri Light" panose="020F0302020204030204" pitchFamily="34" charset="0"/>
              </a:rPr>
              <a:t> </a:t>
            </a:r>
            <a:r>
              <a:rPr lang="en-US" altLang="el-GR" sz="1200" dirty="0">
                <a:solidFill>
                  <a:schemeClr val="tx1">
                    <a:lumMod val="75000"/>
                    <a:lumOff val="25000"/>
                  </a:schemeClr>
                </a:solidFill>
                <a:latin typeface="Calibri Light" panose="020F0302020204030204" pitchFamily="34" charset="0"/>
                <a:cs typeface="Calibri Light" panose="020F0302020204030204" pitchFamily="34" charset="0"/>
              </a:rPr>
              <a:t> </a:t>
            </a:r>
            <a:r>
              <a:rPr lang="en-US" altLang="el-GR" sz="1200" b="1" dirty="0">
                <a:solidFill>
                  <a:srgbClr val="F7921C"/>
                </a:solidFill>
                <a:cs typeface="Calibri" panose="020F0502020204030204" pitchFamily="34" charset="0"/>
              </a:rPr>
              <a:t>440</a:t>
            </a:r>
            <a:endParaRPr lang="el-GR" altLang="el-GR" sz="1200" b="1" dirty="0">
              <a:solidFill>
                <a:srgbClr val="F7921C"/>
              </a:solidFill>
              <a:cs typeface="Calibri" panose="020F0502020204030204" pitchFamily="34" charset="0"/>
            </a:endParaRPr>
          </a:p>
          <a:p>
            <a:pPr marL="171450" indent="-171450">
              <a:spcBef>
                <a:spcPts val="0"/>
              </a:spcBef>
              <a:spcAft>
                <a:spcPts val="300"/>
              </a:spcAft>
              <a:buClr>
                <a:srgbClr val="F7921C"/>
              </a:buClr>
              <a:defRPr/>
            </a:pPr>
            <a:r>
              <a:rPr lang="en-US" altLang="el-GR" sz="1200" dirty="0">
                <a:solidFill>
                  <a:schemeClr val="tx1">
                    <a:lumMod val="75000"/>
                    <a:lumOff val="25000"/>
                  </a:schemeClr>
                </a:solidFill>
                <a:latin typeface="Calibri Light" panose="020F0302020204030204" pitchFamily="34" charset="0"/>
                <a:cs typeface="Calibri Light" panose="020F0302020204030204" pitchFamily="34" charset="0"/>
              </a:rPr>
              <a:t>US Best Global University Rankings  (2022)</a:t>
            </a:r>
            <a:r>
              <a:rPr lang="el-GR" altLang="el-GR" sz="1200" dirty="0">
                <a:solidFill>
                  <a:schemeClr val="tx1">
                    <a:lumMod val="75000"/>
                    <a:lumOff val="25000"/>
                  </a:schemeClr>
                </a:solidFill>
                <a:latin typeface="Calibri Light" panose="020F0302020204030204" pitchFamily="34" charset="0"/>
                <a:cs typeface="Calibri Light" panose="020F0302020204030204" pitchFamily="34" charset="0"/>
              </a:rPr>
              <a:t> </a:t>
            </a:r>
            <a:r>
              <a:rPr lang="en-US" altLang="el-GR" sz="1200" dirty="0">
                <a:solidFill>
                  <a:schemeClr val="tx1">
                    <a:lumMod val="75000"/>
                    <a:lumOff val="25000"/>
                  </a:schemeClr>
                </a:solidFill>
                <a:latin typeface="Calibri Light" panose="020F0302020204030204" pitchFamily="34" charset="0"/>
                <a:cs typeface="Calibri Light" panose="020F0302020204030204" pitchFamily="34" charset="0"/>
              </a:rPr>
              <a:t> </a:t>
            </a:r>
            <a:r>
              <a:rPr lang="en-US" altLang="el-GR" sz="1200" b="1" dirty="0">
                <a:solidFill>
                  <a:srgbClr val="F7921C"/>
                </a:solidFill>
                <a:cs typeface="Calibri" panose="020F0502020204030204" pitchFamily="34" charset="0"/>
              </a:rPr>
              <a:t>566</a:t>
            </a:r>
          </a:p>
        </p:txBody>
      </p:sp>
      <p:sp>
        <p:nvSpPr>
          <p:cNvPr id="12" name="Θέση αριθμού διαφάνειας 1">
            <a:extLst>
              <a:ext uri="{FF2B5EF4-FFF2-40B4-BE49-F238E27FC236}">
                <a16:creationId xmlns:a16="http://schemas.microsoft.com/office/drawing/2014/main" id="{5248FDEC-BD7B-1C72-A80A-252C675A058D}"/>
              </a:ext>
            </a:extLst>
          </p:cNvPr>
          <p:cNvSpPr txBox="1">
            <a:spLocks noChangeArrowheads="1"/>
          </p:cNvSpPr>
          <p:nvPr/>
        </p:nvSpPr>
        <p:spPr bwMode="auto">
          <a:xfrm>
            <a:off x="304800" y="6546850"/>
            <a:ext cx="8534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3A497761-4165-1A45-8DF4-30AACCC11432}" type="slidenum">
              <a:rPr lang="en-US" altLang="el-GR" sz="1000">
                <a:solidFill>
                  <a:srgbClr val="898989"/>
                </a:solidFill>
              </a:rPr>
              <a:pPr algn="ctr" eaLnBrk="1" hangingPunct="1">
                <a:spcBef>
                  <a:spcPct val="0"/>
                </a:spcBef>
                <a:buFontTx/>
                <a:buNone/>
              </a:pPr>
              <a:t>2</a:t>
            </a:fld>
            <a:endParaRPr lang="en-US" altLang="el-GR" sz="1000">
              <a:solidFill>
                <a:srgbClr val="898989"/>
              </a:solidFill>
            </a:endParaRPr>
          </a:p>
        </p:txBody>
      </p:sp>
      <p:pic>
        <p:nvPicPr>
          <p:cNvPr id="4" name="Εικόνα 3">
            <a:extLst>
              <a:ext uri="{FF2B5EF4-FFF2-40B4-BE49-F238E27FC236}">
                <a16:creationId xmlns:a16="http://schemas.microsoft.com/office/drawing/2014/main" id="{AC0C55D9-38C8-BA06-CADA-EA6DB8E5F95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extLst>
      <p:ext uri="{BB962C8B-B14F-4D97-AF65-F5344CB8AC3E}">
        <p14:creationId xmlns:p14="http://schemas.microsoft.com/office/powerpoint/2010/main" val="96169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1C5036BC-D6F5-494A-ED40-2B9452900565}"/>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marL="630238" lvl="0" indent="11113" eaLnBrk="1" fontAlgn="auto" hangingPunct="1">
              <a:spcBef>
                <a:spcPct val="20000"/>
              </a:spcBef>
              <a:spcAft>
                <a:spcPts val="0"/>
              </a:spcAft>
            </a:pPr>
            <a:endParaRPr lang="el-GR" sz="1300" kern="0" dirty="0">
              <a:solidFill>
                <a:prstClr val="black"/>
              </a:solidFill>
              <a:latin typeface="Calibri Light" panose="020F0302020204030204" pitchFamily="34" charset="0"/>
              <a:cs typeface="Calibri Light" panose="020F0302020204030204" pitchFamily="34" charset="0"/>
            </a:endParaRPr>
          </a:p>
        </p:txBody>
      </p:sp>
      <p:sp>
        <p:nvSpPr>
          <p:cNvPr id="4" name="Θέση αριθμού διαφάνειας 1">
            <a:extLst>
              <a:ext uri="{FF2B5EF4-FFF2-40B4-BE49-F238E27FC236}">
                <a16:creationId xmlns:a16="http://schemas.microsoft.com/office/drawing/2014/main" id="{16E548CE-41BC-51DC-EC36-CF275FD81A02}"/>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640CD860-0249-6145-A0FB-1849267B8A61}" type="slidenum">
              <a:rPr lang="en-US" altLang="el-GR" sz="1000">
                <a:solidFill>
                  <a:srgbClr val="898989"/>
                </a:solidFill>
              </a:rPr>
              <a:pPr algn="ctr" eaLnBrk="1" hangingPunct="1">
                <a:spcBef>
                  <a:spcPct val="0"/>
                </a:spcBef>
                <a:buFontTx/>
                <a:buNone/>
              </a:pPr>
              <a:t>20</a:t>
            </a:fld>
            <a:endParaRPr lang="en-US" altLang="el-GR" sz="1000">
              <a:solidFill>
                <a:srgbClr val="898989"/>
              </a:solidFill>
            </a:endParaRPr>
          </a:p>
        </p:txBody>
      </p:sp>
      <p:sp>
        <p:nvSpPr>
          <p:cNvPr id="6" name="TextBox 9">
            <a:extLst>
              <a:ext uri="{FF2B5EF4-FFF2-40B4-BE49-F238E27FC236}">
                <a16:creationId xmlns:a16="http://schemas.microsoft.com/office/drawing/2014/main" id="{DB9ACA96-94D7-4544-64A9-664E8C324DA2}"/>
              </a:ext>
            </a:extLst>
          </p:cNvPr>
          <p:cNvSpPr txBox="1">
            <a:spLocks noChangeArrowheads="1"/>
          </p:cNvSpPr>
          <p:nvPr/>
        </p:nvSpPr>
        <p:spPr bwMode="auto">
          <a:xfrm>
            <a:off x="1066800" y="1447800"/>
            <a:ext cx="65532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rgbClr val="F7921C"/>
              </a:buClr>
              <a:buNone/>
              <a:defRPr/>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S</a:t>
            </a:r>
            <a:r>
              <a:rPr lang="en-GB" sz="2400" dirty="0" err="1">
                <a:solidFill>
                  <a:schemeClr val="tx1">
                    <a:lumMod val="75000"/>
                    <a:lumOff val="25000"/>
                  </a:schemeClr>
                </a:solidFill>
                <a:latin typeface="Calibri Light" panose="020F0302020204030204" pitchFamily="34" charset="0"/>
                <a:cs typeface="Calibri Light" panose="020F0302020204030204" pitchFamily="34" charset="0"/>
              </a:rPr>
              <a:t>ocial</a:t>
            </a:r>
            <a:r>
              <a:rPr lang="en-GB" sz="2400" dirty="0">
                <a:solidFill>
                  <a:schemeClr val="tx1">
                    <a:lumMod val="75000"/>
                    <a:lumOff val="25000"/>
                  </a:schemeClr>
                </a:solidFill>
                <a:latin typeface="Calibri Light" panose="020F0302020204030204" pitchFamily="34" charset="0"/>
                <a:cs typeface="Calibri Light" panose="020F0302020204030204" pitchFamily="34" charset="0"/>
              </a:rPr>
              <a:t> Contribution &amp; Impact</a:t>
            </a:r>
            <a:r>
              <a:rPr lang="el-GR" sz="2400" dirty="0">
                <a:solidFill>
                  <a:schemeClr val="tx1">
                    <a:lumMod val="75000"/>
                    <a:lumOff val="25000"/>
                  </a:schemeClr>
                </a:solidFill>
                <a:latin typeface="Calibri Light" panose="020F0302020204030204" pitchFamily="34" charset="0"/>
                <a:cs typeface="Calibri Light" panose="020F0302020204030204" pitchFamily="34" charset="0"/>
              </a:rPr>
              <a:t> </a:t>
            </a:r>
          </a:p>
        </p:txBody>
      </p:sp>
      <p:sp>
        <p:nvSpPr>
          <p:cNvPr id="7" name="Rectangle 4">
            <a:extLst>
              <a:ext uri="{FF2B5EF4-FFF2-40B4-BE49-F238E27FC236}">
                <a16:creationId xmlns:a16="http://schemas.microsoft.com/office/drawing/2014/main" id="{AC9CE676-5956-4A82-4447-E2A44A0D6ACA}"/>
              </a:ext>
            </a:extLst>
          </p:cNvPr>
          <p:cNvSpPr txBox="1">
            <a:spLocks/>
          </p:cNvSpPr>
          <p:nvPr/>
        </p:nvSpPr>
        <p:spPr bwMode="auto">
          <a:xfrm>
            <a:off x="1066800" y="2025650"/>
            <a:ext cx="7239000" cy="2120581"/>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The University of Cyprus has had a dynamic impact on the cultural and intellectual life of Cyprus. It </a:t>
            </a:r>
            <a:r>
              <a:rPr lang="en-US" sz="1300" dirty="0" err="1">
                <a:solidFill>
                  <a:schemeClr val="tx1">
                    <a:lumMod val="75000"/>
                    <a:lumOff val="25000"/>
                  </a:schemeClr>
                </a:solidFill>
                <a:latin typeface="Calibri Light" panose="020F0302020204030204" pitchFamily="34" charset="0"/>
                <a:cs typeface="Calibri Light" panose="020F0302020204030204" pitchFamily="34" charset="0"/>
              </a:rPr>
              <a:t>organises</a:t>
            </a: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 public lectures and other events which focus on scholarly, scientific and cultural interests, as well as on topics of wider interest. Furthermore, it </a:t>
            </a:r>
            <a:r>
              <a:rPr lang="en-US" sz="1300" dirty="0" err="1">
                <a:solidFill>
                  <a:schemeClr val="tx1">
                    <a:lumMod val="75000"/>
                    <a:lumOff val="25000"/>
                  </a:schemeClr>
                </a:solidFill>
                <a:latin typeface="Calibri Light" panose="020F0302020204030204" pitchFamily="34" charset="0"/>
                <a:cs typeface="Calibri Light" panose="020F0302020204030204" pitchFamily="34" charset="0"/>
              </a:rPr>
              <a:t>organises</a:t>
            </a: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 exhibitions, concerts, prize awards and other activities open to the general public. In the framework of social contribution and lifelong learning, UCY runs six Free Universities in cooperation with municipalities and other parties which operate in different cities as well as in rural regions. </a:t>
            </a:r>
          </a:p>
          <a:p>
            <a:pPr>
              <a:buNone/>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With a deep understanding of the importance of achieving the Sustainable Development Goals, the university community directs its teaching and research toward this end.</a:t>
            </a:r>
          </a:p>
          <a:p>
            <a:pPr>
              <a:buNone/>
            </a:pPr>
            <a:endParaRPr lang="en-US" sz="1300" dirty="0">
              <a:solidFill>
                <a:schemeClr val="tx1">
                  <a:lumMod val="75000"/>
                  <a:lumOff val="25000"/>
                </a:schemeClr>
              </a:solidFill>
              <a:latin typeface="Calibri Light" panose="020F0302020204030204" pitchFamily="34" charset="0"/>
              <a:cs typeface="Calibri Light" panose="020F0302020204030204" pitchFamily="34" charset="0"/>
            </a:endParaRPr>
          </a:p>
          <a:p>
            <a:pPr>
              <a:buNone/>
            </a:pPr>
            <a:endParaRPr lang="el-GR" sz="13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8" name="Εικόνα 7">
            <a:extLst>
              <a:ext uri="{FF2B5EF4-FFF2-40B4-BE49-F238E27FC236}">
                <a16:creationId xmlns:a16="http://schemas.microsoft.com/office/drawing/2014/main" id="{66802584-53F3-5B85-C8CC-95178AAA145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04800" y="3886200"/>
            <a:ext cx="4267200" cy="266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Εικόνα 2">
            <a:extLst>
              <a:ext uri="{FF2B5EF4-FFF2-40B4-BE49-F238E27FC236}">
                <a16:creationId xmlns:a16="http://schemas.microsoft.com/office/drawing/2014/main" id="{1BD70537-9B0A-E222-5C66-E79341A0E6C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p:blipFill>
        <p:spPr bwMode="auto">
          <a:xfrm>
            <a:off x="4572000" y="3886199"/>
            <a:ext cx="4267200" cy="266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Εικόνα 9">
            <a:extLst>
              <a:ext uri="{FF2B5EF4-FFF2-40B4-BE49-F238E27FC236}">
                <a16:creationId xmlns:a16="http://schemas.microsoft.com/office/drawing/2014/main" id="{709032EE-A4A3-7A21-3DF6-F5C99992000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extLst>
      <p:ext uri="{BB962C8B-B14F-4D97-AF65-F5344CB8AC3E}">
        <p14:creationId xmlns:p14="http://schemas.microsoft.com/office/powerpoint/2010/main" val="3622422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1">
            <a:extLst>
              <a:ext uri="{FF2B5EF4-FFF2-40B4-BE49-F238E27FC236}">
                <a16:creationId xmlns:a16="http://schemas.microsoft.com/office/drawing/2014/main" id="{406D372F-6267-C585-E11D-4BCC0752F8F7}"/>
              </a:ext>
            </a:extLst>
          </p:cNvPr>
          <p:cNvSpPr>
            <a:spLocks noGrp="1" noChangeArrowheads="1"/>
          </p:cNvSpPr>
          <p:nvPr>
            <p:ph type="sldNum" sz="quarter" idx="12"/>
          </p:nvPr>
        </p:nvSpPr>
        <p:spPr bwMode="auto">
          <a:xfrm>
            <a:off x="304800" y="6570663"/>
            <a:ext cx="8534400" cy="287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C356D8A3-CB14-C942-9E74-27C865B183C6}" type="slidenum">
              <a:rPr lang="en-US" altLang="el-GR" sz="1000" smtClean="0">
                <a:solidFill>
                  <a:srgbClr val="898989"/>
                </a:solidFill>
              </a:rPr>
              <a:pPr algn="ctr">
                <a:spcBef>
                  <a:spcPct val="0"/>
                </a:spcBef>
                <a:buFontTx/>
                <a:buNone/>
              </a:pPr>
              <a:t>21</a:t>
            </a:fld>
            <a:endParaRPr lang="en-US" altLang="el-GR" sz="1000">
              <a:solidFill>
                <a:srgbClr val="898989"/>
              </a:solidFill>
            </a:endParaRPr>
          </a:p>
        </p:txBody>
      </p:sp>
      <p:sp>
        <p:nvSpPr>
          <p:cNvPr id="4" name="Ορθογώνιο 3">
            <a:extLst>
              <a:ext uri="{FF2B5EF4-FFF2-40B4-BE49-F238E27FC236}">
                <a16:creationId xmlns:a16="http://schemas.microsoft.com/office/drawing/2014/main" id="{88565711-CD08-FB01-C04C-1A8A994C6968}"/>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5" name="Rectangle 4">
            <a:extLst>
              <a:ext uri="{FF2B5EF4-FFF2-40B4-BE49-F238E27FC236}">
                <a16:creationId xmlns:a16="http://schemas.microsoft.com/office/drawing/2014/main" id="{0F7A25D1-F331-AD0A-E5DF-EEA009BDB92F}"/>
              </a:ext>
            </a:extLst>
          </p:cNvPr>
          <p:cNvSpPr txBox="1">
            <a:spLocks/>
          </p:cNvSpPr>
          <p:nvPr/>
        </p:nvSpPr>
        <p:spPr bwMode="auto">
          <a:xfrm>
            <a:off x="1066800" y="2025650"/>
            <a:ext cx="4876800" cy="4319588"/>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7000"/>
              </a:lnSpc>
              <a:spcAft>
                <a:spcPts val="800"/>
              </a:spcAft>
              <a:buNone/>
            </a:pPr>
            <a:r>
              <a:rPr lang="en-GB" sz="1300" dirty="0">
                <a:solidFill>
                  <a:schemeClr val="tx1">
                    <a:lumMod val="75000"/>
                    <a:lumOff val="25000"/>
                  </a:schemeClr>
                </a:solidFill>
                <a:latin typeface="Calibri Light" panose="020F0302020204030204" pitchFamily="34" charset="0"/>
                <a:cs typeface="Calibri Light" panose="020F0302020204030204" pitchFamily="34" charset="0"/>
              </a:rPr>
              <a:t>Pursuing its commitment to promoting culture, the University of Cyprus has established a Cultural Centre, located at the </a:t>
            </a:r>
            <a:r>
              <a:rPr lang="en-GB" sz="1300" dirty="0" err="1">
                <a:solidFill>
                  <a:schemeClr val="tx1">
                    <a:lumMod val="75000"/>
                    <a:lumOff val="25000"/>
                  </a:schemeClr>
                </a:solidFill>
                <a:latin typeface="Calibri Light" panose="020F0302020204030204" pitchFamily="34" charset="0"/>
                <a:cs typeface="Calibri Light" panose="020F0302020204030204" pitchFamily="34" charset="0"/>
              </a:rPr>
              <a:t>Axiothea</a:t>
            </a:r>
            <a:r>
              <a:rPr lang="en-GB" sz="1300" dirty="0">
                <a:solidFill>
                  <a:schemeClr val="tx1">
                    <a:lumMod val="75000"/>
                    <a:lumOff val="25000"/>
                  </a:schemeClr>
                </a:solidFill>
                <a:latin typeface="Calibri Light" panose="020F0302020204030204" pitchFamily="34" charset="0"/>
                <a:cs typeface="Calibri Light" panose="020F0302020204030204" pitchFamily="34" charset="0"/>
              </a:rPr>
              <a:t> Mansion, in the historic centre of Nicosia. Carefully restored by the Department of Antiquities, the Mansion also serves as the home of the Theatrical Workshop of the University of Cyprus (THEPAK).</a:t>
            </a:r>
            <a:endParaRPr lang="el-GR" sz="13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200000"/>
              </a:lnSpc>
              <a:buNone/>
              <a:defRPr/>
            </a:pPr>
            <a:r>
              <a:rPr lang="en-GB" sz="1300" b="1" dirty="0">
                <a:solidFill>
                  <a:schemeClr val="tx1">
                    <a:lumMod val="75000"/>
                    <a:lumOff val="25000"/>
                  </a:schemeClr>
                </a:solidFill>
                <a:cs typeface="Calibri" panose="020F0502020204030204" pitchFamily="34" charset="0"/>
              </a:rPr>
              <a:t>THEPAK’s aims:</a:t>
            </a:r>
            <a:endParaRPr lang="el-GR" sz="1300" b="1" dirty="0">
              <a:solidFill>
                <a:schemeClr val="tx1">
                  <a:lumMod val="75000"/>
                  <a:lumOff val="25000"/>
                </a:schemeClr>
              </a:solidFill>
              <a:cs typeface="Calibri" panose="020F0502020204030204" pitchFamily="34" charset="0"/>
            </a:endParaRPr>
          </a:p>
          <a:p>
            <a:pPr marL="171450" indent="-171450">
              <a:lnSpc>
                <a:spcPct val="150000"/>
              </a:lnSpc>
              <a:spcAft>
                <a:spcPts val="400"/>
              </a:spcAft>
              <a:buClr>
                <a:srgbClr val="F7921C"/>
              </a:buClr>
            </a:pPr>
            <a:r>
              <a:rPr lang="en-GB" sz="1300" dirty="0">
                <a:solidFill>
                  <a:schemeClr val="tx1">
                    <a:lumMod val="75000"/>
                    <a:lumOff val="25000"/>
                  </a:schemeClr>
                </a:solidFill>
                <a:latin typeface="Calibri Light" panose="020F0302020204030204" pitchFamily="34" charset="0"/>
                <a:cs typeface="Calibri Light" panose="020F0302020204030204" pitchFamily="34" charset="0"/>
              </a:rPr>
              <a:t>To upgrade theatre activities within the University</a:t>
            </a:r>
            <a:endParaRPr lang="el-GR" sz="130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spcBef>
                <a:spcPts val="100"/>
              </a:spcBef>
              <a:spcAft>
                <a:spcPts val="400"/>
              </a:spcAft>
              <a:buClr>
                <a:srgbClr val="F7921C"/>
              </a:buClr>
            </a:pPr>
            <a:r>
              <a:rPr lang="en-GB" sz="1300" dirty="0">
                <a:solidFill>
                  <a:schemeClr val="tx1">
                    <a:lumMod val="75000"/>
                    <a:lumOff val="25000"/>
                  </a:schemeClr>
                </a:solidFill>
                <a:latin typeface="Calibri Light" panose="020F0302020204030204" pitchFamily="34" charset="0"/>
                <a:cs typeface="Calibri Light" panose="020F0302020204030204" pitchFamily="34" charset="0"/>
              </a:rPr>
              <a:t>To contribute to the cultural life</a:t>
            </a:r>
            <a:endParaRPr lang="el-GR" sz="130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spcBef>
                <a:spcPts val="100"/>
              </a:spcBef>
              <a:spcAft>
                <a:spcPts val="400"/>
              </a:spcAft>
              <a:buClr>
                <a:srgbClr val="F7921C"/>
              </a:buClr>
            </a:pPr>
            <a:r>
              <a:rPr lang="en-GB" sz="1300" dirty="0">
                <a:solidFill>
                  <a:schemeClr val="tx1">
                    <a:lumMod val="75000"/>
                    <a:lumOff val="25000"/>
                  </a:schemeClr>
                </a:solidFill>
                <a:latin typeface="Calibri Light" panose="020F0302020204030204" pitchFamily="34" charset="0"/>
                <a:cs typeface="Calibri Light" panose="020F0302020204030204" pitchFamily="34" charset="0"/>
              </a:rPr>
              <a:t>To promote the Hellenic culture and, in particular, the Cypriot literature</a:t>
            </a:r>
            <a:endParaRPr lang="el-GR" sz="13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200000"/>
              </a:lnSpc>
              <a:buNone/>
              <a:defRPr/>
            </a:pPr>
            <a:r>
              <a:rPr lang="en-GB" sz="1300" b="1" dirty="0">
                <a:solidFill>
                  <a:schemeClr val="tx1">
                    <a:lumMod val="75000"/>
                    <a:lumOff val="25000"/>
                  </a:schemeClr>
                </a:solidFill>
                <a:cs typeface="Calibri" panose="020F0502020204030204" pitchFamily="34" charset="0"/>
              </a:rPr>
              <a:t>Cultural Centre activities:</a:t>
            </a:r>
            <a:endParaRPr lang="el-GR" sz="1300" b="1" dirty="0">
              <a:solidFill>
                <a:schemeClr val="tx1">
                  <a:lumMod val="75000"/>
                  <a:lumOff val="25000"/>
                </a:schemeClr>
              </a:solidFill>
              <a:cs typeface="Calibri" panose="020F0502020204030204" pitchFamily="34" charset="0"/>
            </a:endParaRPr>
          </a:p>
          <a:p>
            <a:pPr marL="171450" indent="-171450">
              <a:lnSpc>
                <a:spcPct val="150000"/>
              </a:lnSpc>
              <a:spcAft>
                <a:spcPts val="400"/>
              </a:spcAft>
              <a:buClr>
                <a:srgbClr val="F7921C"/>
              </a:buClr>
            </a:pPr>
            <a:r>
              <a:rPr lang="en-GB" sz="1300" dirty="0">
                <a:solidFill>
                  <a:schemeClr val="tx1">
                    <a:lumMod val="75000"/>
                    <a:lumOff val="25000"/>
                  </a:schemeClr>
                </a:solidFill>
                <a:latin typeface="Calibri Light" panose="020F0302020204030204" pitchFamily="34" charset="0"/>
                <a:cs typeface="Calibri Light" panose="020F0302020204030204" pitchFamily="34" charset="0"/>
              </a:rPr>
              <a:t>Cultural Festival of the University of Cyprus</a:t>
            </a:r>
            <a:endParaRPr lang="el-GR" sz="130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spcBef>
                <a:spcPts val="0"/>
              </a:spcBef>
              <a:spcAft>
                <a:spcPts val="600"/>
              </a:spcAft>
              <a:buClr>
                <a:srgbClr val="F7921C"/>
              </a:buClr>
            </a:pPr>
            <a:r>
              <a:rPr lang="en-GB" sz="1300" dirty="0">
                <a:solidFill>
                  <a:schemeClr val="tx1">
                    <a:lumMod val="75000"/>
                    <a:lumOff val="25000"/>
                  </a:schemeClr>
                </a:solidFill>
                <a:latin typeface="Calibri Light" panose="020F0302020204030204" pitchFamily="34" charset="0"/>
                <a:cs typeface="Calibri Light" panose="020F0302020204030204" pitchFamily="34" charset="0"/>
              </a:rPr>
              <a:t>Theatre, dance and music performances, and other events</a:t>
            </a:r>
            <a:endParaRPr lang="el-GR" sz="1300" dirty="0">
              <a:solidFill>
                <a:schemeClr val="tx1">
                  <a:lumMod val="75000"/>
                  <a:lumOff val="25000"/>
                </a:schemeClr>
              </a:solidFill>
              <a:latin typeface="Calibri Light" panose="020F0302020204030204" pitchFamily="34" charset="0"/>
              <a:cs typeface="Calibri Light" panose="020F0302020204030204" pitchFamily="34" charset="0"/>
            </a:endParaRPr>
          </a:p>
          <a:p>
            <a:pPr marL="171450" indent="-171450">
              <a:spcBef>
                <a:spcPts val="0"/>
              </a:spcBef>
              <a:spcAft>
                <a:spcPts val="600"/>
              </a:spcAft>
              <a:buClr>
                <a:srgbClr val="F7921C"/>
              </a:buClr>
            </a:pPr>
            <a:r>
              <a:rPr lang="en-GB" sz="1300" dirty="0">
                <a:solidFill>
                  <a:schemeClr val="tx1">
                    <a:lumMod val="75000"/>
                    <a:lumOff val="25000"/>
                  </a:schemeClr>
                </a:solidFill>
                <a:latin typeface="Calibri Light" panose="020F0302020204030204" pitchFamily="34" charset="0"/>
                <a:cs typeface="Calibri Light" panose="020F0302020204030204" pitchFamily="34" charset="0"/>
              </a:rPr>
              <a:t>Exhibitions and lectures</a:t>
            </a:r>
            <a:endParaRPr lang="el-GR" sz="13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 name="TextBox 9">
            <a:extLst>
              <a:ext uri="{FF2B5EF4-FFF2-40B4-BE49-F238E27FC236}">
                <a16:creationId xmlns:a16="http://schemas.microsoft.com/office/drawing/2014/main" id="{7F71634F-75B6-DD0E-91FD-F5A723E6199D}"/>
              </a:ext>
            </a:extLst>
          </p:cNvPr>
          <p:cNvSpPr txBox="1">
            <a:spLocks noChangeArrowheads="1"/>
          </p:cNvSpPr>
          <p:nvPr/>
        </p:nvSpPr>
        <p:spPr bwMode="auto">
          <a:xfrm>
            <a:off x="1066800" y="1447800"/>
            <a:ext cx="4953000" cy="369332"/>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GB" sz="2400" dirty="0">
                <a:solidFill>
                  <a:schemeClr val="tx1">
                    <a:lumMod val="75000"/>
                    <a:lumOff val="25000"/>
                  </a:schemeClr>
                </a:solidFill>
                <a:latin typeface="Calibri Light" panose="020F0302020204030204" pitchFamily="34" charset="0"/>
                <a:cs typeface="Calibri Light" panose="020F0302020204030204" pitchFamily="34" charset="0"/>
              </a:rPr>
              <a:t>Cultural Centre “Michalis Pieris”</a:t>
            </a:r>
            <a:r>
              <a:rPr lang="el-GR" sz="2400" dirty="0">
                <a:solidFill>
                  <a:schemeClr val="tx1">
                    <a:lumMod val="75000"/>
                    <a:lumOff val="25000"/>
                  </a:schemeClr>
                </a:solidFill>
                <a:latin typeface="Calibri Light" panose="020F0302020204030204" pitchFamily="34" charset="0"/>
                <a:cs typeface="Calibri Light" panose="020F0302020204030204" pitchFamily="34" charset="0"/>
              </a:rPr>
              <a:t> </a:t>
            </a:r>
            <a:r>
              <a:rPr lang="en-GB" altLang="el-GR" sz="2400" dirty="0">
                <a:solidFill>
                  <a:schemeClr val="tx1">
                    <a:lumMod val="75000"/>
                    <a:lumOff val="25000"/>
                  </a:schemeClr>
                </a:solidFill>
                <a:latin typeface="Calibri Light" panose="020F0302020204030204" pitchFamily="34" charset="0"/>
                <a:cs typeface="Calibri Light" panose="020F0302020204030204" pitchFamily="34" charset="0"/>
              </a:rPr>
              <a:t> </a:t>
            </a:r>
            <a:endParaRPr lang="en-US" alt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7" name="Εικόνα 14">
            <a:extLst>
              <a:ext uri="{FF2B5EF4-FFF2-40B4-BE49-F238E27FC236}">
                <a16:creationId xmlns:a16="http://schemas.microsoft.com/office/drawing/2014/main" id="{9998B1FD-3868-4DF1-2813-03739A185BA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21413" y="2030413"/>
            <a:ext cx="1525587"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Εικόνα 16">
            <a:extLst>
              <a:ext uri="{FF2B5EF4-FFF2-40B4-BE49-F238E27FC236}">
                <a16:creationId xmlns:a16="http://schemas.microsoft.com/office/drawing/2014/main" id="{1F070F6E-4EF8-613B-C89C-FCAE1C86F67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00963" y="2030413"/>
            <a:ext cx="1138237"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Εικόνα 23">
            <a:extLst>
              <a:ext uri="{FF2B5EF4-FFF2-40B4-BE49-F238E27FC236}">
                <a16:creationId xmlns:a16="http://schemas.microsoft.com/office/drawing/2014/main" id="{F5B30D37-2861-0557-455E-F59C48ACDF8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21413" y="5029200"/>
            <a:ext cx="261778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Εικόνα 10">
            <a:extLst>
              <a:ext uri="{FF2B5EF4-FFF2-40B4-BE49-F238E27FC236}">
                <a16:creationId xmlns:a16="http://schemas.microsoft.com/office/drawing/2014/main" id="{4D6B5BD8-9183-D592-7FB6-791C124BF120}"/>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21413" y="303213"/>
            <a:ext cx="2617787"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Εικόνα 12">
            <a:extLst>
              <a:ext uri="{FF2B5EF4-FFF2-40B4-BE49-F238E27FC236}">
                <a16:creationId xmlns:a16="http://schemas.microsoft.com/office/drawing/2014/main" id="{B656B918-5F85-9FDD-3C0C-9F97FBFD2FDC}"/>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21413" y="3427413"/>
            <a:ext cx="2617787"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Εικόνα 11">
            <a:extLst>
              <a:ext uri="{FF2B5EF4-FFF2-40B4-BE49-F238E27FC236}">
                <a16:creationId xmlns:a16="http://schemas.microsoft.com/office/drawing/2014/main" id="{0EAF6FB2-31DF-06AD-E35D-187E98BD5F2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extLst>
      <p:ext uri="{BB962C8B-B14F-4D97-AF65-F5344CB8AC3E}">
        <p14:creationId xmlns:p14="http://schemas.microsoft.com/office/powerpoint/2010/main" val="2162296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1">
            <a:extLst>
              <a:ext uri="{FF2B5EF4-FFF2-40B4-BE49-F238E27FC236}">
                <a16:creationId xmlns:a16="http://schemas.microsoft.com/office/drawing/2014/main" id="{1BC321E4-A1B2-0F9E-8258-107BB9958CF1}"/>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081963CC-CF08-6F44-9299-EFD4931A4107}" type="slidenum">
              <a:rPr lang="en-US" altLang="el-GR" sz="1000">
                <a:solidFill>
                  <a:srgbClr val="898989"/>
                </a:solidFill>
              </a:rPr>
              <a:pPr algn="ctr" eaLnBrk="1" hangingPunct="1">
                <a:spcBef>
                  <a:spcPct val="0"/>
                </a:spcBef>
                <a:buFontTx/>
                <a:buNone/>
              </a:pPr>
              <a:t>22</a:t>
            </a:fld>
            <a:endParaRPr lang="en-US" altLang="el-GR" sz="1000">
              <a:solidFill>
                <a:srgbClr val="898989"/>
              </a:solidFill>
            </a:endParaRPr>
          </a:p>
        </p:txBody>
      </p:sp>
      <p:sp>
        <p:nvSpPr>
          <p:cNvPr id="4" name="Ορθογώνιο 3">
            <a:extLst>
              <a:ext uri="{FF2B5EF4-FFF2-40B4-BE49-F238E27FC236}">
                <a16:creationId xmlns:a16="http://schemas.microsoft.com/office/drawing/2014/main" id="{817BC4C8-F476-BB81-5DE7-E7E934843F55}"/>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5" name="Rectangle 4">
            <a:extLst>
              <a:ext uri="{FF2B5EF4-FFF2-40B4-BE49-F238E27FC236}">
                <a16:creationId xmlns:a16="http://schemas.microsoft.com/office/drawing/2014/main" id="{9686546F-76AA-A3AB-7004-71CE45CE2E1C}"/>
              </a:ext>
            </a:extLst>
          </p:cNvPr>
          <p:cNvSpPr txBox="1">
            <a:spLocks/>
          </p:cNvSpPr>
          <p:nvPr/>
        </p:nvSpPr>
        <p:spPr bwMode="auto">
          <a:xfrm>
            <a:off x="1066801" y="1981200"/>
            <a:ext cx="3505200" cy="4495799"/>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sz="1450" dirty="0">
                <a:solidFill>
                  <a:schemeClr val="tx1">
                    <a:lumMod val="75000"/>
                    <a:lumOff val="25000"/>
                  </a:schemeClr>
                </a:solidFill>
                <a:latin typeface="Calibri Light" panose="020F0302020204030204" pitchFamily="34" charset="0"/>
                <a:cs typeface="Calibri Light" panose="020F0302020204030204" pitchFamily="34" charset="0"/>
              </a:rPr>
              <a:t>The University of Cyprus aims to have </a:t>
            </a:r>
            <a:br>
              <a:rPr lang="en-US" sz="1450" dirty="0">
                <a:solidFill>
                  <a:schemeClr val="tx1">
                    <a:lumMod val="75000"/>
                    <a:lumOff val="25000"/>
                  </a:schemeClr>
                </a:solidFill>
                <a:latin typeface="Calibri Light" panose="020F0302020204030204" pitchFamily="34" charset="0"/>
                <a:cs typeface="Calibri Light" panose="020F0302020204030204" pitchFamily="34" charset="0"/>
              </a:rPr>
            </a:br>
            <a:r>
              <a:rPr lang="en-US" sz="1450" dirty="0">
                <a:solidFill>
                  <a:schemeClr val="tx1">
                    <a:lumMod val="75000"/>
                    <a:lumOff val="25000"/>
                  </a:schemeClr>
                </a:solidFill>
                <a:latin typeface="Calibri Light" panose="020F0302020204030204" pitchFamily="34" charset="0"/>
                <a:cs typeface="Calibri Light" panose="020F0302020204030204" pitchFamily="34" charset="0"/>
              </a:rPr>
              <a:t>the first University campus in the world that </a:t>
            </a:r>
            <a:br>
              <a:rPr lang="en-US" sz="1450" dirty="0">
                <a:solidFill>
                  <a:schemeClr val="tx1">
                    <a:lumMod val="75000"/>
                    <a:lumOff val="25000"/>
                  </a:schemeClr>
                </a:solidFill>
                <a:latin typeface="Calibri Light" panose="020F0302020204030204" pitchFamily="34" charset="0"/>
                <a:cs typeface="Calibri Light" panose="020F0302020204030204" pitchFamily="34" charset="0"/>
              </a:rPr>
            </a:br>
            <a:r>
              <a:rPr lang="en-US" sz="1450" dirty="0">
                <a:solidFill>
                  <a:schemeClr val="tx1">
                    <a:lumMod val="75000"/>
                    <a:lumOff val="25000"/>
                  </a:schemeClr>
                </a:solidFill>
                <a:latin typeface="Calibri Light" panose="020F0302020204030204" pitchFamily="34" charset="0"/>
                <a:cs typeface="Calibri Light" panose="020F0302020204030204" pitchFamily="34" charset="0"/>
              </a:rPr>
              <a:t>will be completely dependent on </a:t>
            </a:r>
            <a:r>
              <a:rPr lang="es-ES" sz="1450" dirty="0">
                <a:solidFill>
                  <a:schemeClr val="tx1">
                    <a:lumMod val="75000"/>
                    <a:lumOff val="25000"/>
                  </a:schemeClr>
                </a:solidFill>
                <a:latin typeface="Calibri Light" panose="020F0302020204030204" pitchFamily="34" charset="0"/>
                <a:cs typeface="Calibri Light" panose="020F0302020204030204" pitchFamily="34" charset="0"/>
              </a:rPr>
              <a:t>s</a:t>
            </a:r>
            <a:r>
              <a:rPr lang="en-GB" sz="1450" dirty="0" err="1">
                <a:solidFill>
                  <a:schemeClr val="tx1">
                    <a:lumMod val="75000"/>
                    <a:lumOff val="25000"/>
                  </a:schemeClr>
                </a:solidFill>
                <a:latin typeface="Calibri Light" panose="020F0302020204030204" pitchFamily="34" charset="0"/>
                <a:cs typeface="Calibri Light" panose="020F0302020204030204" pitchFamily="34" charset="0"/>
              </a:rPr>
              <a:t>olar</a:t>
            </a:r>
            <a:r>
              <a:rPr lang="en-US" sz="1450" dirty="0">
                <a:solidFill>
                  <a:schemeClr val="tx1">
                    <a:lumMod val="75000"/>
                    <a:lumOff val="25000"/>
                  </a:schemeClr>
                </a:solidFill>
                <a:latin typeface="Calibri Light" panose="020F0302020204030204" pitchFamily="34" charset="0"/>
                <a:cs typeface="Calibri Light" panose="020F0302020204030204" pitchFamily="34" charset="0"/>
              </a:rPr>
              <a:t> energy, due to its two photovoltaic parks, </a:t>
            </a:r>
            <a:br>
              <a:rPr lang="en-US" sz="1450" dirty="0">
                <a:solidFill>
                  <a:schemeClr val="tx1">
                    <a:lumMod val="75000"/>
                    <a:lumOff val="25000"/>
                  </a:schemeClr>
                </a:solidFill>
                <a:latin typeface="Calibri Light" panose="020F0302020204030204" pitchFamily="34" charset="0"/>
                <a:cs typeface="Calibri Light" panose="020F0302020204030204" pitchFamily="34" charset="0"/>
              </a:rPr>
            </a:br>
            <a:r>
              <a:rPr lang="en-US" sz="1450" dirty="0">
                <a:solidFill>
                  <a:schemeClr val="tx1">
                    <a:lumMod val="75000"/>
                    <a:lumOff val="25000"/>
                  </a:schemeClr>
                </a:solidFill>
                <a:latin typeface="Calibri Light" panose="020F0302020204030204" pitchFamily="34" charset="0"/>
                <a:cs typeface="Calibri Light" panose="020F0302020204030204" pitchFamily="34" charset="0"/>
              </a:rPr>
              <a:t>Apollo and Phaethon (the latter to be built </a:t>
            </a:r>
            <a:br>
              <a:rPr lang="en-US" sz="1450" dirty="0">
                <a:solidFill>
                  <a:schemeClr val="tx1">
                    <a:lumMod val="75000"/>
                    <a:lumOff val="25000"/>
                  </a:schemeClr>
                </a:solidFill>
                <a:latin typeface="Calibri Light" panose="020F0302020204030204" pitchFamily="34" charset="0"/>
                <a:cs typeface="Calibri Light" panose="020F0302020204030204" pitchFamily="34" charset="0"/>
              </a:rPr>
            </a:br>
            <a:r>
              <a:rPr lang="en-US" sz="1450" dirty="0">
                <a:solidFill>
                  <a:schemeClr val="tx1">
                    <a:lumMod val="75000"/>
                    <a:lumOff val="25000"/>
                  </a:schemeClr>
                </a:solidFill>
                <a:latin typeface="Calibri Light" panose="020F0302020204030204" pitchFamily="34" charset="0"/>
                <a:cs typeface="Calibri Light" panose="020F0302020204030204" pitchFamily="34" charset="0"/>
              </a:rPr>
              <a:t>within the buffer zone). </a:t>
            </a:r>
            <a:endParaRPr lang="el-GR" sz="145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 name="TextBox 9">
            <a:extLst>
              <a:ext uri="{FF2B5EF4-FFF2-40B4-BE49-F238E27FC236}">
                <a16:creationId xmlns:a16="http://schemas.microsoft.com/office/drawing/2014/main" id="{A604EB25-00FD-6350-631C-413918418A86}"/>
              </a:ext>
            </a:extLst>
          </p:cNvPr>
          <p:cNvSpPr txBox="1">
            <a:spLocks noChangeArrowheads="1"/>
          </p:cNvSpPr>
          <p:nvPr/>
        </p:nvSpPr>
        <p:spPr bwMode="auto">
          <a:xfrm>
            <a:off x="1066800" y="1460500"/>
            <a:ext cx="4495800" cy="36830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Green University </a:t>
            </a:r>
            <a:endParaRPr 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7" name="Εικόνα 2">
            <a:extLst>
              <a:ext uri="{FF2B5EF4-FFF2-40B4-BE49-F238E27FC236}">
                <a16:creationId xmlns:a16="http://schemas.microsoft.com/office/drawing/2014/main" id="{AC9FE5F9-9163-787D-DFB6-BD556311767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81600" y="309563"/>
            <a:ext cx="3656013"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Εικόνα 11">
            <a:extLst>
              <a:ext uri="{FF2B5EF4-FFF2-40B4-BE49-F238E27FC236}">
                <a16:creationId xmlns:a16="http://schemas.microsoft.com/office/drawing/2014/main" id="{5F3D7E4C-C77C-DF41-A8CD-8861BD80E4DA}"/>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475413" y="4508500"/>
            <a:ext cx="236220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Εικόνα 7">
            <a:extLst>
              <a:ext uri="{FF2B5EF4-FFF2-40B4-BE49-F238E27FC236}">
                <a16:creationId xmlns:a16="http://schemas.microsoft.com/office/drawing/2014/main" id="{FB9BDC83-55EA-2005-3AFB-3FF65FED89E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80013" y="4495800"/>
            <a:ext cx="1676400" cy="205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Εικόνα 9">
            <a:extLst>
              <a:ext uri="{FF2B5EF4-FFF2-40B4-BE49-F238E27FC236}">
                <a16:creationId xmlns:a16="http://schemas.microsoft.com/office/drawing/2014/main" id="{A1CDB6ED-1058-60DD-E3C3-B121D9D6FD0D}"/>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5181600" y="2346325"/>
            <a:ext cx="3656013"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Εικόνα 10">
            <a:extLst>
              <a:ext uri="{FF2B5EF4-FFF2-40B4-BE49-F238E27FC236}">
                <a16:creationId xmlns:a16="http://schemas.microsoft.com/office/drawing/2014/main" id="{494B56CF-01DD-9BF2-262F-E5D4D33E597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extLst>
      <p:ext uri="{BB962C8B-B14F-4D97-AF65-F5344CB8AC3E}">
        <p14:creationId xmlns:p14="http://schemas.microsoft.com/office/powerpoint/2010/main" val="3433567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Εικόνα 18">
            <a:extLst>
              <a:ext uri="{FF2B5EF4-FFF2-40B4-BE49-F238E27FC236}">
                <a16:creationId xmlns:a16="http://schemas.microsoft.com/office/drawing/2014/main" id="{29964292-1CB1-E496-C372-9A17588C7EF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4800" y="320673"/>
            <a:ext cx="8534400" cy="6249987"/>
          </a:xfrm>
          <a:prstGeom prst="rect">
            <a:avLst/>
          </a:prstGeom>
        </p:spPr>
      </p:pic>
      <p:sp>
        <p:nvSpPr>
          <p:cNvPr id="20" name="Ορθογώνιο 19">
            <a:extLst>
              <a:ext uri="{FF2B5EF4-FFF2-40B4-BE49-F238E27FC236}">
                <a16:creationId xmlns:a16="http://schemas.microsoft.com/office/drawing/2014/main" id="{55F8BDF3-6A30-B693-1AD3-A999723675C0}"/>
              </a:ext>
            </a:extLst>
          </p:cNvPr>
          <p:cNvSpPr/>
          <p:nvPr/>
        </p:nvSpPr>
        <p:spPr>
          <a:xfrm>
            <a:off x="6705598" y="320673"/>
            <a:ext cx="1796301" cy="6249987"/>
          </a:xfrm>
          <a:prstGeom prst="rect">
            <a:avLst/>
          </a:prstGeom>
          <a:solidFill>
            <a:schemeClr val="bg2">
              <a:lumMod val="25000"/>
              <a:alpha val="5035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a:extLst>
              <a:ext uri="{FF2B5EF4-FFF2-40B4-BE49-F238E27FC236}">
                <a16:creationId xmlns:a16="http://schemas.microsoft.com/office/drawing/2014/main" id="{887BCC82-A420-561B-0F72-4609261C7E21}"/>
              </a:ext>
            </a:extLst>
          </p:cNvPr>
          <p:cNvSpPr txBox="1"/>
          <p:nvPr/>
        </p:nvSpPr>
        <p:spPr>
          <a:xfrm>
            <a:off x="6934200" y="1981200"/>
            <a:ext cx="1505145" cy="3626634"/>
          </a:xfrm>
          <a:prstGeom prst="rect">
            <a:avLst/>
          </a:prstGeom>
          <a:noFill/>
          <a:ln>
            <a:noFill/>
          </a:ln>
        </p:spPr>
        <p:txBody>
          <a:bodyPr wrap="square" lIns="0" tIns="0" rIns="0" bIns="0">
            <a:spAutoFit/>
          </a:bodyPr>
          <a:lstStyle/>
          <a:p>
            <a:pPr>
              <a:defRPr/>
            </a:pPr>
            <a:r>
              <a:rPr lang="en-GB" sz="800" b="1" dirty="0">
                <a:solidFill>
                  <a:schemeClr val="bg1"/>
                </a:solidFill>
                <a:latin typeface="Calibri" panose="020F0502020204030204" pitchFamily="34" charset="0"/>
                <a:cs typeface="Calibri" panose="020F0502020204030204" pitchFamily="34" charset="0"/>
              </a:rPr>
              <a:t>Learning Resource Centre - </a:t>
            </a:r>
            <a:br>
              <a:rPr lang="el-GR" sz="800" b="1" dirty="0">
                <a:solidFill>
                  <a:schemeClr val="bg1"/>
                </a:solidFill>
                <a:latin typeface="Calibri" panose="020F0502020204030204" pitchFamily="34" charset="0"/>
                <a:cs typeface="Calibri" panose="020F0502020204030204" pitchFamily="34" charset="0"/>
              </a:rPr>
            </a:br>
            <a:r>
              <a:rPr lang="en-GB" sz="800" b="1" dirty="0">
                <a:solidFill>
                  <a:schemeClr val="bg1"/>
                </a:solidFill>
                <a:latin typeface="Calibri" panose="020F0502020204030204" pitchFamily="34" charset="0"/>
                <a:cs typeface="Calibri" panose="020F0502020204030204" pitchFamily="34" charset="0"/>
              </a:rPr>
              <a:t>Library ‘Stelios </a:t>
            </a:r>
            <a:r>
              <a:rPr lang="en-GB" sz="800" b="1" dirty="0" err="1">
                <a:solidFill>
                  <a:schemeClr val="bg1"/>
                </a:solidFill>
                <a:latin typeface="Calibri" panose="020F0502020204030204" pitchFamily="34" charset="0"/>
                <a:cs typeface="Calibri" panose="020F0502020204030204" pitchFamily="34" charset="0"/>
              </a:rPr>
              <a:t>Ioannou</a:t>
            </a:r>
            <a:r>
              <a:rPr lang="en-GB" sz="800" b="1" dirty="0">
                <a:solidFill>
                  <a:schemeClr val="bg1"/>
                </a:solidFill>
                <a:latin typeface="Calibri" panose="020F0502020204030204" pitchFamily="34" charset="0"/>
                <a:cs typeface="Calibri" panose="020F0502020204030204" pitchFamily="34" charset="0"/>
              </a:rPr>
              <a:t>’</a:t>
            </a:r>
          </a:p>
          <a:p>
            <a:pPr>
              <a:spcBef>
                <a:spcPts val="600"/>
              </a:spcBef>
              <a:defRPr/>
            </a:pPr>
            <a:endParaRPr lang="en-US" sz="800" b="1" dirty="0">
              <a:solidFill>
                <a:schemeClr val="bg1"/>
              </a:solidFill>
              <a:latin typeface="Calibri" panose="020F0502020204030204" pitchFamily="34" charset="0"/>
              <a:cs typeface="Calibri" panose="020F0502020204030204" pitchFamily="34" charset="0"/>
            </a:endParaRPr>
          </a:p>
          <a:p>
            <a:pPr>
              <a:spcBef>
                <a:spcPts val="600"/>
              </a:spcBef>
              <a:defRPr/>
            </a:pPr>
            <a:endParaRPr lang="en-US" sz="800" b="1" dirty="0">
              <a:solidFill>
                <a:schemeClr val="bg1"/>
              </a:solidFill>
              <a:latin typeface="Calibri" panose="020F0502020204030204" pitchFamily="34" charset="0"/>
              <a:cs typeface="Calibri" panose="020F0502020204030204" pitchFamily="34" charset="0"/>
            </a:endParaRPr>
          </a:p>
          <a:p>
            <a:pPr>
              <a:spcBef>
                <a:spcPts val="600"/>
              </a:spcBef>
              <a:defRPr/>
            </a:pPr>
            <a:endParaRPr lang="en-US" sz="800" b="1" dirty="0">
              <a:solidFill>
                <a:schemeClr val="bg1"/>
              </a:solidFill>
              <a:latin typeface="Calibri" panose="020F0502020204030204" pitchFamily="34" charset="0"/>
              <a:cs typeface="Calibri" panose="020F0502020204030204" pitchFamily="34" charset="0"/>
            </a:endParaRPr>
          </a:p>
          <a:p>
            <a:pPr>
              <a:spcBef>
                <a:spcPts val="600"/>
              </a:spcBef>
              <a:defRPr/>
            </a:pPr>
            <a:r>
              <a:rPr lang="en-GB" sz="800" b="1" dirty="0">
                <a:solidFill>
                  <a:schemeClr val="bg1"/>
                </a:solidFill>
                <a:latin typeface="Calibri" panose="020F0502020204030204" pitchFamily="34" charset="0"/>
                <a:cs typeface="Calibri" panose="020F0502020204030204" pitchFamily="34" charset="0"/>
              </a:rPr>
              <a:t>New road network and systems infrastructure expansion</a:t>
            </a:r>
          </a:p>
          <a:p>
            <a:pPr>
              <a:spcBef>
                <a:spcPts val="1200"/>
              </a:spcBef>
              <a:defRPr/>
            </a:pPr>
            <a:r>
              <a:rPr lang="en-GB" sz="800" b="1" dirty="0">
                <a:solidFill>
                  <a:schemeClr val="bg1"/>
                </a:solidFill>
                <a:latin typeface="Calibri" panose="020F0502020204030204" pitchFamily="34" charset="0"/>
                <a:cs typeface="Calibri" panose="020F0502020204030204" pitchFamily="34" charset="0"/>
              </a:rPr>
              <a:t>Medical School and Health Sciences Building ‘</a:t>
            </a:r>
            <a:r>
              <a:rPr lang="en-GB" sz="800" b="1" dirty="0" err="1">
                <a:solidFill>
                  <a:schemeClr val="bg1"/>
                </a:solidFill>
                <a:latin typeface="Calibri" panose="020F0502020204030204" pitchFamily="34" charset="0"/>
                <a:cs typeface="Calibri" panose="020F0502020204030204" pitchFamily="34" charset="0"/>
              </a:rPr>
              <a:t>Nicos</a:t>
            </a:r>
            <a:r>
              <a:rPr lang="en-GB" sz="800" b="1" dirty="0">
                <a:solidFill>
                  <a:schemeClr val="bg1"/>
                </a:solidFill>
                <a:latin typeface="Calibri" panose="020F0502020204030204" pitchFamily="34" charset="0"/>
                <a:cs typeface="Calibri" panose="020F0502020204030204" pitchFamily="34" charset="0"/>
              </a:rPr>
              <a:t> K. </a:t>
            </a:r>
            <a:r>
              <a:rPr lang="en-GB" sz="800" b="1" dirty="0" err="1">
                <a:solidFill>
                  <a:schemeClr val="bg1"/>
                </a:solidFill>
                <a:latin typeface="Calibri" panose="020F0502020204030204" pitchFamily="34" charset="0"/>
                <a:cs typeface="Calibri" panose="020F0502020204030204" pitchFamily="34" charset="0"/>
              </a:rPr>
              <a:t>Shakolas</a:t>
            </a:r>
            <a:r>
              <a:rPr lang="en-GB" sz="800" b="1" dirty="0">
                <a:solidFill>
                  <a:schemeClr val="bg1"/>
                </a:solidFill>
                <a:latin typeface="Calibri" panose="020F0502020204030204" pitchFamily="34" charset="0"/>
                <a:cs typeface="Calibri" panose="020F0502020204030204" pitchFamily="34" charset="0"/>
              </a:rPr>
              <a:t>’</a:t>
            </a:r>
          </a:p>
          <a:p>
            <a:pPr>
              <a:spcBef>
                <a:spcPts val="400"/>
              </a:spcBef>
              <a:defRPr/>
            </a:pPr>
            <a:r>
              <a:rPr lang="en-GB" sz="800" b="1" dirty="0">
                <a:solidFill>
                  <a:schemeClr val="bg1"/>
                </a:solidFill>
                <a:latin typeface="Calibri" panose="020F0502020204030204" pitchFamily="34" charset="0"/>
                <a:cs typeface="Calibri" panose="020F0502020204030204" pitchFamily="34" charset="0"/>
              </a:rPr>
              <a:t>Department of Biological Sciences and Common Teaching Facilities 03</a:t>
            </a:r>
          </a:p>
          <a:p>
            <a:pPr>
              <a:spcBef>
                <a:spcPts val="1400"/>
              </a:spcBef>
              <a:defRPr/>
            </a:pPr>
            <a:r>
              <a:rPr lang="en-GB" sz="800" b="1" dirty="0">
                <a:solidFill>
                  <a:schemeClr val="bg1"/>
                </a:solidFill>
                <a:latin typeface="Calibri" panose="020F0502020204030204" pitchFamily="34" charset="0"/>
                <a:cs typeface="Calibri" panose="020F0502020204030204" pitchFamily="34" charset="0"/>
              </a:rPr>
              <a:t>Faculty of Engineering</a:t>
            </a:r>
          </a:p>
          <a:p>
            <a:pPr>
              <a:spcBef>
                <a:spcPts val="400"/>
              </a:spcBef>
              <a:defRPr/>
            </a:pPr>
            <a:r>
              <a:rPr lang="en-GB" sz="800" b="1" dirty="0">
                <a:solidFill>
                  <a:schemeClr val="bg1"/>
                </a:solidFill>
                <a:latin typeface="Calibri" panose="020F0502020204030204" pitchFamily="34" charset="0"/>
                <a:cs typeface="Calibri" panose="020F0502020204030204" pitchFamily="34" charset="0"/>
              </a:rPr>
              <a:t>Student Residences B</a:t>
            </a:r>
          </a:p>
          <a:p>
            <a:pPr>
              <a:spcBef>
                <a:spcPts val="500"/>
              </a:spcBef>
              <a:defRPr/>
            </a:pPr>
            <a:r>
              <a:rPr lang="en-GB" sz="800" b="1" dirty="0">
                <a:solidFill>
                  <a:schemeClr val="bg1"/>
                </a:solidFill>
                <a:latin typeface="Calibri" panose="020F0502020204030204" pitchFamily="34" charset="0"/>
                <a:cs typeface="Calibri" panose="020F0502020204030204" pitchFamily="34" charset="0"/>
              </a:rPr>
              <a:t>Photovoltaic Park 10MW</a:t>
            </a:r>
          </a:p>
          <a:p>
            <a:pPr>
              <a:spcBef>
                <a:spcPts val="800"/>
              </a:spcBef>
              <a:defRPr/>
            </a:pPr>
            <a:r>
              <a:rPr lang="en-GB" sz="800" b="1" dirty="0">
                <a:solidFill>
                  <a:schemeClr val="bg1"/>
                </a:solidFill>
                <a:latin typeface="Calibri" panose="020F0502020204030204" pitchFamily="34" charset="0"/>
                <a:cs typeface="Calibri" panose="020F0502020204030204" pitchFamily="34" charset="0"/>
              </a:rPr>
              <a:t>Cyprus Cancer Research Institute ‘Nikola </a:t>
            </a:r>
            <a:r>
              <a:rPr lang="en-GB" sz="800" b="1" dirty="0" err="1">
                <a:solidFill>
                  <a:schemeClr val="bg1"/>
                </a:solidFill>
                <a:latin typeface="Calibri" panose="020F0502020204030204" pitchFamily="34" charset="0"/>
                <a:cs typeface="Calibri" panose="020F0502020204030204" pitchFamily="34" charset="0"/>
              </a:rPr>
              <a:t>Pinedo</a:t>
            </a:r>
            <a:r>
              <a:rPr lang="en-GB" sz="800" b="1" dirty="0">
                <a:solidFill>
                  <a:schemeClr val="bg1"/>
                </a:solidFill>
                <a:latin typeface="Calibri" panose="020F0502020204030204" pitchFamily="34" charset="0"/>
                <a:cs typeface="Calibri" panose="020F0502020204030204" pitchFamily="34" charset="0"/>
              </a:rPr>
              <a:t> - David’</a:t>
            </a:r>
          </a:p>
          <a:p>
            <a:pPr>
              <a:spcBef>
                <a:spcPts val="2300"/>
              </a:spcBef>
              <a:defRPr/>
            </a:pPr>
            <a:r>
              <a:rPr lang="en-GB" sz="800" b="1" dirty="0">
                <a:solidFill>
                  <a:schemeClr val="bg1"/>
                </a:solidFill>
                <a:latin typeface="Calibri" panose="020F0502020204030204" pitchFamily="34" charset="0"/>
                <a:cs typeface="Calibri" panose="020F0502020204030204" pitchFamily="34" charset="0"/>
              </a:rPr>
              <a:t>University Campus Park</a:t>
            </a:r>
          </a:p>
          <a:p>
            <a:pPr>
              <a:spcBef>
                <a:spcPts val="1700"/>
              </a:spcBef>
              <a:defRPr/>
            </a:pPr>
            <a:r>
              <a:rPr lang="en-GB" sz="800" b="1" dirty="0">
                <a:solidFill>
                  <a:schemeClr val="bg1"/>
                </a:solidFill>
                <a:latin typeface="Calibri" panose="020F0502020204030204" pitchFamily="34" charset="0"/>
                <a:cs typeface="Calibri" panose="020F0502020204030204" pitchFamily="34" charset="0"/>
              </a:rPr>
              <a:t>Energy Centre 2</a:t>
            </a:r>
          </a:p>
        </p:txBody>
      </p:sp>
      <p:cxnSp>
        <p:nvCxnSpPr>
          <p:cNvPr id="22" name="Ευθεία γραμμή σύνδεσης 21">
            <a:extLst>
              <a:ext uri="{FF2B5EF4-FFF2-40B4-BE49-F238E27FC236}">
                <a16:creationId xmlns:a16="http://schemas.microsoft.com/office/drawing/2014/main" id="{A96CF11A-4591-8210-A218-FEEADB635E19}"/>
              </a:ext>
            </a:extLst>
          </p:cNvPr>
          <p:cNvCxnSpPr>
            <a:cxnSpLocks/>
          </p:cNvCxnSpPr>
          <p:nvPr/>
        </p:nvCxnSpPr>
        <p:spPr>
          <a:xfrm>
            <a:off x="4781549" y="2057400"/>
            <a:ext cx="2076451" cy="0"/>
          </a:xfrm>
          <a:prstGeom prst="line">
            <a:avLst/>
          </a:prstGeom>
          <a:ln w="12700" cap="flat">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a:extLst>
              <a:ext uri="{FF2B5EF4-FFF2-40B4-BE49-F238E27FC236}">
                <a16:creationId xmlns:a16="http://schemas.microsoft.com/office/drawing/2014/main" id="{3B2E38AD-7C6D-CE00-B25F-96E7FE53D192}"/>
              </a:ext>
            </a:extLst>
          </p:cNvPr>
          <p:cNvCxnSpPr>
            <a:cxnSpLocks/>
          </p:cNvCxnSpPr>
          <p:nvPr/>
        </p:nvCxnSpPr>
        <p:spPr>
          <a:xfrm>
            <a:off x="6629400" y="2971800"/>
            <a:ext cx="228600" cy="0"/>
          </a:xfrm>
          <a:prstGeom prst="line">
            <a:avLst/>
          </a:prstGeom>
          <a:ln w="12700">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a:extLst>
              <a:ext uri="{FF2B5EF4-FFF2-40B4-BE49-F238E27FC236}">
                <a16:creationId xmlns:a16="http://schemas.microsoft.com/office/drawing/2014/main" id="{CFFFE5CB-3D58-7EC3-C678-0802CE038B5D}"/>
              </a:ext>
            </a:extLst>
          </p:cNvPr>
          <p:cNvCxnSpPr>
            <a:cxnSpLocks/>
          </p:cNvCxnSpPr>
          <p:nvPr/>
        </p:nvCxnSpPr>
        <p:spPr>
          <a:xfrm>
            <a:off x="4038600" y="3657600"/>
            <a:ext cx="2819400" cy="0"/>
          </a:xfrm>
          <a:prstGeom prst="line">
            <a:avLst/>
          </a:prstGeom>
          <a:ln w="12700">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a:extLst>
              <a:ext uri="{FF2B5EF4-FFF2-40B4-BE49-F238E27FC236}">
                <a16:creationId xmlns:a16="http://schemas.microsoft.com/office/drawing/2014/main" id="{36D358CF-8CDE-2D80-C304-95B6BAA6F4E5}"/>
              </a:ext>
            </a:extLst>
          </p:cNvPr>
          <p:cNvCxnSpPr>
            <a:cxnSpLocks/>
          </p:cNvCxnSpPr>
          <p:nvPr/>
        </p:nvCxnSpPr>
        <p:spPr>
          <a:xfrm>
            <a:off x="5347646" y="4248146"/>
            <a:ext cx="1524000" cy="0"/>
          </a:xfrm>
          <a:prstGeom prst="line">
            <a:avLst/>
          </a:prstGeom>
          <a:ln w="12700">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a:extLst>
              <a:ext uri="{FF2B5EF4-FFF2-40B4-BE49-F238E27FC236}">
                <a16:creationId xmlns:a16="http://schemas.microsoft.com/office/drawing/2014/main" id="{A9FD3C9F-5413-0CD7-3FE7-FFF34CF12092}"/>
              </a:ext>
            </a:extLst>
          </p:cNvPr>
          <p:cNvCxnSpPr>
            <a:cxnSpLocks/>
          </p:cNvCxnSpPr>
          <p:nvPr/>
        </p:nvCxnSpPr>
        <p:spPr>
          <a:xfrm>
            <a:off x="8229600" y="4419600"/>
            <a:ext cx="457200" cy="0"/>
          </a:xfrm>
          <a:prstGeom prst="line">
            <a:avLst/>
          </a:prstGeom>
          <a:ln w="12700">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EEE43693-60F7-9002-9EE3-2D00A756DA13}"/>
              </a:ext>
            </a:extLst>
          </p:cNvPr>
          <p:cNvCxnSpPr>
            <a:cxnSpLocks/>
          </p:cNvCxnSpPr>
          <p:nvPr/>
        </p:nvCxnSpPr>
        <p:spPr>
          <a:xfrm>
            <a:off x="3543300" y="3352800"/>
            <a:ext cx="3314700" cy="0"/>
          </a:xfrm>
          <a:prstGeom prst="line">
            <a:avLst/>
          </a:prstGeom>
          <a:ln w="12700">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Ευθεία γραμμή σύνδεσης 27">
            <a:extLst>
              <a:ext uri="{FF2B5EF4-FFF2-40B4-BE49-F238E27FC236}">
                <a16:creationId xmlns:a16="http://schemas.microsoft.com/office/drawing/2014/main" id="{78FD318B-B263-CDB9-565F-43A81C5D2E12}"/>
              </a:ext>
            </a:extLst>
          </p:cNvPr>
          <p:cNvCxnSpPr>
            <a:cxnSpLocks/>
          </p:cNvCxnSpPr>
          <p:nvPr/>
        </p:nvCxnSpPr>
        <p:spPr>
          <a:xfrm flipV="1">
            <a:off x="3078579" y="4082154"/>
            <a:ext cx="3793067" cy="24575"/>
          </a:xfrm>
          <a:prstGeom prst="line">
            <a:avLst/>
          </a:prstGeom>
          <a:ln w="12700">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Ευθεία γραμμή σύνδεσης 29">
            <a:extLst>
              <a:ext uri="{FF2B5EF4-FFF2-40B4-BE49-F238E27FC236}">
                <a16:creationId xmlns:a16="http://schemas.microsoft.com/office/drawing/2014/main" id="{849F7CC6-58E6-F5AF-8E92-7514BEDEB0F8}"/>
              </a:ext>
            </a:extLst>
          </p:cNvPr>
          <p:cNvCxnSpPr>
            <a:cxnSpLocks/>
          </p:cNvCxnSpPr>
          <p:nvPr/>
        </p:nvCxnSpPr>
        <p:spPr>
          <a:xfrm flipV="1">
            <a:off x="1924050" y="4667452"/>
            <a:ext cx="4933950" cy="13651"/>
          </a:xfrm>
          <a:prstGeom prst="line">
            <a:avLst/>
          </a:prstGeom>
          <a:ln w="12700">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a:extLst>
              <a:ext uri="{FF2B5EF4-FFF2-40B4-BE49-F238E27FC236}">
                <a16:creationId xmlns:a16="http://schemas.microsoft.com/office/drawing/2014/main" id="{1B245B5C-3806-2B95-40EF-6CA09E6DAEB9}"/>
              </a:ext>
            </a:extLst>
          </p:cNvPr>
          <p:cNvCxnSpPr>
            <a:cxnSpLocks/>
          </p:cNvCxnSpPr>
          <p:nvPr/>
        </p:nvCxnSpPr>
        <p:spPr>
          <a:xfrm flipV="1">
            <a:off x="1962152" y="5508993"/>
            <a:ext cx="4895848" cy="13651"/>
          </a:xfrm>
          <a:prstGeom prst="line">
            <a:avLst/>
          </a:prstGeom>
          <a:ln w="12700">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E26ACC2C-1FBD-1F7A-1F27-D5D62F652478}"/>
              </a:ext>
            </a:extLst>
          </p:cNvPr>
          <p:cNvCxnSpPr>
            <a:cxnSpLocks/>
          </p:cNvCxnSpPr>
          <p:nvPr/>
        </p:nvCxnSpPr>
        <p:spPr>
          <a:xfrm flipV="1">
            <a:off x="2667000" y="5179560"/>
            <a:ext cx="4191000" cy="13651"/>
          </a:xfrm>
          <a:prstGeom prst="line">
            <a:avLst/>
          </a:prstGeom>
          <a:ln w="12700">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Θέση αριθμού διαφάνειας 1">
            <a:extLst>
              <a:ext uri="{FF2B5EF4-FFF2-40B4-BE49-F238E27FC236}">
                <a16:creationId xmlns:a16="http://schemas.microsoft.com/office/drawing/2014/main" id="{6A3963B3-26CA-D027-B1E9-78F52FA199D6}"/>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640CD860-0249-6145-A0FB-1849267B8A61}" type="slidenum">
              <a:rPr lang="en-US" altLang="el-GR" sz="1000">
                <a:solidFill>
                  <a:srgbClr val="898989"/>
                </a:solidFill>
              </a:rPr>
              <a:pPr algn="ctr" eaLnBrk="1" hangingPunct="1">
                <a:spcBef>
                  <a:spcPct val="0"/>
                </a:spcBef>
                <a:buFontTx/>
                <a:buNone/>
              </a:pPr>
              <a:t>23</a:t>
            </a:fld>
            <a:endParaRPr lang="en-US" altLang="el-GR" sz="1000">
              <a:solidFill>
                <a:srgbClr val="898989"/>
              </a:solidFill>
            </a:endParaRPr>
          </a:p>
        </p:txBody>
      </p:sp>
      <p:sp>
        <p:nvSpPr>
          <p:cNvPr id="6" name="TextBox 9">
            <a:extLst>
              <a:ext uri="{FF2B5EF4-FFF2-40B4-BE49-F238E27FC236}">
                <a16:creationId xmlns:a16="http://schemas.microsoft.com/office/drawing/2014/main" id="{FBD357E7-8CB4-0A12-C621-E3A673705F28}"/>
              </a:ext>
            </a:extLst>
          </p:cNvPr>
          <p:cNvSpPr txBox="1">
            <a:spLocks noChangeArrowheads="1"/>
          </p:cNvSpPr>
          <p:nvPr/>
        </p:nvSpPr>
        <p:spPr bwMode="auto">
          <a:xfrm>
            <a:off x="1066800" y="1447800"/>
            <a:ext cx="2286000" cy="369332"/>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0"/>
              </a:spcBef>
              <a:buClr>
                <a:srgbClr val="F7921C"/>
              </a:buClr>
              <a:buNone/>
              <a:defRPr/>
            </a:pPr>
            <a:r>
              <a:rPr lang="en-GB" sz="2400" dirty="0">
                <a:solidFill>
                  <a:schemeClr val="tx1">
                    <a:lumMod val="75000"/>
                    <a:lumOff val="25000"/>
                  </a:schemeClr>
                </a:solidFill>
                <a:latin typeface="Calibri Light" panose="020F0302020204030204" pitchFamily="34" charset="0"/>
                <a:cs typeface="Calibri Light" panose="020F0302020204030204" pitchFamily="34" charset="0"/>
              </a:rPr>
              <a:t>UCY Building</a:t>
            </a: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s</a:t>
            </a:r>
            <a:endParaRPr 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8" name="Εικόνα 17">
            <a:extLst>
              <a:ext uri="{FF2B5EF4-FFF2-40B4-BE49-F238E27FC236}">
                <a16:creationId xmlns:a16="http://schemas.microsoft.com/office/drawing/2014/main" id="{DEB7C44F-7493-0D5D-42DA-DD029C73094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extLst>
      <p:ext uri="{BB962C8B-B14F-4D97-AF65-F5344CB8AC3E}">
        <p14:creationId xmlns:p14="http://schemas.microsoft.com/office/powerpoint/2010/main" val="2707629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B2205FF2-438D-9236-3663-CECBF6D3C926}"/>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1F8291F2-9D4C-4547-8913-A4EF8AC6C959}" type="slidenum">
              <a:rPr lang="en-US" altLang="el-GR" sz="1000">
                <a:solidFill>
                  <a:srgbClr val="898989"/>
                </a:solidFill>
              </a:rPr>
              <a:pPr algn="ctr" eaLnBrk="1" hangingPunct="1">
                <a:spcBef>
                  <a:spcPct val="0"/>
                </a:spcBef>
                <a:buFontTx/>
                <a:buNone/>
              </a:pPr>
              <a:t>24</a:t>
            </a:fld>
            <a:endParaRPr lang="en-US" altLang="el-GR" sz="1000">
              <a:solidFill>
                <a:srgbClr val="898989"/>
              </a:solidFill>
            </a:endParaRPr>
          </a:p>
        </p:txBody>
      </p:sp>
      <p:sp>
        <p:nvSpPr>
          <p:cNvPr id="6" name="Ορθογώνιο 5">
            <a:extLst>
              <a:ext uri="{FF2B5EF4-FFF2-40B4-BE49-F238E27FC236}">
                <a16:creationId xmlns:a16="http://schemas.microsoft.com/office/drawing/2014/main" id="{8F7488D3-F754-B01E-D80D-52E3E4D917E0}"/>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9" name="Rectangle 4">
            <a:extLst>
              <a:ext uri="{FF2B5EF4-FFF2-40B4-BE49-F238E27FC236}">
                <a16:creationId xmlns:a16="http://schemas.microsoft.com/office/drawing/2014/main" id="{D23AAF5B-A09E-48E6-991B-D55D63D78F16}"/>
              </a:ext>
            </a:extLst>
          </p:cNvPr>
          <p:cNvSpPr txBox="1">
            <a:spLocks/>
          </p:cNvSpPr>
          <p:nvPr/>
        </p:nvSpPr>
        <p:spPr bwMode="auto">
          <a:xfrm>
            <a:off x="1066800" y="2025650"/>
            <a:ext cx="7315200" cy="369888"/>
          </a:xfrm>
          <a:prstGeom prst="rect">
            <a:avLst/>
          </a:prstGeom>
          <a:solidFill>
            <a:schemeClr val="bg1"/>
          </a:solidFill>
          <a:ln>
            <a:noFill/>
          </a:ln>
        </p:spPr>
        <p:txBody>
          <a:bodyPr lIns="540000" tIns="3600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200000"/>
              </a:lnSpc>
              <a:buClr>
                <a:srgbClr val="F7921C"/>
              </a:buClr>
              <a:buNone/>
              <a:defRPr/>
            </a:pPr>
            <a:r>
              <a:rPr lang="en-GB" sz="1050" dirty="0">
                <a:solidFill>
                  <a:schemeClr val="tx1">
                    <a:lumMod val="75000"/>
                    <a:lumOff val="25000"/>
                  </a:schemeClr>
                </a:solidFill>
                <a:cs typeface="Calibri" panose="020F0502020204030204" pitchFamily="34" charset="0"/>
              </a:rPr>
              <a:t>University House "Anastasios G. </a:t>
            </a:r>
            <a:r>
              <a:rPr lang="en-GB" sz="1050" dirty="0" err="1">
                <a:solidFill>
                  <a:schemeClr val="tx1">
                    <a:lumMod val="75000"/>
                    <a:lumOff val="25000"/>
                  </a:schemeClr>
                </a:solidFill>
                <a:cs typeface="Calibri" panose="020F0502020204030204" pitchFamily="34" charset="0"/>
              </a:rPr>
              <a:t>Leventis</a:t>
            </a:r>
            <a:r>
              <a:rPr lang="en-GB" sz="1050" dirty="0">
                <a:solidFill>
                  <a:schemeClr val="tx1">
                    <a:lumMod val="75000"/>
                    <a:lumOff val="25000"/>
                  </a:schemeClr>
                </a:solidFill>
                <a:cs typeface="Calibri" panose="020F0502020204030204" pitchFamily="34" charset="0"/>
              </a:rPr>
              <a:t>"</a:t>
            </a:r>
          </a:p>
          <a:p>
            <a:pPr>
              <a:lnSpc>
                <a:spcPct val="200000"/>
              </a:lnSpc>
              <a:buClr>
                <a:srgbClr val="F7921C"/>
              </a:buClr>
              <a:buFont typeface="Arial" panose="020B0604020202020204" pitchFamily="34" charset="0"/>
              <a:buNone/>
              <a:defRPr/>
            </a:pPr>
            <a:endParaRPr lang="el-GR" sz="1050" dirty="0">
              <a:solidFill>
                <a:schemeClr val="tx1">
                  <a:lumMod val="75000"/>
                  <a:lumOff val="25000"/>
                </a:schemeClr>
              </a:solidFill>
              <a:cs typeface="Calibri" panose="020F0502020204030204" pitchFamily="34" charset="0"/>
            </a:endParaRPr>
          </a:p>
        </p:txBody>
      </p:sp>
      <p:sp>
        <p:nvSpPr>
          <p:cNvPr id="10" name="TextBox 9">
            <a:extLst>
              <a:ext uri="{FF2B5EF4-FFF2-40B4-BE49-F238E27FC236}">
                <a16:creationId xmlns:a16="http://schemas.microsoft.com/office/drawing/2014/main" id="{2B159AE7-F84E-7AFE-6F5F-32D8809CD2A6}"/>
              </a:ext>
            </a:extLst>
          </p:cNvPr>
          <p:cNvSpPr txBox="1">
            <a:spLocks noChangeArrowheads="1"/>
          </p:cNvSpPr>
          <p:nvPr/>
        </p:nvSpPr>
        <p:spPr bwMode="auto">
          <a:xfrm>
            <a:off x="1066800" y="1447800"/>
            <a:ext cx="65532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F7921C"/>
              </a:buClr>
              <a:buNone/>
              <a:defRPr/>
            </a:pPr>
            <a:r>
              <a:rPr lang="en-US" altLang="el-GR" sz="2400" dirty="0">
                <a:solidFill>
                  <a:schemeClr val="tx1">
                    <a:lumMod val="75000"/>
                    <a:lumOff val="25000"/>
                  </a:schemeClr>
                </a:solidFill>
                <a:latin typeface="Calibri Light" panose="020F0302020204030204" pitchFamily="34" charset="0"/>
                <a:cs typeface="Calibri Light" panose="020F0302020204030204" pitchFamily="34" charset="0"/>
              </a:rPr>
              <a:t>CONTACT US</a:t>
            </a:r>
          </a:p>
        </p:txBody>
      </p:sp>
      <p:sp>
        <p:nvSpPr>
          <p:cNvPr id="11" name="Rectangle 4">
            <a:extLst>
              <a:ext uri="{FF2B5EF4-FFF2-40B4-BE49-F238E27FC236}">
                <a16:creationId xmlns:a16="http://schemas.microsoft.com/office/drawing/2014/main" id="{A0AA440B-A651-0819-504E-B8628D6026B3}"/>
              </a:ext>
            </a:extLst>
          </p:cNvPr>
          <p:cNvSpPr txBox="1">
            <a:spLocks/>
          </p:cNvSpPr>
          <p:nvPr/>
        </p:nvSpPr>
        <p:spPr bwMode="auto">
          <a:xfrm>
            <a:off x="1066800" y="2395538"/>
            <a:ext cx="7315200" cy="368300"/>
          </a:xfrm>
          <a:prstGeom prst="rect">
            <a:avLst/>
          </a:prstGeom>
          <a:solidFill>
            <a:schemeClr val="bg1"/>
          </a:solidFill>
          <a:ln>
            <a:noFill/>
          </a:ln>
        </p:spPr>
        <p:txBody>
          <a:bodyPr lIns="54000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Clr>
                <a:srgbClr val="F7921C"/>
              </a:buClr>
              <a:buNone/>
              <a:defRPr/>
            </a:pPr>
            <a:r>
              <a:rPr lang="en-GB" sz="1100" dirty="0">
                <a:solidFill>
                  <a:schemeClr val="tx1">
                    <a:lumMod val="75000"/>
                    <a:lumOff val="25000"/>
                  </a:schemeClr>
                </a:solidFill>
                <a:cs typeface="Calibri" panose="020F0502020204030204" pitchFamily="34" charset="0"/>
              </a:rPr>
              <a:t>1 </a:t>
            </a:r>
            <a:r>
              <a:rPr lang="en-GB" sz="1100" dirty="0" err="1">
                <a:solidFill>
                  <a:schemeClr val="tx1">
                    <a:lumMod val="75000"/>
                    <a:lumOff val="25000"/>
                  </a:schemeClr>
                </a:solidFill>
                <a:cs typeface="Calibri" panose="020F0502020204030204" pitchFamily="34" charset="0"/>
              </a:rPr>
              <a:t>Panepistimiou</a:t>
            </a:r>
            <a:r>
              <a:rPr lang="en-GB" sz="1100" dirty="0">
                <a:solidFill>
                  <a:schemeClr val="tx1">
                    <a:lumMod val="75000"/>
                    <a:lumOff val="25000"/>
                  </a:schemeClr>
                </a:solidFill>
                <a:cs typeface="Calibri" panose="020F0502020204030204" pitchFamily="34" charset="0"/>
              </a:rPr>
              <a:t> Avenue, 2109 </a:t>
            </a:r>
            <a:r>
              <a:rPr lang="en-GB" sz="1100" dirty="0" err="1">
                <a:solidFill>
                  <a:schemeClr val="tx1">
                    <a:lumMod val="75000"/>
                    <a:lumOff val="25000"/>
                  </a:schemeClr>
                </a:solidFill>
                <a:cs typeface="Calibri" panose="020F0502020204030204" pitchFamily="34" charset="0"/>
              </a:rPr>
              <a:t>Aglantzia</a:t>
            </a:r>
            <a:r>
              <a:rPr lang="en-GB" sz="1100" dirty="0">
                <a:solidFill>
                  <a:schemeClr val="tx1">
                    <a:lumMod val="75000"/>
                    <a:lumOff val="25000"/>
                  </a:schemeClr>
                </a:solidFill>
                <a:cs typeface="Calibri" panose="020F0502020204030204" pitchFamily="34" charset="0"/>
              </a:rPr>
              <a:t>, Nicosia, P.O. Box 20537, 1678 Nicosia, Cyprus</a:t>
            </a:r>
          </a:p>
          <a:p>
            <a:pPr>
              <a:buClr>
                <a:srgbClr val="F7921C"/>
              </a:buClr>
              <a:buFont typeface="Arial" panose="020B0604020202020204" pitchFamily="34" charset="0"/>
              <a:buNone/>
              <a:defRPr/>
            </a:pPr>
            <a:endParaRPr lang="el-GR" sz="1050" b="1" dirty="0">
              <a:solidFill>
                <a:srgbClr val="F7921C"/>
              </a:solidFill>
              <a:cs typeface="Calibri" panose="020F0502020204030204" pitchFamily="34" charset="0"/>
            </a:endParaRPr>
          </a:p>
        </p:txBody>
      </p:sp>
      <p:sp>
        <p:nvSpPr>
          <p:cNvPr id="12" name="Rectangle 4">
            <a:extLst>
              <a:ext uri="{FF2B5EF4-FFF2-40B4-BE49-F238E27FC236}">
                <a16:creationId xmlns:a16="http://schemas.microsoft.com/office/drawing/2014/main" id="{7A73E10A-C599-0D7E-C6D5-8BE07C08C2DF}"/>
              </a:ext>
            </a:extLst>
          </p:cNvPr>
          <p:cNvSpPr txBox="1">
            <a:spLocks/>
          </p:cNvSpPr>
          <p:nvPr/>
        </p:nvSpPr>
        <p:spPr bwMode="auto">
          <a:xfrm>
            <a:off x="1066800" y="2759075"/>
            <a:ext cx="7315200" cy="369888"/>
          </a:xfrm>
          <a:prstGeom prst="rect">
            <a:avLst/>
          </a:prstGeom>
          <a:solidFill>
            <a:srgbClr val="F9F5EC"/>
          </a:solidFill>
          <a:ln>
            <a:noFill/>
          </a:ln>
        </p:spPr>
        <p:txBody>
          <a:bodyPr lIns="540000" tIns="3600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Clr>
                <a:srgbClr val="F7921C"/>
              </a:buClr>
              <a:buFont typeface="Arial" panose="020B0604020202020204" pitchFamily="34" charset="0"/>
              <a:buNone/>
              <a:defRPr/>
            </a:pPr>
            <a:r>
              <a:rPr lang="en-US" sz="1050" dirty="0">
                <a:solidFill>
                  <a:schemeClr val="tx1">
                    <a:lumMod val="75000"/>
                    <a:lumOff val="25000"/>
                  </a:schemeClr>
                </a:solidFill>
                <a:cs typeface="Calibri" panose="020F0502020204030204" pitchFamily="34" charset="0"/>
                <a:hlinkClick r:id="rId2"/>
              </a:rPr>
              <a:t>https://</a:t>
            </a:r>
            <a:r>
              <a:rPr lang="en-US" sz="1050" dirty="0" err="1">
                <a:solidFill>
                  <a:schemeClr val="tx1">
                    <a:lumMod val="75000"/>
                    <a:lumOff val="25000"/>
                  </a:schemeClr>
                </a:solidFill>
                <a:cs typeface="Calibri" panose="020F0502020204030204" pitchFamily="34" charset="0"/>
                <a:hlinkClick r:id="rId2"/>
              </a:rPr>
              <a:t>www.ucy.ac.cy</a:t>
            </a:r>
            <a:r>
              <a:rPr lang="en-US" sz="1050" dirty="0">
                <a:solidFill>
                  <a:schemeClr val="tx1">
                    <a:lumMod val="75000"/>
                    <a:lumOff val="25000"/>
                  </a:schemeClr>
                </a:solidFill>
                <a:cs typeface="Calibri" panose="020F0502020204030204" pitchFamily="34" charset="0"/>
                <a:hlinkClick r:id="rId2"/>
              </a:rPr>
              <a:t>/</a:t>
            </a:r>
            <a:endParaRPr lang="el-GR" sz="1050" dirty="0">
              <a:solidFill>
                <a:schemeClr val="tx1">
                  <a:lumMod val="75000"/>
                  <a:lumOff val="25000"/>
                </a:schemeClr>
              </a:solidFill>
              <a:cs typeface="Calibri" panose="020F0502020204030204" pitchFamily="34" charset="0"/>
            </a:endParaRPr>
          </a:p>
        </p:txBody>
      </p:sp>
      <p:sp>
        <p:nvSpPr>
          <p:cNvPr id="13" name="Rectangle 4">
            <a:extLst>
              <a:ext uri="{FF2B5EF4-FFF2-40B4-BE49-F238E27FC236}">
                <a16:creationId xmlns:a16="http://schemas.microsoft.com/office/drawing/2014/main" id="{093ED046-6315-4689-1FA9-A2558700330A}"/>
              </a:ext>
            </a:extLst>
          </p:cNvPr>
          <p:cNvSpPr txBox="1">
            <a:spLocks/>
          </p:cNvSpPr>
          <p:nvPr/>
        </p:nvSpPr>
        <p:spPr bwMode="auto">
          <a:xfrm>
            <a:off x="1066800" y="3128963"/>
            <a:ext cx="7315200" cy="368300"/>
          </a:xfrm>
          <a:prstGeom prst="rect">
            <a:avLst/>
          </a:prstGeom>
          <a:solidFill>
            <a:schemeClr val="bg1"/>
          </a:solidFill>
          <a:ln>
            <a:noFill/>
          </a:ln>
        </p:spPr>
        <p:txBody>
          <a:bodyPr lIns="540000" tIns="3600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Clr>
                <a:srgbClr val="F7921C"/>
              </a:buClr>
              <a:buFont typeface="Arial" panose="020B0604020202020204" pitchFamily="34" charset="0"/>
              <a:buNone/>
              <a:defRPr/>
            </a:pPr>
            <a:r>
              <a:rPr lang="el-GR" altLang="el-GR" sz="1050" dirty="0">
                <a:solidFill>
                  <a:schemeClr val="tx1">
                    <a:lumMod val="75000"/>
                    <a:lumOff val="25000"/>
                  </a:schemeClr>
                </a:solidFill>
                <a:cs typeface="Calibri" panose="020F0502020204030204" pitchFamily="34" charset="0"/>
              </a:rPr>
              <a:t>(+357) 22894000</a:t>
            </a:r>
          </a:p>
          <a:p>
            <a:pPr>
              <a:lnSpc>
                <a:spcPct val="150000"/>
              </a:lnSpc>
              <a:buClr>
                <a:srgbClr val="F7921C"/>
              </a:buClr>
              <a:buFont typeface="Arial" panose="020B0604020202020204" pitchFamily="34" charset="0"/>
              <a:buNone/>
              <a:defRPr/>
            </a:pPr>
            <a:endParaRPr lang="el-GR" sz="1050" b="1" dirty="0">
              <a:solidFill>
                <a:srgbClr val="F7921C"/>
              </a:solidFill>
              <a:cs typeface="Calibri" panose="020F0502020204030204" pitchFamily="34" charset="0"/>
            </a:endParaRPr>
          </a:p>
        </p:txBody>
      </p:sp>
      <p:sp>
        <p:nvSpPr>
          <p:cNvPr id="14" name="Rectangle 4">
            <a:extLst>
              <a:ext uri="{FF2B5EF4-FFF2-40B4-BE49-F238E27FC236}">
                <a16:creationId xmlns:a16="http://schemas.microsoft.com/office/drawing/2014/main" id="{EDACFEB0-AA21-9655-92A4-111C33F432B8}"/>
              </a:ext>
            </a:extLst>
          </p:cNvPr>
          <p:cNvSpPr txBox="1">
            <a:spLocks/>
          </p:cNvSpPr>
          <p:nvPr/>
        </p:nvSpPr>
        <p:spPr bwMode="auto">
          <a:xfrm>
            <a:off x="1066800" y="3492500"/>
            <a:ext cx="7315200" cy="369888"/>
          </a:xfrm>
          <a:prstGeom prst="rect">
            <a:avLst/>
          </a:prstGeom>
          <a:solidFill>
            <a:srgbClr val="F9F5EC"/>
          </a:solidFill>
          <a:ln>
            <a:noFill/>
          </a:ln>
        </p:spPr>
        <p:txBody>
          <a:bodyPr lIns="540000" tIns="3600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Clr>
                <a:srgbClr val="F7921C"/>
              </a:buClr>
              <a:buFont typeface="Arial" panose="020B0604020202020204" pitchFamily="34" charset="0"/>
              <a:buNone/>
              <a:defRPr/>
            </a:pPr>
            <a:r>
              <a:rPr lang="en-GB" altLang="el-GR" sz="1050" dirty="0">
                <a:solidFill>
                  <a:schemeClr val="tx1">
                    <a:lumMod val="75000"/>
                    <a:lumOff val="25000"/>
                  </a:schemeClr>
                </a:solidFill>
                <a:cs typeface="Calibri" panose="020F0502020204030204" pitchFamily="34" charset="0"/>
                <a:hlinkClick r:id="rId3"/>
              </a:rPr>
              <a:t>info@ucy.ac.cy</a:t>
            </a:r>
            <a:endParaRPr lang="en-GB" altLang="el-GR" sz="1050" dirty="0">
              <a:solidFill>
                <a:schemeClr val="tx1">
                  <a:lumMod val="75000"/>
                  <a:lumOff val="25000"/>
                </a:schemeClr>
              </a:solidFill>
              <a:cs typeface="Calibri" panose="020F0502020204030204" pitchFamily="34" charset="0"/>
            </a:endParaRPr>
          </a:p>
        </p:txBody>
      </p:sp>
      <p:sp>
        <p:nvSpPr>
          <p:cNvPr id="15" name="Rectangle 4">
            <a:extLst>
              <a:ext uri="{FF2B5EF4-FFF2-40B4-BE49-F238E27FC236}">
                <a16:creationId xmlns:a16="http://schemas.microsoft.com/office/drawing/2014/main" id="{31461A5F-E878-8569-1C7A-B037105CAF16}"/>
              </a:ext>
            </a:extLst>
          </p:cNvPr>
          <p:cNvSpPr txBox="1">
            <a:spLocks/>
          </p:cNvSpPr>
          <p:nvPr/>
        </p:nvSpPr>
        <p:spPr bwMode="auto">
          <a:xfrm>
            <a:off x="1066800" y="3862388"/>
            <a:ext cx="7315200" cy="368300"/>
          </a:xfrm>
          <a:prstGeom prst="rect">
            <a:avLst/>
          </a:prstGeom>
          <a:solidFill>
            <a:schemeClr val="bg1"/>
          </a:solidFill>
          <a:ln>
            <a:noFill/>
          </a:ln>
        </p:spPr>
        <p:txBody>
          <a:bodyPr lIns="540000" tIns="3600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Clr>
                <a:srgbClr val="F7921C"/>
              </a:buClr>
              <a:buFont typeface="Arial" panose="020B0604020202020204" pitchFamily="34" charset="0"/>
              <a:buNone/>
              <a:defRPr/>
            </a:pPr>
            <a:r>
              <a:rPr lang="en-GB" sz="1050" dirty="0">
                <a:solidFill>
                  <a:schemeClr val="tx1">
                    <a:lumMod val="75000"/>
                    <a:lumOff val="25000"/>
                  </a:schemeClr>
                </a:solidFill>
                <a:cs typeface="Calibri" panose="020F0502020204030204" pitchFamily="34" charset="0"/>
                <a:hlinkClick r:id="rId4"/>
              </a:rPr>
              <a:t>/UniversityOfCyprus </a:t>
            </a:r>
            <a:endParaRPr lang="en-GB" sz="1050" dirty="0">
              <a:solidFill>
                <a:schemeClr val="tx1">
                  <a:lumMod val="75000"/>
                  <a:lumOff val="25000"/>
                </a:schemeClr>
              </a:solidFill>
              <a:cs typeface="Calibri" panose="020F0502020204030204" pitchFamily="34" charset="0"/>
            </a:endParaRPr>
          </a:p>
        </p:txBody>
      </p:sp>
      <p:sp>
        <p:nvSpPr>
          <p:cNvPr id="16" name="Rectangle 4">
            <a:extLst>
              <a:ext uri="{FF2B5EF4-FFF2-40B4-BE49-F238E27FC236}">
                <a16:creationId xmlns:a16="http://schemas.microsoft.com/office/drawing/2014/main" id="{A8AB6F3F-4A9B-F2CE-F59E-60836321603E}"/>
              </a:ext>
            </a:extLst>
          </p:cNvPr>
          <p:cNvSpPr txBox="1">
            <a:spLocks/>
          </p:cNvSpPr>
          <p:nvPr/>
        </p:nvSpPr>
        <p:spPr bwMode="auto">
          <a:xfrm>
            <a:off x="1066800" y="4225925"/>
            <a:ext cx="7315200" cy="369888"/>
          </a:xfrm>
          <a:prstGeom prst="rect">
            <a:avLst/>
          </a:prstGeom>
          <a:solidFill>
            <a:srgbClr val="F9F5EC"/>
          </a:solidFill>
          <a:ln>
            <a:noFill/>
          </a:ln>
        </p:spPr>
        <p:txBody>
          <a:bodyPr lIns="540000" tIns="3600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Clr>
                <a:srgbClr val="F7921C"/>
              </a:buClr>
              <a:buFont typeface="Arial" panose="020B0604020202020204" pitchFamily="34" charset="0"/>
              <a:buNone/>
              <a:defRPr/>
            </a:pPr>
            <a:r>
              <a:rPr lang="en-GB" sz="1050" dirty="0">
                <a:solidFill>
                  <a:schemeClr val="tx1">
                    <a:lumMod val="75000"/>
                    <a:lumOff val="25000"/>
                  </a:schemeClr>
                </a:solidFill>
                <a:cs typeface="Calibri" panose="020F0502020204030204" pitchFamily="34" charset="0"/>
                <a:hlinkClick r:id="rId5"/>
              </a:rPr>
              <a:t>/UniversityOfCyprus </a:t>
            </a:r>
            <a:endParaRPr lang="en-GB" sz="1050" dirty="0">
              <a:solidFill>
                <a:schemeClr val="tx1">
                  <a:lumMod val="75000"/>
                  <a:lumOff val="25000"/>
                </a:schemeClr>
              </a:solidFill>
              <a:cs typeface="Calibri" panose="020F0502020204030204" pitchFamily="34" charset="0"/>
            </a:endParaRPr>
          </a:p>
        </p:txBody>
      </p:sp>
      <p:sp>
        <p:nvSpPr>
          <p:cNvPr id="17" name="Rectangle 4">
            <a:extLst>
              <a:ext uri="{FF2B5EF4-FFF2-40B4-BE49-F238E27FC236}">
                <a16:creationId xmlns:a16="http://schemas.microsoft.com/office/drawing/2014/main" id="{D14E8EA3-9DBC-B228-BBF7-757CF34C7468}"/>
              </a:ext>
            </a:extLst>
          </p:cNvPr>
          <p:cNvSpPr txBox="1">
            <a:spLocks noChangeArrowheads="1"/>
          </p:cNvSpPr>
          <p:nvPr/>
        </p:nvSpPr>
        <p:spPr bwMode="auto">
          <a:xfrm>
            <a:off x="1066800" y="4595813"/>
            <a:ext cx="7315200" cy="368300"/>
          </a:xfrm>
          <a:prstGeom prst="rect">
            <a:avLst/>
          </a:prstGeom>
          <a:solidFill>
            <a:schemeClr val="bg1"/>
          </a:solidFill>
          <a:ln>
            <a:noFill/>
          </a:ln>
        </p:spPr>
        <p:txBody>
          <a:bodyPr lIns="540000" tIns="3600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Clr>
                <a:srgbClr val="F7921C"/>
              </a:buClr>
              <a:buFont typeface="Arial" panose="020B0604020202020204" pitchFamily="34" charset="0"/>
              <a:buNone/>
              <a:defRPr/>
            </a:pPr>
            <a:r>
              <a:rPr lang="en-GB" altLang="el-GR" sz="1050" dirty="0">
                <a:solidFill>
                  <a:schemeClr val="tx1">
                    <a:lumMod val="75000"/>
                    <a:lumOff val="25000"/>
                  </a:schemeClr>
                </a:solidFill>
                <a:cs typeface="Calibri" panose="020F0502020204030204" pitchFamily="34" charset="0"/>
                <a:hlinkClick r:id="rId6"/>
              </a:rPr>
              <a:t>/UniversityOfCyprus </a:t>
            </a:r>
            <a:endParaRPr lang="en-GB" altLang="el-GR" sz="1050" dirty="0">
              <a:solidFill>
                <a:schemeClr val="tx1">
                  <a:lumMod val="75000"/>
                  <a:lumOff val="25000"/>
                </a:schemeClr>
              </a:solidFill>
              <a:cs typeface="Calibri" panose="020F0502020204030204" pitchFamily="34" charset="0"/>
            </a:endParaRPr>
          </a:p>
        </p:txBody>
      </p:sp>
      <p:sp>
        <p:nvSpPr>
          <p:cNvPr id="18" name="Rectangle 4">
            <a:extLst>
              <a:ext uri="{FF2B5EF4-FFF2-40B4-BE49-F238E27FC236}">
                <a16:creationId xmlns:a16="http://schemas.microsoft.com/office/drawing/2014/main" id="{D7C32DD4-C4B1-6148-A2CF-23648DFF4014}"/>
              </a:ext>
            </a:extLst>
          </p:cNvPr>
          <p:cNvSpPr txBox="1">
            <a:spLocks noChangeArrowheads="1"/>
          </p:cNvSpPr>
          <p:nvPr/>
        </p:nvSpPr>
        <p:spPr bwMode="auto">
          <a:xfrm>
            <a:off x="1066800" y="4959350"/>
            <a:ext cx="7315200" cy="369888"/>
          </a:xfrm>
          <a:prstGeom prst="rect">
            <a:avLst/>
          </a:prstGeom>
          <a:solidFill>
            <a:srgbClr val="F9F5EC"/>
          </a:solidFill>
          <a:ln>
            <a:noFill/>
          </a:ln>
        </p:spPr>
        <p:txBody>
          <a:bodyPr lIns="540000" tIns="3600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Clr>
                <a:srgbClr val="F7921C"/>
              </a:buClr>
              <a:buFont typeface="Arial" panose="020B0604020202020204" pitchFamily="34" charset="0"/>
              <a:buNone/>
              <a:defRPr/>
            </a:pPr>
            <a:r>
              <a:rPr lang="en-GB" altLang="el-GR" sz="1050" dirty="0">
                <a:solidFill>
                  <a:schemeClr val="tx1">
                    <a:lumMod val="75000"/>
                    <a:lumOff val="25000"/>
                  </a:schemeClr>
                </a:solidFill>
                <a:cs typeface="Calibri" panose="020F0502020204030204" pitchFamily="34" charset="0"/>
                <a:hlinkClick r:id="rId7"/>
              </a:rPr>
              <a:t>/UCYOfficial</a:t>
            </a:r>
            <a:endParaRPr lang="en-GB" altLang="el-GR" sz="1050" dirty="0">
              <a:solidFill>
                <a:schemeClr val="tx1">
                  <a:lumMod val="75000"/>
                  <a:lumOff val="25000"/>
                </a:schemeClr>
              </a:solidFill>
              <a:cs typeface="Calibri" panose="020F0502020204030204" pitchFamily="34" charset="0"/>
            </a:endParaRPr>
          </a:p>
        </p:txBody>
      </p:sp>
      <p:sp>
        <p:nvSpPr>
          <p:cNvPr id="19" name="Rectangle 4">
            <a:extLst>
              <a:ext uri="{FF2B5EF4-FFF2-40B4-BE49-F238E27FC236}">
                <a16:creationId xmlns:a16="http://schemas.microsoft.com/office/drawing/2014/main" id="{A94D47FD-1290-FFFC-1B55-15EADC1EDC9A}"/>
              </a:ext>
            </a:extLst>
          </p:cNvPr>
          <p:cNvSpPr txBox="1">
            <a:spLocks noChangeArrowheads="1"/>
          </p:cNvSpPr>
          <p:nvPr/>
        </p:nvSpPr>
        <p:spPr bwMode="auto">
          <a:xfrm>
            <a:off x="1066800" y="5324475"/>
            <a:ext cx="7315200" cy="368300"/>
          </a:xfrm>
          <a:prstGeom prst="rect">
            <a:avLst/>
          </a:prstGeom>
          <a:solidFill>
            <a:schemeClr val="bg1"/>
          </a:solidFill>
          <a:ln>
            <a:noFill/>
          </a:ln>
        </p:spPr>
        <p:txBody>
          <a:bodyPr lIns="540000" tIns="3600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Clr>
                <a:srgbClr val="F7921C"/>
              </a:buClr>
              <a:buFont typeface="Arial" panose="020B0604020202020204" pitchFamily="34" charset="0"/>
              <a:buNone/>
              <a:defRPr/>
            </a:pPr>
            <a:r>
              <a:rPr lang="en-GB" altLang="el-GR" sz="1050" dirty="0">
                <a:solidFill>
                  <a:schemeClr val="tx1">
                    <a:lumMod val="75000"/>
                    <a:lumOff val="25000"/>
                  </a:schemeClr>
                </a:solidFill>
                <a:cs typeface="Calibri" panose="020F0502020204030204" pitchFamily="34" charset="0"/>
                <a:hlinkClick r:id="rId8"/>
              </a:rPr>
              <a:t>/school/university-of-</a:t>
            </a:r>
            <a:r>
              <a:rPr lang="en-GB" altLang="el-GR" sz="1050" dirty="0" err="1">
                <a:solidFill>
                  <a:schemeClr val="tx1">
                    <a:lumMod val="75000"/>
                    <a:lumOff val="25000"/>
                  </a:schemeClr>
                </a:solidFill>
                <a:cs typeface="Calibri" panose="020F0502020204030204" pitchFamily="34" charset="0"/>
                <a:hlinkClick r:id="rId8"/>
              </a:rPr>
              <a:t>cyprus</a:t>
            </a:r>
            <a:r>
              <a:rPr lang="en-GB" altLang="el-GR" sz="1050" dirty="0">
                <a:solidFill>
                  <a:schemeClr val="tx1">
                    <a:lumMod val="75000"/>
                    <a:lumOff val="25000"/>
                  </a:schemeClr>
                </a:solidFill>
                <a:cs typeface="Calibri" panose="020F0502020204030204" pitchFamily="34" charset="0"/>
                <a:hlinkClick r:id="rId8"/>
              </a:rPr>
              <a:t>/</a:t>
            </a:r>
            <a:endParaRPr lang="en-GB" altLang="el-GR" sz="1050" dirty="0">
              <a:solidFill>
                <a:schemeClr val="tx1">
                  <a:lumMod val="75000"/>
                  <a:lumOff val="25000"/>
                </a:schemeClr>
              </a:solidFill>
              <a:cs typeface="Calibri" panose="020F0502020204030204" pitchFamily="34" charset="0"/>
            </a:endParaRPr>
          </a:p>
        </p:txBody>
      </p:sp>
      <p:sp>
        <p:nvSpPr>
          <p:cNvPr id="20" name="Rectangle 4">
            <a:extLst>
              <a:ext uri="{FF2B5EF4-FFF2-40B4-BE49-F238E27FC236}">
                <a16:creationId xmlns:a16="http://schemas.microsoft.com/office/drawing/2014/main" id="{33F7D6DD-EB92-D1F2-659C-2D6619ED5221}"/>
              </a:ext>
            </a:extLst>
          </p:cNvPr>
          <p:cNvSpPr txBox="1">
            <a:spLocks/>
          </p:cNvSpPr>
          <p:nvPr/>
        </p:nvSpPr>
        <p:spPr bwMode="auto">
          <a:xfrm>
            <a:off x="1066800" y="5688013"/>
            <a:ext cx="7315200" cy="369887"/>
          </a:xfrm>
          <a:prstGeom prst="rect">
            <a:avLst/>
          </a:prstGeom>
          <a:noFill/>
          <a:ln>
            <a:noFill/>
          </a:ln>
        </p:spPr>
        <p:txBody>
          <a:bodyPr lIns="144000" tIns="3600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ts val="864"/>
              </a:spcBef>
              <a:buClr>
                <a:srgbClr val="F7921C"/>
              </a:buClr>
              <a:buFont typeface="Arial" panose="020B0604020202020204" pitchFamily="34" charset="0"/>
              <a:buNone/>
              <a:defRPr/>
            </a:pPr>
            <a:endParaRPr lang="el-GR" sz="1050" b="1" dirty="0">
              <a:solidFill>
                <a:srgbClr val="F7921C"/>
              </a:solidFill>
              <a:cs typeface="Calibri" panose="020F0502020204030204" pitchFamily="34" charset="0"/>
            </a:endParaRPr>
          </a:p>
        </p:txBody>
      </p:sp>
      <p:pic>
        <p:nvPicPr>
          <p:cNvPr id="21" name="Εικόνα 2">
            <a:extLst>
              <a:ext uri="{FF2B5EF4-FFF2-40B4-BE49-F238E27FC236}">
                <a16:creationId xmlns:a16="http://schemas.microsoft.com/office/drawing/2014/main" id="{C788C1F3-8DC4-6763-1A1A-0DE3C1F6E6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281238"/>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Εικόνα 3">
            <a:extLst>
              <a:ext uri="{FF2B5EF4-FFF2-40B4-BE49-F238E27FC236}">
                <a16:creationId xmlns:a16="http://schemas.microsoft.com/office/drawing/2014/main" id="{5446B8C3-9F61-506A-3FCD-66A3FB737E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2852738"/>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Εικόνα 4">
            <a:extLst>
              <a:ext uri="{FF2B5EF4-FFF2-40B4-BE49-F238E27FC236}">
                <a16:creationId xmlns:a16="http://schemas.microsoft.com/office/drawing/2014/main" id="{E845EE05-70DF-F305-843C-A4F6094883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200" y="32131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Εικόνα 5">
            <a:extLst>
              <a:ext uri="{FF2B5EF4-FFF2-40B4-BE49-F238E27FC236}">
                <a16:creationId xmlns:a16="http://schemas.microsoft.com/office/drawing/2014/main" id="{D6EFA759-66EB-2380-7A92-37A7C6213A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9200" y="3582988"/>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Εικόνα 6">
            <a:extLst>
              <a:ext uri="{FF2B5EF4-FFF2-40B4-BE49-F238E27FC236}">
                <a16:creationId xmlns:a16="http://schemas.microsoft.com/office/drawing/2014/main" id="{94291F8F-F89B-7E01-B9FC-26BAD740741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9200" y="3951288"/>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Εικόνα 7">
            <a:extLst>
              <a:ext uri="{FF2B5EF4-FFF2-40B4-BE49-F238E27FC236}">
                <a16:creationId xmlns:a16="http://schemas.microsoft.com/office/drawing/2014/main" id="{99ED647A-91F9-C609-8307-C0E2A2F4A22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4310063"/>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Εικόνα 8">
            <a:extLst>
              <a:ext uri="{FF2B5EF4-FFF2-40B4-BE49-F238E27FC236}">
                <a16:creationId xmlns:a16="http://schemas.microsoft.com/office/drawing/2014/main" id="{F10D4820-D4A9-B6CF-45AD-3ACB2D7D8EB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19200" y="4681538"/>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Εικόνα 9">
            <a:extLst>
              <a:ext uri="{FF2B5EF4-FFF2-40B4-BE49-F238E27FC236}">
                <a16:creationId xmlns:a16="http://schemas.microsoft.com/office/drawing/2014/main" id="{E25DB2E0-0E1F-88D7-4C22-9AC316038BD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9200" y="5059363"/>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Εικόνα 10">
            <a:extLst>
              <a:ext uri="{FF2B5EF4-FFF2-40B4-BE49-F238E27FC236}">
                <a16:creationId xmlns:a16="http://schemas.microsoft.com/office/drawing/2014/main" id="{64B83C18-EBD1-D8FA-470A-531DBA2899D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19200" y="540385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Εικόνα 29">
            <a:extLst>
              <a:ext uri="{FF2B5EF4-FFF2-40B4-BE49-F238E27FC236}">
                <a16:creationId xmlns:a16="http://schemas.microsoft.com/office/drawing/2014/main" id="{17BB238B-D3E7-2F78-E756-6F89463211B9}"/>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extLst>
      <p:ext uri="{BB962C8B-B14F-4D97-AF65-F5344CB8AC3E}">
        <p14:creationId xmlns:p14="http://schemas.microsoft.com/office/powerpoint/2010/main" val="2230101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E57E1AB5-DE64-4046-AE85-3FA2C2C717E1}"/>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31746" name="Θέση αριθμού διαφάνειας 1">
            <a:extLst>
              <a:ext uri="{FF2B5EF4-FFF2-40B4-BE49-F238E27FC236}">
                <a16:creationId xmlns:a16="http://schemas.microsoft.com/office/drawing/2014/main" id="{F5069159-9A8F-6149-83E0-D30685750A4B}"/>
              </a:ext>
            </a:extLst>
          </p:cNvPr>
          <p:cNvSpPr>
            <a:spLocks noGrp="1" noChangeArrowheads="1"/>
          </p:cNvSpPr>
          <p:nvPr>
            <p:ph type="sldNum" sz="quarter" idx="12"/>
          </p:nvPr>
        </p:nvSpPr>
        <p:spPr bwMode="auto">
          <a:xfrm>
            <a:off x="304800" y="6581574"/>
            <a:ext cx="8534400" cy="31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FEC6261D-6314-254A-9D8E-C223F654B02C}" type="slidenum">
              <a:rPr lang="en-US" altLang="el-GR" sz="1000" smtClean="0">
                <a:solidFill>
                  <a:srgbClr val="898989"/>
                </a:solidFill>
              </a:rPr>
              <a:pPr algn="ctr">
                <a:spcBef>
                  <a:spcPct val="0"/>
                </a:spcBef>
                <a:buFontTx/>
                <a:buNone/>
              </a:pPr>
              <a:t>3</a:t>
            </a:fld>
            <a:endParaRPr lang="en-US" altLang="el-GR" sz="1000">
              <a:solidFill>
                <a:srgbClr val="898989"/>
              </a:solidFill>
            </a:endParaRPr>
          </a:p>
        </p:txBody>
      </p:sp>
      <p:sp>
        <p:nvSpPr>
          <p:cNvPr id="8" name="Ορθογώνιο 7">
            <a:extLst>
              <a:ext uri="{FF2B5EF4-FFF2-40B4-BE49-F238E27FC236}">
                <a16:creationId xmlns:a16="http://schemas.microsoft.com/office/drawing/2014/main" id="{4E01C774-98D1-7D49-9D27-9F402A062AD5}"/>
              </a:ext>
            </a:extLst>
          </p:cNvPr>
          <p:cNvSpPr/>
          <p:nvPr/>
        </p:nvSpPr>
        <p:spPr>
          <a:xfrm>
            <a:off x="4572000" y="303213"/>
            <a:ext cx="42672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pic>
        <p:nvPicPr>
          <p:cNvPr id="31749" name="Εικόνα 15">
            <a:extLst>
              <a:ext uri="{FF2B5EF4-FFF2-40B4-BE49-F238E27FC236}">
                <a16:creationId xmlns:a16="http://schemas.microsoft.com/office/drawing/2014/main" id="{D39AA7FC-51EA-6440-95E1-98F7B1DA5C9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t="-267"/>
          <a:stretch>
            <a:fillRect/>
          </a:stretch>
        </p:blipFill>
        <p:spPr bwMode="auto">
          <a:xfrm>
            <a:off x="4565650" y="3271838"/>
            <a:ext cx="4273550"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Εικόνα 16">
            <a:extLst>
              <a:ext uri="{FF2B5EF4-FFF2-40B4-BE49-F238E27FC236}">
                <a16:creationId xmlns:a16="http://schemas.microsoft.com/office/drawing/2014/main" id="{DA0D720B-2616-2846-8A38-B429467A6E0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65650" y="303213"/>
            <a:ext cx="4273550"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a:extLst>
              <a:ext uri="{FF2B5EF4-FFF2-40B4-BE49-F238E27FC236}">
                <a16:creationId xmlns:a16="http://schemas.microsoft.com/office/drawing/2014/main" id="{65D7DCC3-76FA-1446-B3F6-3331360F01EE}"/>
              </a:ext>
            </a:extLst>
          </p:cNvPr>
          <p:cNvSpPr txBox="1">
            <a:spLocks/>
          </p:cNvSpPr>
          <p:nvPr/>
        </p:nvSpPr>
        <p:spPr bwMode="auto">
          <a:xfrm>
            <a:off x="1066800" y="2025650"/>
            <a:ext cx="3352800" cy="3281362"/>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Aft>
                <a:spcPts val="200"/>
              </a:spcAft>
              <a:buNone/>
              <a:defRPr/>
            </a:pPr>
            <a:r>
              <a:rPr lang="en-US" altLang="el-GR" sz="1600" b="1" dirty="0">
                <a:solidFill>
                  <a:srgbClr val="F38C03"/>
                </a:solidFill>
                <a:cs typeface="Calibri" panose="020F0502020204030204" pitchFamily="34" charset="0"/>
              </a:rPr>
              <a:t>40 </a:t>
            </a:r>
            <a:r>
              <a:rPr lang="en-GB" sz="1600" dirty="0">
                <a:solidFill>
                  <a:schemeClr val="tx1">
                    <a:lumMod val="75000"/>
                    <a:lumOff val="25000"/>
                  </a:schemeClr>
                </a:solidFill>
                <a:cs typeface="Calibri" panose="020F0502020204030204" pitchFamily="34" charset="0"/>
              </a:rPr>
              <a:t>Undergraduate programmes</a:t>
            </a:r>
            <a:endParaRPr lang="el-GR" altLang="el-GR" sz="1600" dirty="0">
              <a:solidFill>
                <a:schemeClr val="tx1">
                  <a:lumMod val="75000"/>
                  <a:lumOff val="25000"/>
                </a:schemeClr>
              </a:solidFill>
              <a:cs typeface="Calibri" panose="020F0502020204030204" pitchFamily="34" charset="0"/>
            </a:endParaRPr>
          </a:p>
          <a:p>
            <a:pPr>
              <a:lnSpc>
                <a:spcPct val="150000"/>
              </a:lnSpc>
              <a:spcAft>
                <a:spcPts val="200"/>
              </a:spcAft>
              <a:buNone/>
              <a:defRPr/>
            </a:pPr>
            <a:r>
              <a:rPr lang="en-GB" altLang="el-GR" sz="1600" b="1" dirty="0">
                <a:solidFill>
                  <a:srgbClr val="F38C03"/>
                </a:solidFill>
                <a:cs typeface="Calibri" panose="020F0502020204030204" pitchFamily="34" charset="0"/>
              </a:rPr>
              <a:t>5</a:t>
            </a:r>
            <a:r>
              <a:rPr lang="en-US" altLang="el-GR" sz="1600" b="1" dirty="0">
                <a:solidFill>
                  <a:srgbClr val="F38C03"/>
                </a:solidFill>
                <a:cs typeface="Calibri" panose="020F0502020204030204" pitchFamily="34" charset="0"/>
              </a:rPr>
              <a:t>9</a:t>
            </a:r>
            <a:r>
              <a:rPr lang="en-GB" altLang="el-GR" sz="1600" b="1" dirty="0">
                <a:solidFill>
                  <a:srgbClr val="F38C03"/>
                </a:solidFill>
                <a:cs typeface="Calibri" panose="020F0502020204030204" pitchFamily="34" charset="0"/>
              </a:rPr>
              <a:t> </a:t>
            </a:r>
            <a:r>
              <a:rPr lang="en-GB" sz="1600" dirty="0">
                <a:solidFill>
                  <a:schemeClr val="tx1">
                    <a:lumMod val="75000"/>
                    <a:lumOff val="25000"/>
                  </a:schemeClr>
                </a:solidFill>
                <a:cs typeface="Calibri" panose="020F0502020204030204" pitchFamily="34" charset="0"/>
              </a:rPr>
              <a:t>Postgraduate programmes (Master’s)</a:t>
            </a:r>
            <a:endParaRPr lang="en-GB" altLang="el-GR" sz="1600" dirty="0">
              <a:solidFill>
                <a:schemeClr val="tx1">
                  <a:lumMod val="75000"/>
                  <a:lumOff val="25000"/>
                </a:schemeClr>
              </a:solidFill>
              <a:cs typeface="Calibri" panose="020F0502020204030204" pitchFamily="34" charset="0"/>
            </a:endParaRPr>
          </a:p>
          <a:p>
            <a:pPr>
              <a:lnSpc>
                <a:spcPct val="150000"/>
              </a:lnSpc>
              <a:spcAft>
                <a:spcPts val="200"/>
              </a:spcAft>
              <a:buNone/>
              <a:defRPr/>
            </a:pPr>
            <a:r>
              <a:rPr lang="en-GB" altLang="el-GR" sz="1600" b="1" dirty="0">
                <a:solidFill>
                  <a:srgbClr val="F38C03"/>
                </a:solidFill>
                <a:cs typeface="Calibri" panose="020F0502020204030204" pitchFamily="34" charset="0"/>
              </a:rPr>
              <a:t>2</a:t>
            </a:r>
            <a:r>
              <a:rPr lang="en-US" altLang="el-GR" sz="1600" b="1" dirty="0">
                <a:solidFill>
                  <a:srgbClr val="F38C03"/>
                </a:solidFill>
                <a:cs typeface="Calibri" panose="020F0502020204030204" pitchFamily="34" charset="0"/>
              </a:rPr>
              <a:t>9</a:t>
            </a:r>
            <a:r>
              <a:rPr lang="en-GB" altLang="el-GR" sz="1600" b="1" dirty="0">
                <a:solidFill>
                  <a:srgbClr val="F38C03"/>
                </a:solidFill>
                <a:cs typeface="Calibri" panose="020F0502020204030204" pitchFamily="34" charset="0"/>
              </a:rPr>
              <a:t> </a:t>
            </a:r>
            <a:r>
              <a:rPr lang="en-GB" sz="1600" dirty="0">
                <a:solidFill>
                  <a:schemeClr val="tx1">
                    <a:lumMod val="75000"/>
                    <a:lumOff val="25000"/>
                  </a:schemeClr>
                </a:solidFill>
                <a:cs typeface="Calibri" panose="020F0502020204030204" pitchFamily="34" charset="0"/>
              </a:rPr>
              <a:t>Postgraduate programmes in English</a:t>
            </a:r>
            <a:endParaRPr lang="el-GR" altLang="el-GR" sz="1600" dirty="0">
              <a:solidFill>
                <a:schemeClr val="tx1">
                  <a:lumMod val="75000"/>
                  <a:lumOff val="25000"/>
                </a:schemeClr>
              </a:solidFill>
              <a:cs typeface="Calibri" panose="020F0502020204030204" pitchFamily="34" charset="0"/>
            </a:endParaRPr>
          </a:p>
          <a:p>
            <a:pPr>
              <a:lnSpc>
                <a:spcPct val="150000"/>
              </a:lnSpc>
              <a:spcAft>
                <a:spcPts val="200"/>
              </a:spcAft>
              <a:buNone/>
              <a:defRPr/>
            </a:pPr>
            <a:r>
              <a:rPr lang="en-US" altLang="el-GR" sz="1600" b="1" dirty="0">
                <a:solidFill>
                  <a:srgbClr val="F38C03"/>
                </a:solidFill>
                <a:cs typeface="Calibri" panose="020F0502020204030204" pitchFamily="34" charset="0"/>
              </a:rPr>
              <a:t>4</a:t>
            </a:r>
            <a:r>
              <a:rPr lang="el-GR" altLang="el-GR" sz="1600" b="1" dirty="0">
                <a:solidFill>
                  <a:srgbClr val="F38C03"/>
                </a:solidFill>
                <a:cs typeface="Calibri" panose="020F0502020204030204" pitchFamily="34" charset="0"/>
              </a:rPr>
              <a:t>3</a:t>
            </a:r>
            <a:r>
              <a:rPr lang="en-US" altLang="el-GR" sz="1600" b="1" dirty="0">
                <a:solidFill>
                  <a:srgbClr val="F38C03"/>
                </a:solidFill>
                <a:cs typeface="Calibri" panose="020F0502020204030204" pitchFamily="34" charset="0"/>
              </a:rPr>
              <a:t> </a:t>
            </a:r>
            <a:r>
              <a:rPr lang="en-GB" sz="1600" dirty="0">
                <a:solidFill>
                  <a:schemeClr val="tx1">
                    <a:lumMod val="75000"/>
                    <a:lumOff val="25000"/>
                  </a:schemeClr>
                </a:solidFill>
                <a:cs typeface="Calibri" panose="020F0502020204030204" pitchFamily="34" charset="0"/>
              </a:rPr>
              <a:t>PhD programmes</a:t>
            </a:r>
          </a:p>
          <a:p>
            <a:pPr>
              <a:lnSpc>
                <a:spcPct val="150000"/>
              </a:lnSpc>
              <a:spcAft>
                <a:spcPts val="200"/>
              </a:spcAft>
              <a:buNone/>
              <a:defRPr/>
            </a:pPr>
            <a:r>
              <a:rPr lang="en-US" altLang="el-GR" sz="1600" b="1">
                <a:solidFill>
                  <a:srgbClr val="F38C03"/>
                </a:solidFill>
                <a:cs typeface="Calibri" panose="020F0502020204030204" pitchFamily="34" charset="0"/>
              </a:rPr>
              <a:t>14 </a:t>
            </a:r>
            <a:r>
              <a:rPr lang="en-GB" sz="1600" dirty="0">
                <a:solidFill>
                  <a:schemeClr val="tx1">
                    <a:lumMod val="75000"/>
                    <a:lumOff val="25000"/>
                  </a:schemeClr>
                </a:solidFill>
                <a:cs typeface="Calibri" panose="020F0502020204030204" pitchFamily="34" charset="0"/>
              </a:rPr>
              <a:t>PhD programmes in English</a:t>
            </a:r>
          </a:p>
          <a:p>
            <a:pPr>
              <a:lnSpc>
                <a:spcPct val="150000"/>
              </a:lnSpc>
              <a:spcAft>
                <a:spcPts val="200"/>
              </a:spcAft>
              <a:buNone/>
              <a:defRPr/>
            </a:pPr>
            <a:endParaRPr lang="el-GR" altLang="el-GR" sz="1400" dirty="0">
              <a:solidFill>
                <a:schemeClr val="tx1">
                  <a:lumMod val="75000"/>
                  <a:lumOff val="25000"/>
                </a:schemeClr>
              </a:solidFill>
              <a:cs typeface="Calibri" panose="020F0502020204030204" pitchFamily="34" charset="0"/>
            </a:endParaRPr>
          </a:p>
        </p:txBody>
      </p:sp>
      <p:sp>
        <p:nvSpPr>
          <p:cNvPr id="10" name="TextBox 9">
            <a:extLst>
              <a:ext uri="{FF2B5EF4-FFF2-40B4-BE49-F238E27FC236}">
                <a16:creationId xmlns:a16="http://schemas.microsoft.com/office/drawing/2014/main" id="{107309F6-1C2D-E541-A3E6-033AD44C162A}"/>
              </a:ext>
            </a:extLst>
          </p:cNvPr>
          <p:cNvSpPr txBox="1">
            <a:spLocks noChangeArrowheads="1"/>
          </p:cNvSpPr>
          <p:nvPr/>
        </p:nvSpPr>
        <p:spPr bwMode="auto">
          <a:xfrm>
            <a:off x="1066800" y="1450182"/>
            <a:ext cx="4572000" cy="36830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defRPr/>
            </a:pPr>
            <a:r>
              <a:rPr lang="en-US" altLang="el-GR" sz="2400" dirty="0" err="1">
                <a:solidFill>
                  <a:schemeClr val="tx1">
                    <a:lumMod val="75000"/>
                    <a:lumOff val="25000"/>
                  </a:schemeClr>
                </a:solidFill>
                <a:latin typeface="Calibri Light" panose="020F0302020204030204" pitchFamily="34" charset="0"/>
                <a:cs typeface="Calibri Light" panose="020F0302020204030204" pitchFamily="34" charset="0"/>
              </a:rPr>
              <a:t>Programmes</a:t>
            </a:r>
            <a:r>
              <a:rPr lang="en-US" altLang="el-GR" sz="2400" dirty="0">
                <a:solidFill>
                  <a:schemeClr val="tx1">
                    <a:lumMod val="75000"/>
                    <a:lumOff val="25000"/>
                  </a:schemeClr>
                </a:solidFill>
                <a:latin typeface="Calibri Light" panose="020F0302020204030204" pitchFamily="34" charset="0"/>
                <a:cs typeface="Calibri Light" panose="020F0302020204030204" pitchFamily="34" charset="0"/>
              </a:rPr>
              <a:t> of Study</a:t>
            </a:r>
          </a:p>
        </p:txBody>
      </p:sp>
      <p:pic>
        <p:nvPicPr>
          <p:cNvPr id="11" name="Εικόνα 10">
            <a:extLst>
              <a:ext uri="{FF2B5EF4-FFF2-40B4-BE49-F238E27FC236}">
                <a16:creationId xmlns:a16="http://schemas.microsoft.com/office/drawing/2014/main" id="{212367D8-BADA-ED75-A7A8-8DD9D72D788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
        <p:nvSpPr>
          <p:cNvPr id="13" name="TextBox 12">
            <a:extLst>
              <a:ext uri="{FF2B5EF4-FFF2-40B4-BE49-F238E27FC236}">
                <a16:creationId xmlns:a16="http://schemas.microsoft.com/office/drawing/2014/main" id="{046AA27B-1A82-7640-97B2-853A6BBFF3C6}"/>
              </a:ext>
            </a:extLst>
          </p:cNvPr>
          <p:cNvSpPr txBox="1">
            <a:spLocks noChangeArrowheads="1"/>
          </p:cNvSpPr>
          <p:nvPr/>
        </p:nvSpPr>
        <p:spPr bwMode="auto">
          <a:xfrm>
            <a:off x="5347970" y="1324689"/>
            <a:ext cx="45720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defRPr/>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F</a:t>
            </a:r>
            <a:r>
              <a:rPr lang="en-GB" sz="2400" dirty="0" err="1">
                <a:solidFill>
                  <a:schemeClr val="tx1">
                    <a:lumMod val="75000"/>
                    <a:lumOff val="25000"/>
                  </a:schemeClr>
                </a:solidFill>
                <a:latin typeface="Calibri Light" panose="020F0302020204030204" pitchFamily="34" charset="0"/>
                <a:cs typeface="Calibri Light" panose="020F0302020204030204" pitchFamily="34" charset="0"/>
              </a:rPr>
              <a:t>igures</a:t>
            </a:r>
            <a:endParaRPr lang="en-US" alt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a:extLst>
              <a:ext uri="{FF2B5EF4-FFF2-40B4-BE49-F238E27FC236}">
                <a16:creationId xmlns:a16="http://schemas.microsoft.com/office/drawing/2014/main" id="{155E1D9C-8D59-DC49-98AA-DF66A1C539C2}"/>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32770" name="Θέση αριθμού διαφάνειας 1">
            <a:extLst>
              <a:ext uri="{FF2B5EF4-FFF2-40B4-BE49-F238E27FC236}">
                <a16:creationId xmlns:a16="http://schemas.microsoft.com/office/drawing/2014/main" id="{7FE75301-7D9F-9049-8580-BA5EF8F8FB9C}"/>
              </a:ext>
            </a:extLst>
          </p:cNvPr>
          <p:cNvSpPr>
            <a:spLocks noGrp="1" noChangeArrowheads="1"/>
          </p:cNvSpPr>
          <p:nvPr>
            <p:ph type="sldNum" sz="quarter" idx="12"/>
          </p:nvPr>
        </p:nvSpPr>
        <p:spPr bwMode="auto">
          <a:xfrm>
            <a:off x="304800" y="6534150"/>
            <a:ext cx="8534400" cy="323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AD66221F-F088-0B4B-8B7C-D623BB7E58A6}" type="slidenum">
              <a:rPr lang="en-US" altLang="el-GR" sz="1000" smtClean="0">
                <a:solidFill>
                  <a:srgbClr val="898989"/>
                </a:solidFill>
              </a:rPr>
              <a:pPr algn="ctr">
                <a:spcBef>
                  <a:spcPct val="0"/>
                </a:spcBef>
                <a:buFontTx/>
                <a:buNone/>
              </a:pPr>
              <a:t>4</a:t>
            </a:fld>
            <a:endParaRPr lang="en-US" altLang="el-GR" sz="1000">
              <a:solidFill>
                <a:srgbClr val="898989"/>
              </a:solidFill>
            </a:endParaRPr>
          </a:p>
        </p:txBody>
      </p:sp>
      <p:sp>
        <p:nvSpPr>
          <p:cNvPr id="4" name="TextBox 9">
            <a:extLst>
              <a:ext uri="{FF2B5EF4-FFF2-40B4-BE49-F238E27FC236}">
                <a16:creationId xmlns:a16="http://schemas.microsoft.com/office/drawing/2014/main" id="{4CBF5617-7ACD-DC4F-9991-90A8AF920C20}"/>
              </a:ext>
            </a:extLst>
          </p:cNvPr>
          <p:cNvSpPr txBox="1">
            <a:spLocks noChangeArrowheads="1"/>
          </p:cNvSpPr>
          <p:nvPr/>
        </p:nvSpPr>
        <p:spPr bwMode="auto">
          <a:xfrm>
            <a:off x="1066800" y="1447800"/>
            <a:ext cx="45720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defRPr/>
            </a:pPr>
            <a:r>
              <a:rPr lang="el-GR" altLang="el-GR" sz="2400" dirty="0">
                <a:solidFill>
                  <a:schemeClr val="tx1">
                    <a:lumMod val="75000"/>
                    <a:lumOff val="25000"/>
                  </a:schemeClr>
                </a:solidFill>
                <a:latin typeface="Calibri Light" panose="020F0302020204030204" pitchFamily="34" charset="0"/>
                <a:cs typeface="Calibri Light" panose="020F0302020204030204" pitchFamily="34" charset="0"/>
              </a:rPr>
              <a:t>8 </a:t>
            </a:r>
            <a:r>
              <a:rPr lang="en-GB" sz="2400" dirty="0">
                <a:solidFill>
                  <a:schemeClr val="tx1">
                    <a:lumMod val="75000"/>
                    <a:lumOff val="25000"/>
                  </a:schemeClr>
                </a:solidFill>
                <a:latin typeface="Calibri Light" panose="020F0302020204030204" pitchFamily="34" charset="0"/>
                <a:cs typeface="Calibri Light" panose="020F0302020204030204" pitchFamily="34" charset="0"/>
              </a:rPr>
              <a:t>Faculties</a:t>
            </a:r>
            <a:r>
              <a:rPr lang="el-GR" altLang="el-GR" sz="2400" dirty="0">
                <a:solidFill>
                  <a:schemeClr val="tx1">
                    <a:lumMod val="75000"/>
                    <a:lumOff val="25000"/>
                  </a:schemeClr>
                </a:solidFill>
                <a:latin typeface="Calibri Light" panose="020F0302020204030204" pitchFamily="34" charset="0"/>
                <a:cs typeface="Calibri Light" panose="020F0302020204030204" pitchFamily="34" charset="0"/>
              </a:rPr>
              <a:t> </a:t>
            </a:r>
            <a:endParaRPr lang="en-US" alt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9B1E6337-45CB-4A46-BCD7-48564279D353}"/>
              </a:ext>
            </a:extLst>
          </p:cNvPr>
          <p:cNvSpPr txBox="1">
            <a:spLocks/>
          </p:cNvSpPr>
          <p:nvPr/>
        </p:nvSpPr>
        <p:spPr bwMode="auto">
          <a:xfrm>
            <a:off x="1066800" y="2127250"/>
            <a:ext cx="4054475" cy="4114800"/>
          </a:xfrm>
          <a:prstGeom prst="rect">
            <a:avLst/>
          </a:prstGeom>
          <a:noFill/>
          <a:ln>
            <a:noFill/>
          </a:ln>
        </p:spPr>
        <p:txBody>
          <a:bodyPr lIns="0" tIns="0" rIns="0" bIns="0"/>
          <a:lstStyle>
            <a:lvl1pPr marL="352425" indent="-3524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Clr>
                <a:srgbClr val="F7921C"/>
              </a:buClr>
              <a:defRP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Faculty of Humanities</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a:buClr>
                <a:srgbClr val="F7921C"/>
              </a:buClr>
              <a:defRP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Medical School</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a:buClr>
                <a:srgbClr val="F7921C"/>
              </a:buClr>
              <a:defRPr/>
            </a:pPr>
            <a:r>
              <a:rPr lang="en-US" sz="1400" dirty="0">
                <a:solidFill>
                  <a:schemeClr val="tx1">
                    <a:lumMod val="75000"/>
                    <a:lumOff val="25000"/>
                  </a:schemeClr>
                </a:solidFill>
                <a:latin typeface="Calibri Light" panose="020F0302020204030204" pitchFamily="34" charset="0"/>
                <a:cs typeface="Calibri Light" panose="020F0302020204030204" pitchFamily="34" charset="0"/>
              </a:rPr>
              <a:t>Faculty of Pure and Applied Sciences</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a:buClr>
                <a:srgbClr val="F7921C"/>
              </a:buClr>
              <a:defRPr/>
            </a:pPr>
            <a:r>
              <a:rPr lang="en-US" sz="1400" dirty="0">
                <a:solidFill>
                  <a:schemeClr val="tx1">
                    <a:lumMod val="75000"/>
                    <a:lumOff val="25000"/>
                  </a:schemeClr>
                </a:solidFill>
                <a:latin typeface="Calibri Light" panose="020F0302020204030204" pitchFamily="34" charset="0"/>
                <a:cs typeface="Calibri Light" panose="020F0302020204030204" pitchFamily="34" charset="0"/>
              </a:rPr>
              <a:t>Faculty of Social Sciences and Education</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a:buClr>
                <a:srgbClr val="F7921C"/>
              </a:buClr>
              <a:defRP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Graduate School </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a:buClr>
                <a:srgbClr val="F7921C"/>
              </a:buClr>
              <a:defRPr/>
            </a:pPr>
            <a:r>
              <a:rPr lang="en-US" sz="1400" dirty="0">
                <a:solidFill>
                  <a:schemeClr val="tx1">
                    <a:lumMod val="75000"/>
                    <a:lumOff val="25000"/>
                  </a:schemeClr>
                </a:solidFill>
                <a:latin typeface="Calibri Light" panose="020F0302020204030204" pitchFamily="34" charset="0"/>
                <a:cs typeface="Calibri Light" panose="020F0302020204030204" pitchFamily="34" charset="0"/>
              </a:rPr>
              <a:t>Faculty of Economics and Management</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a:buClr>
                <a:srgbClr val="F7921C"/>
              </a:buClr>
              <a:defRP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Faculty of Engineering</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a:buClr>
                <a:srgbClr val="F7921C"/>
              </a:buClr>
              <a:defRPr/>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Faculty of Letters</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32774" name="Εικόνα 14">
            <a:extLst>
              <a:ext uri="{FF2B5EF4-FFF2-40B4-BE49-F238E27FC236}">
                <a16:creationId xmlns:a16="http://schemas.microsoft.com/office/drawing/2014/main" id="{FE3D26E8-05A7-C345-9EFD-351935E2641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90800" y="4648200"/>
            <a:ext cx="6248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Εικόνα 18">
            <a:extLst>
              <a:ext uri="{FF2B5EF4-FFF2-40B4-BE49-F238E27FC236}">
                <a16:creationId xmlns:a16="http://schemas.microsoft.com/office/drawing/2014/main" id="{6AF73DA1-E7B4-1649-A0D7-31A20D7D9E9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4648200"/>
            <a:ext cx="23225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Εικόνα 2">
            <a:extLst>
              <a:ext uri="{FF2B5EF4-FFF2-40B4-BE49-F238E27FC236}">
                <a16:creationId xmlns:a16="http://schemas.microsoft.com/office/drawing/2014/main" id="{88F87088-BAC9-A341-BE69-F6471A6D4870}"/>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590800" y="4648200"/>
            <a:ext cx="6248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Εικόνα 9">
            <a:extLst>
              <a:ext uri="{FF2B5EF4-FFF2-40B4-BE49-F238E27FC236}">
                <a16:creationId xmlns:a16="http://schemas.microsoft.com/office/drawing/2014/main" id="{51F65BB8-5ADF-2F1B-D93B-82CF956CB1E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Θέση αριθμού διαφάνειας 1">
            <a:extLst>
              <a:ext uri="{FF2B5EF4-FFF2-40B4-BE49-F238E27FC236}">
                <a16:creationId xmlns:a16="http://schemas.microsoft.com/office/drawing/2014/main" id="{61688AE4-AC4F-F143-BFA5-6CDFBCA304B6}"/>
              </a:ext>
            </a:extLst>
          </p:cNvPr>
          <p:cNvSpPr>
            <a:spLocks noGrp="1" noChangeArrowheads="1"/>
          </p:cNvSpPr>
          <p:nvPr>
            <p:ph type="sldNum" sz="quarter" idx="12"/>
          </p:nvPr>
        </p:nvSpPr>
        <p:spPr bwMode="auto">
          <a:xfrm>
            <a:off x="304800" y="6553200"/>
            <a:ext cx="85344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1145CBDA-A377-1D4E-BEF6-E1DC82814C90}" type="slidenum">
              <a:rPr lang="en-US" altLang="el-GR" sz="1000" smtClean="0">
                <a:solidFill>
                  <a:srgbClr val="898989"/>
                </a:solidFill>
              </a:rPr>
              <a:pPr algn="ctr">
                <a:spcBef>
                  <a:spcPct val="0"/>
                </a:spcBef>
                <a:buFontTx/>
                <a:buNone/>
              </a:pPr>
              <a:t>5</a:t>
            </a:fld>
            <a:endParaRPr lang="en-US" altLang="el-GR" sz="1000">
              <a:solidFill>
                <a:srgbClr val="898989"/>
              </a:solidFill>
            </a:endParaRPr>
          </a:p>
        </p:txBody>
      </p:sp>
      <p:sp>
        <p:nvSpPr>
          <p:cNvPr id="3" name="Ορθογώνιο 2">
            <a:extLst>
              <a:ext uri="{FF2B5EF4-FFF2-40B4-BE49-F238E27FC236}">
                <a16:creationId xmlns:a16="http://schemas.microsoft.com/office/drawing/2014/main" id="{A8FD1BE7-6BC0-184E-B3D4-EC028D8FFD85}"/>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dirty="0"/>
          </a:p>
        </p:txBody>
      </p:sp>
      <p:sp>
        <p:nvSpPr>
          <p:cNvPr id="36868" name="Rectangle 4">
            <a:extLst>
              <a:ext uri="{FF2B5EF4-FFF2-40B4-BE49-F238E27FC236}">
                <a16:creationId xmlns:a16="http://schemas.microsoft.com/office/drawing/2014/main" id="{4F263D96-15A2-DC40-BE52-33BEB7DC50BA}"/>
              </a:ext>
            </a:extLst>
          </p:cNvPr>
          <p:cNvSpPr txBox="1">
            <a:spLocks/>
          </p:cNvSpPr>
          <p:nvPr/>
        </p:nvSpPr>
        <p:spPr bwMode="auto">
          <a:xfrm>
            <a:off x="1066800" y="2057400"/>
            <a:ext cx="3505200" cy="4648200"/>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20000"/>
              </a:lnSpc>
              <a:buNone/>
            </a:pPr>
            <a:r>
              <a:rPr lang="en-US" sz="1300" b="1" dirty="0">
                <a:solidFill>
                  <a:srgbClr val="F38C03"/>
                </a:solidFill>
                <a:cs typeface="Calibri" panose="020F0502020204030204" pitchFamily="34" charset="0"/>
              </a:rPr>
              <a:t>Faculty of Humanities</a:t>
            </a:r>
            <a:endParaRPr lang="el-GR" sz="1300" b="1" dirty="0">
              <a:solidFill>
                <a:srgbClr val="F38C03"/>
              </a:solidFill>
              <a:cs typeface="Calibri" panose="020F0502020204030204" pitchFamily="34" charset="0"/>
            </a:endParaRPr>
          </a:p>
          <a:p>
            <a:pPr marL="285750" indent="-285750">
              <a:lnSpc>
                <a:spcPct val="120000"/>
              </a:lnSpc>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English Studies</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French and European Studies</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Turkish and Middle Eastern Studies</a:t>
            </a:r>
          </a:p>
          <a:p>
            <a:pPr marL="0" indent="0">
              <a:lnSpc>
                <a:spcPct val="120000"/>
              </a:lnSpc>
              <a:buNone/>
            </a:pPr>
            <a:r>
              <a:rPr lang="en-US" sz="1300" b="1" dirty="0">
                <a:solidFill>
                  <a:srgbClr val="F38C03"/>
                </a:solidFill>
                <a:cs typeface="Calibri" panose="020F0502020204030204" pitchFamily="34" charset="0"/>
              </a:rPr>
              <a:t>Faculty of Pure and Applied Sciences</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Biological Sciences</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Mathematics and Statistics</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Computer Science</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Physics</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Chemistry</a:t>
            </a:r>
          </a:p>
          <a:p>
            <a:pPr marL="0" indent="0">
              <a:lnSpc>
                <a:spcPct val="120000"/>
              </a:lnSpc>
              <a:buNone/>
            </a:pPr>
            <a:r>
              <a:rPr lang="en-US" sz="1300" b="1" dirty="0">
                <a:solidFill>
                  <a:srgbClr val="F38C03"/>
                </a:solidFill>
                <a:cs typeface="Calibri" panose="020F0502020204030204" pitchFamily="34" charset="0"/>
              </a:rPr>
              <a:t>Faculty of Social Sciences and Education</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Education</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Social and Political Sciences</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Law</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Psychology</a:t>
            </a:r>
          </a:p>
        </p:txBody>
      </p:sp>
      <p:sp>
        <p:nvSpPr>
          <p:cNvPr id="36869" name="TextBox 9">
            <a:extLst>
              <a:ext uri="{FF2B5EF4-FFF2-40B4-BE49-F238E27FC236}">
                <a16:creationId xmlns:a16="http://schemas.microsoft.com/office/drawing/2014/main" id="{6C7A31EB-C908-DB42-AD20-C4F0098BEFCF}"/>
              </a:ext>
            </a:extLst>
          </p:cNvPr>
          <p:cNvSpPr txBox="1">
            <a:spLocks noChangeArrowheads="1"/>
          </p:cNvSpPr>
          <p:nvPr/>
        </p:nvSpPr>
        <p:spPr bwMode="auto">
          <a:xfrm>
            <a:off x="4572000" y="2057400"/>
            <a:ext cx="4267200" cy="4648200"/>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nSpc>
                <a:spcPct val="120000"/>
              </a:lnSpc>
              <a:buNone/>
            </a:pPr>
            <a:r>
              <a:rPr lang="en-US" sz="1300" b="1" dirty="0">
                <a:solidFill>
                  <a:srgbClr val="F38C03"/>
                </a:solidFill>
                <a:cs typeface="Calibri" panose="020F0502020204030204" pitchFamily="34" charset="0"/>
              </a:rPr>
              <a:t>Faculty of Economics and Management</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Business and Public Administration</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Accounting and Finance</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Economics</a:t>
            </a:r>
          </a:p>
          <a:p>
            <a:pPr marL="0" indent="0">
              <a:lnSpc>
                <a:spcPct val="120000"/>
              </a:lnSpc>
              <a:buNone/>
            </a:pPr>
            <a:r>
              <a:rPr lang="en-US" sz="1300" b="1" dirty="0">
                <a:solidFill>
                  <a:srgbClr val="F38C03"/>
                </a:solidFill>
                <a:cs typeface="Calibri" panose="020F0502020204030204" pitchFamily="34" charset="0"/>
              </a:rPr>
              <a:t>Faculty of Engineering</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Electrical and Computer Engineering</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Mechanical and Manufacturing </a:t>
            </a:r>
            <a:br>
              <a:rPr lang="en-US" sz="1300" dirty="0">
                <a:solidFill>
                  <a:schemeClr val="tx1">
                    <a:lumMod val="75000"/>
                    <a:lumOff val="25000"/>
                  </a:schemeClr>
                </a:solidFill>
                <a:latin typeface="Calibri Light" panose="020F0302020204030204" pitchFamily="34" charset="0"/>
                <a:cs typeface="Calibri Light" panose="020F0302020204030204" pitchFamily="34" charset="0"/>
              </a:rPr>
            </a:b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Engineering</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Civil and Environmental Engineering</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Architecture</a:t>
            </a:r>
          </a:p>
          <a:p>
            <a:pPr marL="285750" indent="-285750">
              <a:lnSpc>
                <a:spcPct val="120000"/>
              </a:lnSpc>
              <a:spcBef>
                <a:spcPts val="0"/>
              </a:spcBef>
              <a:buClr>
                <a:srgbClr val="F7921C"/>
              </a:buClr>
            </a:pPr>
            <a:endParaRPr lang="en-US" sz="1300" dirty="0">
              <a:solidFill>
                <a:schemeClr val="tx1">
                  <a:lumMod val="75000"/>
                  <a:lumOff val="25000"/>
                </a:schemeClr>
              </a:solidFill>
              <a:latin typeface="Calibri Light" panose="020F0302020204030204" pitchFamily="34" charset="0"/>
              <a:cs typeface="Calibri Light" panose="020F0302020204030204" pitchFamily="34" charset="0"/>
            </a:endParaRPr>
          </a:p>
          <a:p>
            <a:pPr marL="0" indent="0">
              <a:lnSpc>
                <a:spcPct val="120000"/>
              </a:lnSpc>
              <a:buNone/>
            </a:pPr>
            <a:r>
              <a:rPr lang="en-US" sz="1300" b="1" dirty="0">
                <a:solidFill>
                  <a:srgbClr val="F38C03"/>
                </a:solidFill>
                <a:cs typeface="Calibri" panose="020F0502020204030204" pitchFamily="34" charset="0"/>
              </a:rPr>
              <a:t>Faculty of Letters</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Byzantine and Modern Greek Studies</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History and Archaeology</a:t>
            </a:r>
          </a:p>
          <a:p>
            <a:pPr marL="285750" indent="-285750">
              <a:lnSpc>
                <a:spcPct val="120000"/>
              </a:lnSpc>
              <a:spcBef>
                <a:spcPts val="0"/>
              </a:spcBef>
              <a:buClr>
                <a:srgbClr val="F7921C"/>
              </a:buClr>
            </a:pPr>
            <a:r>
              <a:rPr lang="en-US" sz="1300" dirty="0">
                <a:solidFill>
                  <a:schemeClr val="tx1">
                    <a:lumMod val="75000"/>
                    <a:lumOff val="25000"/>
                  </a:schemeClr>
                </a:solidFill>
                <a:latin typeface="Calibri Light" panose="020F0302020204030204" pitchFamily="34" charset="0"/>
                <a:cs typeface="Calibri Light" panose="020F0302020204030204" pitchFamily="34" charset="0"/>
              </a:rPr>
              <a:t>Department of Classics and Philosophy</a:t>
            </a:r>
            <a:endParaRPr lang="en-GB" altLang="el-GR" sz="13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11" name="TextBox 9">
            <a:extLst>
              <a:ext uri="{FF2B5EF4-FFF2-40B4-BE49-F238E27FC236}">
                <a16:creationId xmlns:a16="http://schemas.microsoft.com/office/drawing/2014/main" id="{6E05F228-8E27-E246-9978-E5C064BA0297}"/>
              </a:ext>
            </a:extLst>
          </p:cNvPr>
          <p:cNvSpPr txBox="1">
            <a:spLocks noChangeArrowheads="1"/>
          </p:cNvSpPr>
          <p:nvPr/>
        </p:nvSpPr>
        <p:spPr bwMode="auto">
          <a:xfrm>
            <a:off x="1066800" y="1447800"/>
            <a:ext cx="4572000" cy="368300"/>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None/>
              <a:defRPr/>
            </a:pPr>
            <a:r>
              <a:rPr lang="el-GR" sz="2400" dirty="0">
                <a:solidFill>
                  <a:schemeClr val="tx1">
                    <a:lumMod val="75000"/>
                    <a:lumOff val="25000"/>
                  </a:schemeClr>
                </a:solidFill>
                <a:latin typeface="Calibri Light" panose="020F0302020204030204" pitchFamily="34" charset="0"/>
                <a:cs typeface="Calibri Light" panose="020F0302020204030204" pitchFamily="34" charset="0"/>
              </a:rPr>
              <a:t>22 </a:t>
            </a: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Departments</a:t>
            </a:r>
            <a:endParaRPr 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8" name="Εικόνα 7">
            <a:extLst>
              <a:ext uri="{FF2B5EF4-FFF2-40B4-BE49-F238E27FC236}">
                <a16:creationId xmlns:a16="http://schemas.microsoft.com/office/drawing/2014/main" id="{525A56AB-EB36-A7FF-FD5F-F6699F153A4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65982E34-E0EE-8E19-9B52-4A89B0F1F9B1}"/>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7" name="Rectangle 4">
            <a:extLst>
              <a:ext uri="{FF2B5EF4-FFF2-40B4-BE49-F238E27FC236}">
                <a16:creationId xmlns:a16="http://schemas.microsoft.com/office/drawing/2014/main" id="{ADB15912-F5F7-9A7D-4220-1811B2D589EC}"/>
              </a:ext>
            </a:extLst>
          </p:cNvPr>
          <p:cNvSpPr txBox="1">
            <a:spLocks/>
          </p:cNvSpPr>
          <p:nvPr/>
        </p:nvSpPr>
        <p:spPr bwMode="auto">
          <a:xfrm>
            <a:off x="1066800" y="2008187"/>
            <a:ext cx="5181600" cy="4313238"/>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1200"/>
              </a:spcBef>
              <a:buNone/>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The University of Cyprus has ranked 1</a:t>
            </a:r>
            <a:r>
              <a:rPr lang="en-GB" sz="1400" baseline="30000" dirty="0">
                <a:solidFill>
                  <a:schemeClr val="tx1">
                    <a:lumMod val="75000"/>
                    <a:lumOff val="25000"/>
                  </a:schemeClr>
                </a:solidFill>
                <a:latin typeface="Calibri Light" panose="020F0302020204030204" pitchFamily="34" charset="0"/>
                <a:cs typeface="Calibri Light" panose="020F0302020204030204" pitchFamily="34" charset="0"/>
              </a:rPr>
              <a:t>st </a:t>
            </a: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among all organisations </a:t>
            </a:r>
            <a:r>
              <a:rPr lang="en-US" sz="1400" dirty="0">
                <a:solidFill>
                  <a:schemeClr val="tx1">
                    <a:lumMod val="75000"/>
                    <a:lumOff val="25000"/>
                  </a:schemeClr>
                </a:solidFill>
                <a:latin typeface="Calibri Light" panose="020F0302020204030204" pitchFamily="34" charset="0"/>
                <a:cs typeface="Calibri Light" panose="020F0302020204030204" pitchFamily="34" charset="0"/>
              </a:rPr>
              <a:t>from the H2020/WIDENING countries (16 EU members &amp; 11 associated countries that are less advanced in research) in securing competitive funding from the EU’s “Horizon 2020” </a:t>
            </a:r>
            <a:r>
              <a:rPr lang="en-US" sz="1400" dirty="0" err="1">
                <a:solidFill>
                  <a:schemeClr val="tx1">
                    <a:lumMod val="75000"/>
                    <a:lumOff val="25000"/>
                  </a:schemeClr>
                </a:solidFill>
                <a:latin typeface="Calibri Light" panose="020F0302020204030204" pitchFamily="34" charset="0"/>
                <a:cs typeface="Calibri Light" panose="020F0302020204030204" pitchFamily="34" charset="0"/>
              </a:rPr>
              <a:t>programme</a:t>
            </a:r>
            <a:r>
              <a:rPr lang="en-US" sz="1400" dirty="0">
                <a:solidFill>
                  <a:schemeClr val="tx1">
                    <a:lumMod val="75000"/>
                    <a:lumOff val="25000"/>
                  </a:schemeClr>
                </a:solidFill>
                <a:latin typeface="Calibri Light" panose="020F0302020204030204" pitchFamily="34" charset="0"/>
                <a:cs typeface="Calibri Light" panose="020F0302020204030204" pitchFamily="34" charset="0"/>
              </a:rPr>
              <a:t> for Research and Innovation. </a:t>
            </a:r>
          </a:p>
          <a:p>
            <a:pPr>
              <a:spcBef>
                <a:spcPts val="1200"/>
              </a:spcBef>
              <a:buNone/>
            </a:pPr>
            <a:br>
              <a:rPr lang="en-GB" sz="1400" dirty="0">
                <a:solidFill>
                  <a:schemeClr val="tx1">
                    <a:lumMod val="75000"/>
                    <a:lumOff val="25000"/>
                  </a:schemeClr>
                </a:solidFill>
                <a:latin typeface="Calibri Light" panose="020F0302020204030204" pitchFamily="34" charset="0"/>
                <a:cs typeface="Calibri Light" panose="020F0302020204030204" pitchFamily="34" charset="0"/>
              </a:rPr>
            </a:b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The University of Cyprus has ranked 135</a:t>
            </a:r>
            <a:r>
              <a:rPr lang="en-GB" sz="1400" baseline="30000" dirty="0">
                <a:solidFill>
                  <a:schemeClr val="tx1">
                    <a:lumMod val="75000"/>
                    <a:lumOff val="25000"/>
                  </a:schemeClr>
                </a:solidFill>
                <a:latin typeface="Calibri Light" panose="020F0302020204030204" pitchFamily="34" charset="0"/>
                <a:cs typeface="Calibri Light" panose="020F0302020204030204" pitchFamily="34" charset="0"/>
              </a:rPr>
              <a:t>th </a:t>
            </a: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out of over 40.000 organisations from EU and around the world in securing over €75 million in competitive funding from “Horizon 2020” throughout the duration of the programme 2014-2020.</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marL="0" indent="0">
              <a:spcBef>
                <a:spcPts val="1200"/>
              </a:spcBef>
              <a:buNone/>
            </a:pP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The University of Cyprus has managed to win 23 ERC projects, an impressive accomplishment considering that ERC funds </a:t>
            </a:r>
            <a:br>
              <a:rPr lang="en-GB" sz="1400" dirty="0">
                <a:solidFill>
                  <a:schemeClr val="tx1">
                    <a:lumMod val="75000"/>
                    <a:lumOff val="25000"/>
                  </a:schemeClr>
                </a:solidFill>
                <a:latin typeface="Calibri Light" panose="020F0302020204030204" pitchFamily="34" charset="0"/>
                <a:cs typeface="Calibri Light" panose="020F0302020204030204" pitchFamily="34" charset="0"/>
              </a:rPr>
            </a:b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only top researchers in Europe, with excellence as the sole criterion </a:t>
            </a:r>
            <a:br>
              <a:rPr lang="en-GB" sz="1400" dirty="0">
                <a:solidFill>
                  <a:schemeClr val="tx1">
                    <a:lumMod val="75000"/>
                    <a:lumOff val="25000"/>
                  </a:schemeClr>
                </a:solidFill>
                <a:latin typeface="Calibri Light" panose="020F0302020204030204" pitchFamily="34" charset="0"/>
                <a:cs typeface="Calibri Light" panose="020F0302020204030204" pitchFamily="34" charset="0"/>
              </a:rPr>
            </a:b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for selection.</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pPr marL="0" indent="0">
              <a:spcBef>
                <a:spcPts val="1200"/>
              </a:spcBef>
              <a:buNone/>
            </a:pPr>
            <a:r>
              <a:rPr lang="en-US" sz="1400" dirty="0">
                <a:solidFill>
                  <a:schemeClr val="tx1">
                    <a:lumMod val="75000"/>
                    <a:lumOff val="25000"/>
                  </a:schemeClr>
                </a:solidFill>
                <a:latin typeface="Calibri Light" panose="020F0302020204030204" pitchFamily="34" charset="0"/>
                <a:cs typeface="Calibri Light" panose="020F0302020204030204" pitchFamily="34" charset="0"/>
              </a:rPr>
              <a:t>The </a:t>
            </a: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University of Cyprus has ranked 1</a:t>
            </a:r>
            <a:r>
              <a:rPr lang="en-GB" sz="1400" baseline="30000" dirty="0">
                <a:solidFill>
                  <a:schemeClr val="tx1">
                    <a:lumMod val="75000"/>
                    <a:lumOff val="25000"/>
                  </a:schemeClr>
                </a:solidFill>
                <a:latin typeface="Calibri Light" panose="020F0302020204030204" pitchFamily="34" charset="0"/>
                <a:cs typeface="Calibri Light" panose="020F0302020204030204" pitchFamily="34" charset="0"/>
              </a:rPr>
              <a:t>st</a:t>
            </a: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 in securing funding from </a:t>
            </a:r>
            <a:br>
              <a:rPr lang="en-GB" sz="1400" dirty="0">
                <a:solidFill>
                  <a:schemeClr val="tx1">
                    <a:lumMod val="75000"/>
                    <a:lumOff val="25000"/>
                  </a:schemeClr>
                </a:solidFill>
                <a:latin typeface="Calibri Light" panose="020F0302020204030204" pitchFamily="34" charset="0"/>
                <a:cs typeface="Calibri Light" panose="020F0302020204030204" pitchFamily="34" charset="0"/>
              </a:rPr>
            </a:br>
            <a:r>
              <a:rPr lang="en-GB" sz="1400" dirty="0">
                <a:solidFill>
                  <a:schemeClr val="tx1">
                    <a:lumMod val="75000"/>
                    <a:lumOff val="25000"/>
                  </a:schemeClr>
                </a:solidFill>
                <a:latin typeface="Calibri Light" panose="020F0302020204030204" pitchFamily="34" charset="0"/>
                <a:cs typeface="Calibri Light" panose="020F0302020204030204" pitchFamily="34" charset="0"/>
              </a:rPr>
              <a:t>the Cyprus Research and Innovation Foundation (RIF), under the “RESTART 2016-2020 Programme for Research, Technological Development and Innovation”, with total funding of over €33 million. </a:t>
            </a:r>
            <a:endParaRPr lang="el-GR" sz="1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l-GR" sz="1400" dirty="0"/>
          </a:p>
        </p:txBody>
      </p:sp>
      <p:sp>
        <p:nvSpPr>
          <p:cNvPr id="9" name="Θέση αριθμού διαφάνειας 1">
            <a:extLst>
              <a:ext uri="{FF2B5EF4-FFF2-40B4-BE49-F238E27FC236}">
                <a16:creationId xmlns:a16="http://schemas.microsoft.com/office/drawing/2014/main" id="{EDD11FF0-BC56-A173-57A2-5C1C5B48CD85}"/>
              </a:ext>
            </a:extLst>
          </p:cNvPr>
          <p:cNvSpPr>
            <a:spLocks noGrp="1" noChangeArrowheads="1"/>
          </p:cNvSpPr>
          <p:nvPr>
            <p:ph type="sldNum" sz="quarter" idx="12"/>
          </p:nvPr>
        </p:nvSpPr>
        <p:spPr bwMode="auto">
          <a:xfrm>
            <a:off x="304800" y="6570663"/>
            <a:ext cx="8534400" cy="287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fld id="{24495847-A5D5-0D4A-BC56-5801CAB55A2D}" type="slidenum">
              <a:rPr lang="en-US" altLang="el-GR" sz="1000" smtClean="0">
                <a:solidFill>
                  <a:srgbClr val="898989"/>
                </a:solidFill>
              </a:rPr>
              <a:pPr algn="ctr">
                <a:spcBef>
                  <a:spcPct val="0"/>
                </a:spcBef>
                <a:buFontTx/>
                <a:buNone/>
              </a:pPr>
              <a:t>6</a:t>
            </a:fld>
            <a:endParaRPr lang="en-US" altLang="el-GR" sz="1000">
              <a:solidFill>
                <a:srgbClr val="898989"/>
              </a:solidFill>
            </a:endParaRPr>
          </a:p>
        </p:txBody>
      </p:sp>
      <p:pic>
        <p:nvPicPr>
          <p:cNvPr id="10" name="Εικόνα 12">
            <a:extLst>
              <a:ext uri="{FF2B5EF4-FFF2-40B4-BE49-F238E27FC236}">
                <a16:creationId xmlns:a16="http://schemas.microsoft.com/office/drawing/2014/main" id="{21101CBB-AF20-33BA-F879-B406EDFD678B}"/>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553200" y="303213"/>
            <a:ext cx="2286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Εικόνα 18">
            <a:extLst>
              <a:ext uri="{FF2B5EF4-FFF2-40B4-BE49-F238E27FC236}">
                <a16:creationId xmlns:a16="http://schemas.microsoft.com/office/drawing/2014/main" id="{DA667DEF-B026-3C25-F027-980D0B36E15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553200" y="2135188"/>
            <a:ext cx="22860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Εικόνα 2">
            <a:extLst>
              <a:ext uri="{FF2B5EF4-FFF2-40B4-BE49-F238E27FC236}">
                <a16:creationId xmlns:a16="http://schemas.microsoft.com/office/drawing/2014/main" id="{05778A14-8B32-3245-0DC7-51D5BF749F2A}"/>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553200" y="3967163"/>
            <a:ext cx="228600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Εικόνα 12">
            <a:extLst>
              <a:ext uri="{FF2B5EF4-FFF2-40B4-BE49-F238E27FC236}">
                <a16:creationId xmlns:a16="http://schemas.microsoft.com/office/drawing/2014/main" id="{33532499-F3A3-5FD1-73F4-0BFA6C8C870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
        <p:nvSpPr>
          <p:cNvPr id="14" name="TextBox 13">
            <a:extLst>
              <a:ext uri="{FF2B5EF4-FFF2-40B4-BE49-F238E27FC236}">
                <a16:creationId xmlns:a16="http://schemas.microsoft.com/office/drawing/2014/main" id="{3FDBEAF5-5620-926B-3BC7-4CC59ED30A70}"/>
              </a:ext>
            </a:extLst>
          </p:cNvPr>
          <p:cNvSpPr txBox="1">
            <a:spLocks noChangeArrowheads="1"/>
          </p:cNvSpPr>
          <p:nvPr/>
        </p:nvSpPr>
        <p:spPr bwMode="auto">
          <a:xfrm>
            <a:off x="1066800" y="1384300"/>
            <a:ext cx="4572000" cy="369332"/>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defRPr/>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Research</a:t>
            </a:r>
            <a:endParaRPr 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30783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9C4EEE44-CF5A-0547-B85B-E6D257DF890E}"/>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4" name="Ορθογώνιο 3">
            <a:extLst>
              <a:ext uri="{FF2B5EF4-FFF2-40B4-BE49-F238E27FC236}">
                <a16:creationId xmlns:a16="http://schemas.microsoft.com/office/drawing/2014/main" id="{91331758-581C-0948-96DC-00EFEC1E8CF5}"/>
              </a:ext>
            </a:extLst>
          </p:cNvPr>
          <p:cNvSpPr/>
          <p:nvPr/>
        </p:nvSpPr>
        <p:spPr>
          <a:xfrm>
            <a:off x="1084263" y="2362200"/>
            <a:ext cx="6992937"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TextBox 9">
            <a:extLst>
              <a:ext uri="{FF2B5EF4-FFF2-40B4-BE49-F238E27FC236}">
                <a16:creationId xmlns:a16="http://schemas.microsoft.com/office/drawing/2014/main" id="{7D08F071-F22E-2F4E-A625-5EFF808C2F3C}"/>
              </a:ext>
            </a:extLst>
          </p:cNvPr>
          <p:cNvSpPr txBox="1">
            <a:spLocks noChangeArrowheads="1"/>
          </p:cNvSpPr>
          <p:nvPr/>
        </p:nvSpPr>
        <p:spPr bwMode="auto">
          <a:xfrm>
            <a:off x="1066800" y="1447800"/>
            <a:ext cx="6934200" cy="738664"/>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defRPr/>
            </a:pPr>
            <a:r>
              <a:rPr lang="en-US" altLang="el-GR" sz="2400" dirty="0">
                <a:solidFill>
                  <a:schemeClr val="tx1">
                    <a:lumMod val="75000"/>
                    <a:lumOff val="25000"/>
                  </a:schemeClr>
                </a:solidFill>
                <a:latin typeface="Calibri Light" panose="020F0302020204030204" pitchFamily="34" charset="0"/>
                <a:cs typeface="Calibri Light" panose="020F0302020204030204" pitchFamily="34" charset="0"/>
              </a:rPr>
              <a:t>Internal vs External Research Funding</a:t>
            </a:r>
            <a:endParaRPr lang="el-GR" altLang="el-GR" sz="2400" dirty="0">
              <a:solidFill>
                <a:schemeClr val="tx1">
                  <a:lumMod val="75000"/>
                  <a:lumOff val="25000"/>
                </a:schemeClr>
              </a:solidFill>
              <a:latin typeface="Calibri Light" panose="020F0302020204030204" pitchFamily="34" charset="0"/>
              <a:cs typeface="Calibri Light" panose="020F0302020204030204" pitchFamily="34" charset="0"/>
            </a:endParaRPr>
          </a:p>
          <a:p>
            <a:pPr eaLnBrk="1" hangingPunct="1">
              <a:spcBef>
                <a:spcPct val="0"/>
              </a:spcBef>
              <a:buFontTx/>
              <a:buNone/>
              <a:defRPr/>
            </a:pPr>
            <a:endParaRPr lang="en-US" alt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49157" name="Θέση αριθμού διαφάνειας 1">
            <a:extLst>
              <a:ext uri="{FF2B5EF4-FFF2-40B4-BE49-F238E27FC236}">
                <a16:creationId xmlns:a16="http://schemas.microsoft.com/office/drawing/2014/main" id="{E98BD97A-E2D9-0445-ACC4-A1E2F395562C}"/>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FE92D09C-8168-C242-B7CC-B1C368078056}" type="slidenum">
              <a:rPr lang="en-US" altLang="el-GR" sz="1000">
                <a:solidFill>
                  <a:srgbClr val="898989"/>
                </a:solidFill>
              </a:rPr>
              <a:pPr algn="ctr" eaLnBrk="1" hangingPunct="1">
                <a:spcBef>
                  <a:spcPct val="0"/>
                </a:spcBef>
                <a:buFontTx/>
                <a:buNone/>
              </a:pPr>
              <a:t>7</a:t>
            </a:fld>
            <a:endParaRPr lang="en-US" altLang="el-GR" sz="1000">
              <a:solidFill>
                <a:srgbClr val="898989"/>
              </a:solidFill>
            </a:endParaRPr>
          </a:p>
        </p:txBody>
      </p:sp>
      <p:pic>
        <p:nvPicPr>
          <p:cNvPr id="9" name="Εικόνα 8">
            <a:extLst>
              <a:ext uri="{FF2B5EF4-FFF2-40B4-BE49-F238E27FC236}">
                <a16:creationId xmlns:a16="http://schemas.microsoft.com/office/drawing/2014/main" id="{0FA4D6AF-3202-B6BC-3A88-DE53EB0FA22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pic>
        <p:nvPicPr>
          <p:cNvPr id="10" name="Εικόνα 9">
            <a:extLst>
              <a:ext uri="{FF2B5EF4-FFF2-40B4-BE49-F238E27FC236}">
                <a16:creationId xmlns:a16="http://schemas.microsoft.com/office/drawing/2014/main" id="{486FE21B-1DC2-80A9-C2DD-F02E764723C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0115" t="17561" r="16217" b="54750"/>
          <a:stretch/>
        </p:blipFill>
        <p:spPr>
          <a:xfrm>
            <a:off x="1541463" y="2687823"/>
            <a:ext cx="6230937" cy="331432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Θέση αριθμού διαφάνειας 1">
            <a:extLst>
              <a:ext uri="{FF2B5EF4-FFF2-40B4-BE49-F238E27FC236}">
                <a16:creationId xmlns:a16="http://schemas.microsoft.com/office/drawing/2014/main" id="{E8DE6DA6-E171-E94B-B3A3-95765BF92B07}"/>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A5AB5145-2D89-5345-9A93-24BE430522D8}" type="slidenum">
              <a:rPr lang="en-US" altLang="el-GR" sz="1000">
                <a:solidFill>
                  <a:srgbClr val="898989"/>
                </a:solidFill>
              </a:rPr>
              <a:pPr algn="ctr" eaLnBrk="1" hangingPunct="1">
                <a:spcBef>
                  <a:spcPct val="0"/>
                </a:spcBef>
                <a:buFontTx/>
                <a:buNone/>
              </a:pPr>
              <a:t>8</a:t>
            </a:fld>
            <a:endParaRPr lang="en-US" altLang="el-GR" sz="1000">
              <a:solidFill>
                <a:srgbClr val="898989"/>
              </a:solidFill>
            </a:endParaRPr>
          </a:p>
        </p:txBody>
      </p:sp>
      <p:sp>
        <p:nvSpPr>
          <p:cNvPr id="4" name="Ορθογώνιο 3">
            <a:extLst>
              <a:ext uri="{FF2B5EF4-FFF2-40B4-BE49-F238E27FC236}">
                <a16:creationId xmlns:a16="http://schemas.microsoft.com/office/drawing/2014/main" id="{F9E1F5E6-F342-A24B-BE75-D5B99DCA8A8C}"/>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l-GR"/>
          </a:p>
        </p:txBody>
      </p:sp>
      <p:sp>
        <p:nvSpPr>
          <p:cNvPr id="6" name="Rectangle 4">
            <a:extLst>
              <a:ext uri="{FF2B5EF4-FFF2-40B4-BE49-F238E27FC236}">
                <a16:creationId xmlns:a16="http://schemas.microsoft.com/office/drawing/2014/main" id="{EAECE20A-F48C-9744-87BE-350549D8626D}"/>
              </a:ext>
            </a:extLst>
          </p:cNvPr>
          <p:cNvSpPr txBox="1">
            <a:spLocks/>
          </p:cNvSpPr>
          <p:nvPr/>
        </p:nvSpPr>
        <p:spPr bwMode="auto">
          <a:xfrm>
            <a:off x="1066800" y="2025650"/>
            <a:ext cx="5486400" cy="3790950"/>
          </a:xfrm>
          <a:prstGeom prst="rect">
            <a:avLst/>
          </a:prstGeom>
          <a:noFill/>
          <a:ln>
            <a:noFill/>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buClr>
                <a:srgbClr val="F7921C"/>
              </a:buClr>
            </a:pPr>
            <a:r>
              <a:rPr lang="en-GB" sz="1350" dirty="0">
                <a:solidFill>
                  <a:schemeClr val="tx1">
                    <a:lumMod val="75000"/>
                    <a:lumOff val="25000"/>
                  </a:schemeClr>
                </a:solidFill>
                <a:latin typeface="Calibri Light" panose="020F0302020204030204" pitchFamily="34" charset="0"/>
                <a:cs typeface="Calibri Light" panose="020F0302020204030204" pitchFamily="34" charset="0"/>
              </a:rPr>
              <a:t>Archaeological Research Unit </a:t>
            </a: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350" dirty="0">
                <a:solidFill>
                  <a:schemeClr val="tx1">
                    <a:lumMod val="75000"/>
                    <a:lumOff val="25000"/>
                  </a:schemeClr>
                </a:solidFill>
                <a:latin typeface="Calibri Light" panose="020F0302020204030204" pitchFamily="34" charset="0"/>
                <a:cs typeface="Calibri Light" panose="020F0302020204030204" pitchFamily="34" charset="0"/>
              </a:rPr>
              <a:t>Centre of Applied Neuroscience</a:t>
            </a: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350" dirty="0">
                <a:solidFill>
                  <a:schemeClr val="tx1">
                    <a:lumMod val="75000"/>
                    <a:lumOff val="25000"/>
                  </a:schemeClr>
                </a:solidFill>
                <a:latin typeface="Calibri Light" panose="020F0302020204030204" pitchFamily="34" charset="0"/>
                <a:cs typeface="Calibri Light" panose="020F0302020204030204" pitchFamily="34" charset="0"/>
              </a:rPr>
              <a:t>Centre for Banking and Financial Research</a:t>
            </a: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350" dirty="0">
                <a:solidFill>
                  <a:schemeClr val="tx1">
                    <a:lumMod val="75000"/>
                    <a:lumOff val="25000"/>
                  </a:schemeClr>
                </a:solidFill>
                <a:latin typeface="Calibri Light" panose="020F0302020204030204" pitchFamily="34" charset="0"/>
                <a:cs typeface="Calibri Light" panose="020F0302020204030204" pitchFamily="34" charset="0"/>
              </a:rPr>
              <a:t>Centre of Excellence in Biobanking and Biomedical Research</a:t>
            </a: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US" sz="1350" dirty="0">
                <a:solidFill>
                  <a:schemeClr val="tx1">
                    <a:lumMod val="75000"/>
                    <a:lumOff val="25000"/>
                  </a:schemeClr>
                </a:solidFill>
                <a:latin typeface="Calibri Light" panose="020F0302020204030204" pitchFamily="34" charset="0"/>
                <a:cs typeface="Calibri Light" panose="020F0302020204030204" pitchFamily="34" charset="0"/>
              </a:rPr>
              <a:t>Centre for Medieval Arts &amp; Rituals (</a:t>
            </a:r>
            <a:r>
              <a:rPr lang="en-US" sz="1350" dirty="0" err="1">
                <a:solidFill>
                  <a:schemeClr val="tx1">
                    <a:lumMod val="75000"/>
                    <a:lumOff val="25000"/>
                  </a:schemeClr>
                </a:solidFill>
                <a:latin typeface="Calibri Light" panose="020F0302020204030204" pitchFamily="34" charset="0"/>
                <a:cs typeface="Calibri Light" panose="020F0302020204030204" pitchFamily="34" charset="0"/>
              </a:rPr>
              <a:t>CeMAR</a:t>
            </a:r>
            <a:r>
              <a:rPr lang="en-US" sz="1350" dirty="0">
                <a:solidFill>
                  <a:schemeClr val="tx1">
                    <a:lumMod val="75000"/>
                    <a:lumOff val="25000"/>
                  </a:schemeClr>
                </a:solidFill>
                <a:latin typeface="Calibri Light" panose="020F0302020204030204" pitchFamily="34" charset="0"/>
                <a:cs typeface="Calibri Light" panose="020F0302020204030204" pitchFamily="34" charset="0"/>
              </a:rPr>
              <a:t>)</a:t>
            </a: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US" sz="1350" dirty="0">
                <a:solidFill>
                  <a:schemeClr val="tx1">
                    <a:lumMod val="75000"/>
                    <a:lumOff val="25000"/>
                  </a:schemeClr>
                </a:solidFill>
                <a:latin typeface="Calibri Light" panose="020F0302020204030204" pitchFamily="34" charset="0"/>
                <a:cs typeface="Calibri Light" panose="020F0302020204030204" pitchFamily="34" charset="0"/>
              </a:rPr>
              <a:t>Cyprus Neuroscience Research Unit (CNRU)</a:t>
            </a: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350" dirty="0">
                <a:solidFill>
                  <a:schemeClr val="tx1">
                    <a:lumMod val="75000"/>
                    <a:lumOff val="25000"/>
                  </a:schemeClr>
                </a:solidFill>
                <a:latin typeface="Calibri Light" panose="020F0302020204030204" pitchFamily="34" charset="0"/>
                <a:cs typeface="Calibri Light" panose="020F0302020204030204" pitchFamily="34" charset="0"/>
              </a:rPr>
              <a:t>Economics Research Centre</a:t>
            </a: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US" sz="1350" dirty="0">
                <a:solidFill>
                  <a:schemeClr val="tx1">
                    <a:lumMod val="75000"/>
                    <a:lumOff val="25000"/>
                  </a:schemeClr>
                </a:solidFill>
                <a:latin typeface="Calibri Light" panose="020F0302020204030204" pitchFamily="34" charset="0"/>
                <a:cs typeface="Calibri Light" panose="020F0302020204030204" pitchFamily="34" charset="0"/>
              </a:rPr>
              <a:t>“EMPHASIS” Research Centre</a:t>
            </a:r>
          </a:p>
          <a:p>
            <a:pPr marL="285750" indent="-285750">
              <a:buClr>
                <a:srgbClr val="F7921C"/>
              </a:buClr>
            </a:pPr>
            <a:r>
              <a:rPr lang="en-GB" sz="1350" dirty="0">
                <a:solidFill>
                  <a:schemeClr val="tx1">
                    <a:lumMod val="75000"/>
                    <a:lumOff val="25000"/>
                  </a:schemeClr>
                </a:solidFill>
                <a:latin typeface="Calibri Light" panose="020F0302020204030204" pitchFamily="34" charset="0"/>
                <a:cs typeface="Calibri Light" panose="020F0302020204030204" pitchFamily="34" charset="0"/>
              </a:rPr>
              <a:t>“KIOS” Research and Innovation Centre of Excellence</a:t>
            </a: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US" sz="1350" dirty="0">
                <a:solidFill>
                  <a:schemeClr val="tx1">
                    <a:lumMod val="75000"/>
                    <a:lumOff val="25000"/>
                  </a:schemeClr>
                </a:solidFill>
                <a:latin typeface="Calibri Light" panose="020F0302020204030204" pitchFamily="34" charset="0"/>
                <a:cs typeface="Calibri Light" panose="020F0302020204030204" pitchFamily="34" charset="0"/>
              </a:rPr>
              <a:t>“</a:t>
            </a:r>
            <a:r>
              <a:rPr lang="en-US" sz="1350" dirty="0" err="1">
                <a:solidFill>
                  <a:schemeClr val="tx1">
                    <a:lumMod val="75000"/>
                    <a:lumOff val="25000"/>
                  </a:schemeClr>
                </a:solidFill>
                <a:latin typeface="Calibri Light" panose="020F0302020204030204" pitchFamily="34" charset="0"/>
                <a:cs typeface="Calibri Light" panose="020F0302020204030204" pitchFamily="34" charset="0"/>
              </a:rPr>
              <a:t>Nireas</a:t>
            </a:r>
            <a:r>
              <a:rPr lang="en-US" sz="1350" dirty="0">
                <a:solidFill>
                  <a:schemeClr val="tx1">
                    <a:lumMod val="75000"/>
                    <a:lumOff val="25000"/>
                  </a:schemeClr>
                </a:solidFill>
                <a:latin typeface="Calibri Light" panose="020F0302020204030204" pitchFamily="34" charset="0"/>
                <a:cs typeface="Calibri Light" panose="020F0302020204030204" pitchFamily="34" charset="0"/>
              </a:rPr>
              <a:t>” International Water Research </a:t>
            </a:r>
            <a:r>
              <a:rPr lang="es-ES" sz="1350" dirty="0">
                <a:solidFill>
                  <a:schemeClr val="tx1">
                    <a:lumMod val="75000"/>
                    <a:lumOff val="25000"/>
                  </a:schemeClr>
                </a:solidFill>
                <a:latin typeface="Calibri Light" panose="020F0302020204030204" pitchFamily="34" charset="0"/>
                <a:cs typeface="Calibri Light" panose="020F0302020204030204" pitchFamily="34" charset="0"/>
              </a:rPr>
              <a:t>Centre</a:t>
            </a: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350" dirty="0">
                <a:solidFill>
                  <a:schemeClr val="tx1">
                    <a:lumMod val="75000"/>
                    <a:lumOff val="25000"/>
                  </a:schemeClr>
                </a:solidFill>
                <a:latin typeface="Calibri Light" panose="020F0302020204030204" pitchFamily="34" charset="0"/>
                <a:cs typeface="Calibri Light" panose="020F0302020204030204" pitchFamily="34" charset="0"/>
              </a:rPr>
              <a:t>Oceanography Centre</a:t>
            </a: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US" sz="1350" dirty="0" err="1">
                <a:solidFill>
                  <a:schemeClr val="tx1">
                    <a:lumMod val="75000"/>
                    <a:lumOff val="25000"/>
                  </a:schemeClr>
                </a:solidFill>
                <a:latin typeface="Calibri Light" panose="020F0302020204030204" pitchFamily="34" charset="0"/>
                <a:cs typeface="Calibri Light" panose="020F0302020204030204" pitchFamily="34" charset="0"/>
              </a:rPr>
              <a:t>Petrondas</a:t>
            </a:r>
            <a:r>
              <a:rPr lang="en-US" sz="1350" dirty="0">
                <a:solidFill>
                  <a:schemeClr val="tx1">
                    <a:lumMod val="75000"/>
                    <a:lumOff val="25000"/>
                  </a:schemeClr>
                </a:solidFill>
                <a:latin typeface="Calibri Light" panose="020F0302020204030204" pitchFamily="34" charset="0"/>
                <a:cs typeface="Calibri Light" panose="020F0302020204030204" pitchFamily="34" charset="0"/>
              </a:rPr>
              <a:t> Institute of Modern Greek Studies</a:t>
            </a: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350" dirty="0">
                <a:solidFill>
                  <a:schemeClr val="tx1">
                    <a:lumMod val="75000"/>
                    <a:lumOff val="25000"/>
                  </a:schemeClr>
                </a:solidFill>
                <a:latin typeface="Calibri Light" panose="020F0302020204030204" pitchFamily="34" charset="0"/>
                <a:cs typeface="Calibri Light" panose="020F0302020204030204" pitchFamily="34" charset="0"/>
              </a:rPr>
              <a:t>Research Centre for Gender Studies</a:t>
            </a: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r>
              <a:rPr lang="en-GB" sz="1350" dirty="0">
                <a:solidFill>
                  <a:schemeClr val="tx1">
                    <a:lumMod val="75000"/>
                    <a:lumOff val="25000"/>
                  </a:schemeClr>
                </a:solidFill>
                <a:latin typeface="Calibri Light" panose="020F0302020204030204" pitchFamily="34" charset="0"/>
                <a:cs typeface="Calibri Light" panose="020F0302020204030204" pitchFamily="34" charset="0"/>
              </a:rPr>
              <a:t>Research Centre for Sustainable Energy (FOSS)</a:t>
            </a:r>
          </a:p>
          <a:p>
            <a:pPr marL="285750" indent="-285750">
              <a:buClr>
                <a:srgbClr val="F7921C"/>
              </a:buClr>
            </a:pPr>
            <a:r>
              <a:rPr lang="en-GB" sz="1350" dirty="0">
                <a:solidFill>
                  <a:schemeClr val="tx1">
                    <a:lumMod val="75000"/>
                    <a:lumOff val="25000"/>
                  </a:schemeClr>
                </a:solidFill>
                <a:latin typeface="Calibri Light" panose="020F0302020204030204" pitchFamily="34" charset="0"/>
                <a:cs typeface="Calibri Light" panose="020F0302020204030204" pitchFamily="34" charset="0"/>
              </a:rPr>
              <a:t>University of Cyprus Centre for Field Studies</a:t>
            </a: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a:p>
            <a:pPr marL="285750" indent="-285750">
              <a:buClr>
                <a:srgbClr val="F7921C"/>
              </a:buClr>
            </a:pPr>
            <a:endParaRPr lang="el-GR" sz="135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7" name="TextBox 9">
            <a:extLst>
              <a:ext uri="{FF2B5EF4-FFF2-40B4-BE49-F238E27FC236}">
                <a16:creationId xmlns:a16="http://schemas.microsoft.com/office/drawing/2014/main" id="{D009A5D7-E05B-ED4D-9FE0-1E4858FB751A}"/>
              </a:ext>
            </a:extLst>
          </p:cNvPr>
          <p:cNvSpPr txBox="1">
            <a:spLocks noChangeArrowheads="1"/>
          </p:cNvSpPr>
          <p:nvPr/>
        </p:nvSpPr>
        <p:spPr bwMode="auto">
          <a:xfrm>
            <a:off x="1066800" y="1447800"/>
            <a:ext cx="4572000" cy="369888"/>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None/>
              <a:defRPr/>
            </a:pPr>
            <a:r>
              <a:rPr lang="en-GB" sz="2400" dirty="0">
                <a:solidFill>
                  <a:schemeClr val="tx1">
                    <a:lumMod val="75000"/>
                    <a:lumOff val="25000"/>
                  </a:schemeClr>
                </a:solidFill>
                <a:latin typeface="Calibri Light" panose="020F0302020204030204" pitchFamily="34" charset="0"/>
                <a:cs typeface="Calibri Light" panose="020F0302020204030204" pitchFamily="34" charset="0"/>
              </a:rPr>
              <a:t>Research Units/Centres</a:t>
            </a:r>
            <a:endParaRPr 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36870" name="Εικόνα 12">
            <a:extLst>
              <a:ext uri="{FF2B5EF4-FFF2-40B4-BE49-F238E27FC236}">
                <a16:creationId xmlns:a16="http://schemas.microsoft.com/office/drawing/2014/main" id="{F426FA21-033C-C04E-9BA1-959754A6489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53200" y="303213"/>
            <a:ext cx="2286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Εικόνα 18">
            <a:extLst>
              <a:ext uri="{FF2B5EF4-FFF2-40B4-BE49-F238E27FC236}">
                <a16:creationId xmlns:a16="http://schemas.microsoft.com/office/drawing/2014/main" id="{75D253DF-E032-4147-B384-495F8A5B90F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b="-5899"/>
          <a:stretch>
            <a:fillRect/>
          </a:stretch>
        </p:blipFill>
        <p:spPr bwMode="auto">
          <a:xfrm>
            <a:off x="6553200" y="2135188"/>
            <a:ext cx="22860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Εικόνα 2">
            <a:extLst>
              <a:ext uri="{FF2B5EF4-FFF2-40B4-BE49-F238E27FC236}">
                <a16:creationId xmlns:a16="http://schemas.microsoft.com/office/drawing/2014/main" id="{1B906BC5-D3A3-984F-8C12-F5EE4BF330D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53200" y="48260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Εικόνα 11">
            <a:extLst>
              <a:ext uri="{FF2B5EF4-FFF2-40B4-BE49-F238E27FC236}">
                <a16:creationId xmlns:a16="http://schemas.microsoft.com/office/drawing/2014/main" id="{9814AECF-3B25-1254-1560-564CAAF1E02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1">
            <a:extLst>
              <a:ext uri="{FF2B5EF4-FFF2-40B4-BE49-F238E27FC236}">
                <a16:creationId xmlns:a16="http://schemas.microsoft.com/office/drawing/2014/main" id="{30025F7E-D8E2-BEC4-471F-00F9470A5A8B}"/>
              </a:ext>
            </a:extLst>
          </p:cNvPr>
          <p:cNvSpPr txBox="1">
            <a:spLocks noChangeArrowheads="1"/>
          </p:cNvSpPr>
          <p:nvPr/>
        </p:nvSpPr>
        <p:spPr bwMode="auto">
          <a:xfrm>
            <a:off x="304800" y="6570663"/>
            <a:ext cx="8534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fld id="{640CD860-0249-6145-A0FB-1849267B8A61}" type="slidenum">
              <a:rPr lang="en-US" altLang="el-GR" sz="1000">
                <a:solidFill>
                  <a:srgbClr val="898989"/>
                </a:solidFill>
              </a:rPr>
              <a:pPr algn="ctr" eaLnBrk="1" hangingPunct="1">
                <a:spcBef>
                  <a:spcPct val="0"/>
                </a:spcBef>
                <a:buFontTx/>
                <a:buNone/>
              </a:pPr>
              <a:t>9</a:t>
            </a:fld>
            <a:endParaRPr lang="en-US" altLang="el-GR" sz="1000">
              <a:solidFill>
                <a:srgbClr val="898989"/>
              </a:solidFill>
            </a:endParaRPr>
          </a:p>
        </p:txBody>
      </p:sp>
      <p:sp>
        <p:nvSpPr>
          <p:cNvPr id="4" name="Ορθογώνιο 3">
            <a:extLst>
              <a:ext uri="{FF2B5EF4-FFF2-40B4-BE49-F238E27FC236}">
                <a16:creationId xmlns:a16="http://schemas.microsoft.com/office/drawing/2014/main" id="{402B58F8-4A8D-A775-69D6-B26E1B8732AF}"/>
              </a:ext>
            </a:extLst>
          </p:cNvPr>
          <p:cNvSpPr/>
          <p:nvPr/>
        </p:nvSpPr>
        <p:spPr>
          <a:xfrm>
            <a:off x="304800" y="303213"/>
            <a:ext cx="8534400" cy="624998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anchor="ctr"/>
          <a:lstStyle/>
          <a:p>
            <a:pPr marL="630238" lvl="0" indent="11113" eaLnBrk="1" fontAlgn="auto" hangingPunct="1">
              <a:spcBef>
                <a:spcPct val="20000"/>
              </a:spcBef>
              <a:spcAft>
                <a:spcPts val="0"/>
              </a:spcAft>
            </a:pPr>
            <a:endParaRPr lang="el-GR" sz="1400" kern="0" dirty="0">
              <a:solidFill>
                <a:prstClr val="black"/>
              </a:solidFill>
              <a:latin typeface="Calibri Light" panose="020F0302020204030204" pitchFamily="34" charset="0"/>
              <a:cs typeface="Calibri Light" panose="020F0302020204030204" pitchFamily="34" charset="0"/>
            </a:endParaRPr>
          </a:p>
        </p:txBody>
      </p:sp>
      <p:sp>
        <p:nvSpPr>
          <p:cNvPr id="6" name="TextBox 9">
            <a:extLst>
              <a:ext uri="{FF2B5EF4-FFF2-40B4-BE49-F238E27FC236}">
                <a16:creationId xmlns:a16="http://schemas.microsoft.com/office/drawing/2014/main" id="{E899D748-57A5-77FC-B8B8-317CED5D95B8}"/>
              </a:ext>
            </a:extLst>
          </p:cNvPr>
          <p:cNvSpPr txBox="1">
            <a:spLocks noChangeArrowheads="1"/>
          </p:cNvSpPr>
          <p:nvPr/>
        </p:nvSpPr>
        <p:spPr bwMode="auto">
          <a:xfrm>
            <a:off x="1066800" y="1447800"/>
            <a:ext cx="6553200" cy="738664"/>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F7921C"/>
              </a:buClr>
              <a:buNone/>
              <a:defRPr/>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Teaching </a:t>
            </a:r>
          </a:p>
          <a:p>
            <a:pPr eaLnBrk="1" hangingPunct="1">
              <a:spcBef>
                <a:spcPct val="0"/>
              </a:spcBef>
              <a:buClr>
                <a:srgbClr val="F7921C"/>
              </a:buClr>
              <a:buNone/>
              <a:defRPr/>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and Learning </a:t>
            </a:r>
            <a:endParaRPr lang="el-GR" altLang="el-G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graphicFrame>
        <p:nvGraphicFramePr>
          <p:cNvPr id="7" name="Diagram 5">
            <a:extLst>
              <a:ext uri="{FF2B5EF4-FFF2-40B4-BE49-F238E27FC236}">
                <a16:creationId xmlns:a16="http://schemas.microsoft.com/office/drawing/2014/main" id="{F1DDA06F-E05A-B3BF-DAD7-DD2B0C1AA875}"/>
              </a:ext>
            </a:extLst>
          </p:cNvPr>
          <p:cNvGraphicFramePr/>
          <p:nvPr>
            <p:extLst>
              <p:ext uri="{D42A27DB-BD31-4B8C-83A1-F6EECF244321}">
                <p14:modId xmlns:p14="http://schemas.microsoft.com/office/powerpoint/2010/main" val="2047343908"/>
              </p:ext>
            </p:extLst>
          </p:nvPr>
        </p:nvGraphicFramePr>
        <p:xfrm>
          <a:off x="1961357" y="800894"/>
          <a:ext cx="74676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Εικόνα 7">
            <a:extLst>
              <a:ext uri="{FF2B5EF4-FFF2-40B4-BE49-F238E27FC236}">
                <a16:creationId xmlns:a16="http://schemas.microsoft.com/office/drawing/2014/main" id="{CE3ECAFF-603D-4F9C-5110-E1BD141054A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31813" y="536926"/>
            <a:ext cx="1645486" cy="528287"/>
          </a:xfrm>
          <a:prstGeom prst="rect">
            <a:avLst/>
          </a:prstGeom>
        </p:spPr>
      </p:pic>
    </p:spTree>
    <p:extLst>
      <p:ext uri="{BB962C8B-B14F-4D97-AF65-F5344CB8AC3E}">
        <p14:creationId xmlns:p14="http://schemas.microsoft.com/office/powerpoint/2010/main" val="3600012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CDBF36F2475B64D8DA89E43A8F0364A" ma:contentTypeVersion="14" ma:contentTypeDescription="Create a new document." ma:contentTypeScope="" ma:versionID="968be13e5960e4cfe2f2e2c07e6f2f3a">
  <xsd:schema xmlns:xsd="http://www.w3.org/2001/XMLSchema" xmlns:xs="http://www.w3.org/2001/XMLSchema" xmlns:p="http://schemas.microsoft.com/office/2006/metadata/properties" xmlns:ns3="d8dcd55a-14b7-4e37-ad0f-a82552d2b4cf" xmlns:ns4="6e3abaf4-4965-4137-8375-e90a48ed4efa" targetNamespace="http://schemas.microsoft.com/office/2006/metadata/properties" ma:root="true" ma:fieldsID="a7f201255a91ff9ea1963a8c0ec5f5d0" ns3:_="" ns4:_="">
    <xsd:import namespace="d8dcd55a-14b7-4e37-ad0f-a82552d2b4cf"/>
    <xsd:import namespace="6e3abaf4-4965-4137-8375-e90a48ed4ef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cd55a-14b7-4e37-ad0f-a82552d2b4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e3abaf4-4965-4137-8375-e90a48ed4ef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9C5F97-28DE-469F-9F3B-58B66B38C812}">
  <ds:schemaRefs>
    <ds:schemaRef ds:uri="http://schemas.microsoft.com/sharepoint/v3/contenttype/forms"/>
  </ds:schemaRefs>
</ds:datastoreItem>
</file>

<file path=customXml/itemProps2.xml><?xml version="1.0" encoding="utf-8"?>
<ds:datastoreItem xmlns:ds="http://schemas.openxmlformats.org/officeDocument/2006/customXml" ds:itemID="{64041D50-9F01-47C7-B14C-8C13736BD39A}">
  <ds:schemaRefs>
    <ds:schemaRef ds:uri="http://purl.org/dc/dcmitype/"/>
    <ds:schemaRef ds:uri="http://schemas.microsoft.com/office/2006/metadata/properties"/>
    <ds:schemaRef ds:uri="http://purl.org/dc/terms/"/>
    <ds:schemaRef ds:uri="http://purl.org/dc/elements/1.1/"/>
    <ds:schemaRef ds:uri="6e3abaf4-4965-4137-8375-e90a48ed4efa"/>
    <ds:schemaRef ds:uri="d8dcd55a-14b7-4e37-ad0f-a82552d2b4cf"/>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9DFC0C18-E0BD-4593-9736-F08EB974DE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cd55a-14b7-4e37-ad0f-a82552d2b4cf"/>
    <ds:schemaRef ds:uri="6e3abaf4-4965-4137-8375-e90a48ed4e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37269</TotalTime>
  <Words>2870</Words>
  <Application>Microsoft Office PowerPoint</Application>
  <PresentationFormat>On-screen Show (4:3)</PresentationFormat>
  <Paragraphs>331</Paragraphs>
  <Slides>24</Slides>
  <Notes>18</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24</vt:i4>
      </vt:variant>
    </vt:vector>
  </HeadingPairs>
  <TitlesOfParts>
    <vt:vector size="31" baseType="lpstr">
      <vt:lpstr>Arial</vt:lpstr>
      <vt:lpstr>Calibri</vt:lpstr>
      <vt:lpstr>Calibri Light</vt:lpstr>
      <vt:lpstr>Office Theme</vt:lpstr>
      <vt:lpstr>Custom Design</vt:lpstr>
      <vt:lpstr>1_Custom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Despo Dionysiou</dc:creator>
  <cp:lastModifiedBy>Kalia Christou</cp:lastModifiedBy>
  <cp:revision>541</cp:revision>
  <cp:lastPrinted>2022-10-06T08:22:50Z</cp:lastPrinted>
  <dcterms:created xsi:type="dcterms:W3CDTF">2006-08-16T00:00:00Z</dcterms:created>
  <dcterms:modified xsi:type="dcterms:W3CDTF">2022-10-26T09:42:06Z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0x010100CCDBF36F2475B64D8DA89E43A8F0364A</vt:lpwstr>
  </property>
</Properties>
</file>