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3.bin" ContentType="application/vnd.openxmlformats-officedocument.oleObject"/>
  <Override PartName="/ppt/notesSlides/notesSlide4.xml" ContentType="application/vnd.openxmlformats-officedocument.presentationml.notesSlide+xml"/>
  <Override PartName="/ppt/embeddings/oleObject4.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5.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handoutMasterIdLst>
    <p:handoutMasterId r:id="rId45"/>
  </p:handoutMasterIdLst>
  <p:sldIdLst>
    <p:sldId id="331" r:id="rId2"/>
    <p:sldId id="337" r:id="rId3"/>
    <p:sldId id="258" r:id="rId4"/>
    <p:sldId id="259" r:id="rId5"/>
    <p:sldId id="332" r:id="rId6"/>
    <p:sldId id="260" r:id="rId7"/>
    <p:sldId id="333" r:id="rId8"/>
    <p:sldId id="334" r:id="rId9"/>
    <p:sldId id="262" r:id="rId10"/>
    <p:sldId id="264" r:id="rId11"/>
    <p:sldId id="265" r:id="rId12"/>
    <p:sldId id="266" r:id="rId13"/>
    <p:sldId id="267" r:id="rId14"/>
    <p:sldId id="320" r:id="rId15"/>
    <p:sldId id="268" r:id="rId16"/>
    <p:sldId id="273" r:id="rId17"/>
    <p:sldId id="275" r:id="rId18"/>
    <p:sldId id="278" r:id="rId19"/>
    <p:sldId id="279" r:id="rId20"/>
    <p:sldId id="280" r:id="rId21"/>
    <p:sldId id="325" r:id="rId22"/>
    <p:sldId id="326" r:id="rId23"/>
    <p:sldId id="335" r:id="rId24"/>
    <p:sldId id="327" r:id="rId25"/>
    <p:sldId id="282" r:id="rId26"/>
    <p:sldId id="300" r:id="rId27"/>
    <p:sldId id="321" r:id="rId28"/>
    <p:sldId id="305" r:id="rId29"/>
    <p:sldId id="313" r:id="rId30"/>
    <p:sldId id="316" r:id="rId31"/>
    <p:sldId id="315" r:id="rId32"/>
    <p:sldId id="317" r:id="rId33"/>
    <p:sldId id="328" r:id="rId34"/>
    <p:sldId id="318" r:id="rId35"/>
    <p:sldId id="319" r:id="rId36"/>
    <p:sldId id="322" r:id="rId37"/>
    <p:sldId id="323" r:id="rId38"/>
    <p:sldId id="324" r:id="rId39"/>
    <p:sldId id="336" r:id="rId40"/>
    <p:sldId id="281" r:id="rId41"/>
    <p:sldId id="329" r:id="rId42"/>
    <p:sldId id="330"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65" autoAdjust="0"/>
    <p:restoredTop sz="86443" autoAdjust="0"/>
  </p:normalViewPr>
  <p:slideViewPr>
    <p:cSldViewPr>
      <p:cViewPr varScale="1">
        <p:scale>
          <a:sx n="95" d="100"/>
          <a:sy n="95" d="100"/>
        </p:scale>
        <p:origin x="-816" y="-120"/>
      </p:cViewPr>
      <p:guideLst>
        <p:guide orient="horz" pos="2160"/>
        <p:guide pos="2880"/>
      </p:guideLst>
    </p:cSldViewPr>
  </p:slideViewPr>
  <p:outlineViewPr>
    <p:cViewPr>
      <p:scale>
        <a:sx n="33" d="100"/>
        <a:sy n="33" d="100"/>
      </p:scale>
      <p:origin x="0" y="224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17F02706-D901-864C-B0EB-FA1B9D7783E1}" type="datetimeFigureOut">
              <a:rPr lang="en-US"/>
              <a:pPr>
                <a:defRPr/>
              </a:pPr>
              <a:t>5/31/16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5D82B843-A748-7F48-80A5-3D358A95BF02}" type="slidenum">
              <a:rPr lang="en-US"/>
              <a:pPr>
                <a:defRPr/>
              </a:pPr>
              <a:t>‹#›</a:t>
            </a:fld>
            <a:endParaRPr lang="en-US"/>
          </a:p>
        </p:txBody>
      </p:sp>
    </p:spTree>
    <p:extLst>
      <p:ext uri="{BB962C8B-B14F-4D97-AF65-F5344CB8AC3E}">
        <p14:creationId xmlns:p14="http://schemas.microsoft.com/office/powerpoint/2010/main" val="158144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301941-AD20-CF46-AF6D-C918D7A4E06C}" type="datetimeFigureOut">
              <a:rPr lang="en-US" smtClean="0"/>
              <a:t>5/31/16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E375C-EA63-524F-892D-4CB4B8F41F1C}" type="slidenum">
              <a:rPr lang="en-US" smtClean="0"/>
              <a:t>‹#›</a:t>
            </a:fld>
            <a:endParaRPr lang="en-US"/>
          </a:p>
        </p:txBody>
      </p:sp>
    </p:spTree>
    <p:extLst>
      <p:ext uri="{BB962C8B-B14F-4D97-AF65-F5344CB8AC3E}">
        <p14:creationId xmlns:p14="http://schemas.microsoft.com/office/powerpoint/2010/main" val="38673271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and academic skills are fairly independent but social skills can contribute to overall school and later life success</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4</a:t>
            </a:fld>
            <a:endParaRPr lang="en-US"/>
          </a:p>
        </p:txBody>
      </p:sp>
    </p:spTree>
    <p:extLst>
      <p:ext uri="{BB962C8B-B14F-4D97-AF65-F5344CB8AC3E}">
        <p14:creationId xmlns:p14="http://schemas.microsoft.com/office/powerpoint/2010/main" val="834197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35DBA63-3F51-4997-8379-E0DBEA07C364}" type="slidenum">
              <a:rPr lang="en-US">
                <a:latin typeface="Arial" pitchFamily="-116" charset="0"/>
              </a:rPr>
              <a:pPr/>
              <a:t>14</a:t>
            </a:fld>
            <a:endParaRPr lang="en-US" dirty="0">
              <a:latin typeface="Arial" pitchFamily="-116"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latin typeface="Arial" pitchFamily="-116" charset="0"/>
              </a:rPr>
              <a:t>Effects on pupil behavior when rely solely</a:t>
            </a:r>
            <a:r>
              <a:rPr lang="en-US" baseline="0" dirty="0" smtClean="0">
                <a:latin typeface="Arial" pitchFamily="-116" charset="0"/>
              </a:rPr>
              <a:t> on office referrals and punishment</a:t>
            </a:r>
            <a:endParaRPr lang="en-US" dirty="0">
              <a:latin typeface="Arial" pitchFamily="-11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Difficult</a:t>
            </a:r>
            <a:r>
              <a:rPr lang="en-US" baseline="0" dirty="0" smtClean="0"/>
              <a:t> to get child to invite other children to play if play activities are aversive. Need to insure that play with others will be more positive than being alone or enacting aggression against peers</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15</a:t>
            </a:fld>
            <a:endParaRPr lang="en-US"/>
          </a:p>
        </p:txBody>
      </p:sp>
    </p:spTree>
    <p:extLst>
      <p:ext uri="{BB962C8B-B14F-4D97-AF65-F5344CB8AC3E}">
        <p14:creationId xmlns:p14="http://schemas.microsoft.com/office/powerpoint/2010/main" val="2593252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27A044-E607-BA48-94AB-715045210480}" type="slidenum">
              <a:rPr lang="en-US"/>
              <a:pPr/>
              <a:t>16</a:t>
            </a:fld>
            <a:endParaRPr lang="en-US"/>
          </a:p>
        </p:txBody>
      </p:sp>
      <p:sp>
        <p:nvSpPr>
          <p:cNvPr id="91138"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buFontTx/>
              <a:buChar char="•"/>
            </a:pPr>
            <a:r>
              <a:rPr lang="en-US" dirty="0" smtClean="0"/>
              <a:t>PBIS </a:t>
            </a:r>
            <a:r>
              <a:rPr lang="en-US" dirty="0"/>
              <a:t>is designed to meet the unique needs of each school through three levels of implementation. </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78BE5-4543-6C4D-9E43-314F79E559D2}" type="slidenum">
              <a:rPr lang="en-US"/>
              <a:pPr/>
              <a:t>17</a:t>
            </a:fld>
            <a:endParaRPr lang="en-US"/>
          </a:p>
        </p:txBody>
      </p:sp>
      <p:sp>
        <p:nvSpPr>
          <p:cNvPr id="97282"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en-US" dirty="0" smtClean="0"/>
              <a:t>These expectations</a:t>
            </a:r>
            <a:r>
              <a:rPr lang="en-US" baseline="0" dirty="0" smtClean="0"/>
              <a:t> may need to be operationalized according to specific pupil populations. For example, one school system in MN needed to focus on “being kind” or avoid taunting students of a different faith &amp; cultural group. Most groups need to learn how to go beyond “tolerating” others but how to embrace and appreciate others.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deciding to teach social skills, need to consider</a:t>
            </a:r>
          </a:p>
          <a:p>
            <a:pPr marL="228600" indent="-228600">
              <a:buAutoNum type="arabicPeriod"/>
            </a:pPr>
            <a:r>
              <a:rPr lang="en-US" baseline="0" dirty="0" smtClean="0"/>
              <a:t>How extensively the instruction is needed – bullying usually calls for class-wide/school-wide instruction</a:t>
            </a:r>
          </a:p>
          <a:p>
            <a:pPr marL="228600" indent="-228600">
              <a:buAutoNum type="arabicPeriod"/>
            </a:pPr>
            <a:r>
              <a:rPr lang="en-US" baseline="0" dirty="0" smtClean="0"/>
              <a:t>Evidence- based procedures</a:t>
            </a:r>
          </a:p>
          <a:p>
            <a:pPr marL="228600" indent="-228600">
              <a:buAutoNum type="arabicPeriod"/>
            </a:pPr>
            <a:r>
              <a:rPr lang="en-US" baseline="0" dirty="0" smtClean="0"/>
              <a:t>Cultural factors.</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18</a:t>
            </a:fld>
            <a:endParaRPr lang="en-US"/>
          </a:p>
        </p:txBody>
      </p:sp>
    </p:spTree>
    <p:extLst>
      <p:ext uri="{BB962C8B-B14F-4D97-AF65-F5344CB8AC3E}">
        <p14:creationId xmlns:p14="http://schemas.microsoft.com/office/powerpoint/2010/main" val="141955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instruction</a:t>
            </a:r>
            <a:r>
              <a:rPr lang="en-US" baseline="0" dirty="0" smtClean="0"/>
              <a:t> needs to be designed to empower all students to not only lead disciplined, orderly lives but to make major contributions to enhance the lives of others, as well.</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20</a:t>
            </a:fld>
            <a:endParaRPr lang="en-US"/>
          </a:p>
        </p:txBody>
      </p:sp>
    </p:spTree>
    <p:extLst>
      <p:ext uri="{BB962C8B-B14F-4D97-AF65-F5344CB8AC3E}">
        <p14:creationId xmlns:p14="http://schemas.microsoft.com/office/powerpoint/2010/main" val="846394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C9A38-783D-7E4F-AABA-3994551F1CCF}" type="slidenum">
              <a:rPr lang="en-US"/>
              <a:pPr/>
              <a:t>21</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D7A2F-FE24-3947-A4DD-D17350FD0C26}" type="slidenum">
              <a:rPr lang="en-US"/>
              <a:pPr/>
              <a:t>22</a:t>
            </a:fld>
            <a:endParaRPr lang="en-US"/>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DFED12-BA37-0542-8F13-80EB5BDDFC75}" type="slidenum">
              <a:rPr lang="en-US"/>
              <a:pPr/>
              <a:t>23</a:t>
            </a:fld>
            <a:endParaRPr lang="en-US"/>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FED65-E69A-5D48-B88A-32FEC2275DA5}" type="slidenum">
              <a:rPr lang="en-US"/>
              <a:pPr/>
              <a:t>24</a:t>
            </a:fld>
            <a:endParaRPr lang="en-US"/>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evidence that the ability to relate to and get along with people</a:t>
            </a:r>
            <a:r>
              <a:rPr lang="en-US" baseline="0" dirty="0" smtClean="0"/>
              <a:t> more important than basic academic/work skills</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5</a:t>
            </a:fld>
            <a:endParaRPr lang="en-US"/>
          </a:p>
        </p:txBody>
      </p:sp>
    </p:spTree>
    <p:extLst>
      <p:ext uri="{BB962C8B-B14F-4D97-AF65-F5344CB8AC3E}">
        <p14:creationId xmlns:p14="http://schemas.microsoft.com/office/powerpoint/2010/main" val="619367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Research literature indicated</a:t>
            </a:r>
            <a:r>
              <a:rPr lang="en-US" baseline="0" dirty="0" smtClean="0"/>
              <a:t> one of the most common complaints of black males was perceived being treated unfairly – skill: assertive ways to complaints and perceptions of unfairness</a:t>
            </a:r>
          </a:p>
          <a:p>
            <a:pPr marL="228600" indent="-228600">
              <a:buAutoNum type="arabicPeriod"/>
            </a:pPr>
            <a:r>
              <a:rPr lang="en-US" baseline="0" dirty="0" smtClean="0"/>
              <a:t>Teachers often complained of failure to follow directions for one study</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26</a:t>
            </a:fld>
            <a:endParaRPr lang="en-US"/>
          </a:p>
        </p:txBody>
      </p:sp>
    </p:spTree>
    <p:extLst>
      <p:ext uri="{BB962C8B-B14F-4D97-AF65-F5344CB8AC3E}">
        <p14:creationId xmlns:p14="http://schemas.microsoft.com/office/powerpoint/2010/main" val="2589544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Persistent</a:t>
            </a:r>
            <a:r>
              <a:rPr lang="en-US" baseline="0" dirty="0" smtClean="0"/>
              <a:t> problem in schools &amp; community for blacks – particularly black males are issues issues perceived unfair treatment. “Black Lives Matter” – Pres. Obama advised willingness to participate on administrative councils, listen to their positions, present yourself in a way to get your voice heard, devise strategies such as voting for local officials, develop community plans, present them to local officials, participate in local government.</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28</a:t>
            </a:fld>
            <a:endParaRPr lang="en-US"/>
          </a:p>
        </p:txBody>
      </p:sp>
    </p:spTree>
    <p:extLst>
      <p:ext uri="{BB962C8B-B14F-4D97-AF65-F5344CB8AC3E}">
        <p14:creationId xmlns:p14="http://schemas.microsoft.com/office/powerpoint/2010/main" val="865728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Importance of using culturally</a:t>
            </a:r>
            <a:r>
              <a:rPr lang="en-US" baseline="0" dirty="0" smtClean="0"/>
              <a:t> relevant models that learners can relate to – need to include competent models that are respected &amp; who are able to readily perform the desired skill</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29</a:t>
            </a:fld>
            <a:endParaRPr lang="en-US"/>
          </a:p>
        </p:txBody>
      </p:sp>
    </p:spTree>
    <p:extLst>
      <p:ext uri="{BB962C8B-B14F-4D97-AF65-F5344CB8AC3E}">
        <p14:creationId xmlns:p14="http://schemas.microsoft.com/office/powerpoint/2010/main" val="2506642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DADED3-9E4A-44AB-8D85-82AD235F0F5B}" type="slidenum">
              <a:rPr lang="en-US" smtClean="0"/>
              <a:pPr/>
              <a:t>31</a:t>
            </a:fld>
            <a:endParaRPr lang="en-US" dirty="0"/>
          </a:p>
        </p:txBody>
      </p:sp>
    </p:spTree>
    <p:extLst>
      <p:ext uri="{BB962C8B-B14F-4D97-AF65-F5344CB8AC3E}">
        <p14:creationId xmlns:p14="http://schemas.microsoft.com/office/powerpoint/2010/main" val="2830140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Importance of listening to students, especially if they represent a different culture than your, e.g., verbal sparring, dogs &amp; tattoos</a:t>
            </a:r>
            <a:r>
              <a:rPr lang="en-US" baseline="0" dirty="0" smtClean="0"/>
              <a:t> for Somali Muslim children</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33</a:t>
            </a:fld>
            <a:endParaRPr lang="en-US"/>
          </a:p>
        </p:txBody>
      </p:sp>
    </p:spTree>
    <p:extLst>
      <p:ext uri="{BB962C8B-B14F-4D97-AF65-F5344CB8AC3E}">
        <p14:creationId xmlns:p14="http://schemas.microsoft.com/office/powerpoint/2010/main" val="2532253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deciding to teach social skills, need to consider</a:t>
            </a:r>
          </a:p>
          <a:p>
            <a:pPr marL="228600" indent="-228600">
              <a:buAutoNum type="arabicPeriod"/>
            </a:pPr>
            <a:r>
              <a:rPr lang="en-US" baseline="0" dirty="0" smtClean="0"/>
              <a:t>How extensively the instruction is needed – bullying usually calls for class-wide/school-wide instruction</a:t>
            </a:r>
          </a:p>
          <a:p>
            <a:pPr marL="228600" indent="-228600">
              <a:buAutoNum type="arabicPeriod"/>
            </a:pPr>
            <a:r>
              <a:rPr lang="en-US" baseline="0" dirty="0" smtClean="0"/>
              <a:t>Evidence- based procedures</a:t>
            </a:r>
          </a:p>
          <a:p>
            <a:pPr marL="228600" indent="-228600">
              <a:buAutoNum type="arabicPeriod"/>
            </a:pPr>
            <a:r>
              <a:rPr lang="en-US" baseline="0" dirty="0" smtClean="0"/>
              <a:t>Cultural factors.</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34</a:t>
            </a:fld>
            <a:endParaRPr lang="en-US"/>
          </a:p>
        </p:txBody>
      </p:sp>
    </p:spTree>
    <p:extLst>
      <p:ext uri="{BB962C8B-B14F-4D97-AF65-F5344CB8AC3E}">
        <p14:creationId xmlns:p14="http://schemas.microsoft.com/office/powerpoint/2010/main" val="1419551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a:t>
            </a:r>
            <a:r>
              <a:rPr lang="en-US" baseline="0" dirty="0" smtClean="0"/>
              <a:t> school problem recently reported in the news</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35</a:t>
            </a:fld>
            <a:endParaRPr lang="en-US"/>
          </a:p>
        </p:txBody>
      </p:sp>
    </p:spTree>
    <p:extLst>
      <p:ext uri="{BB962C8B-B14F-4D97-AF65-F5344CB8AC3E}">
        <p14:creationId xmlns:p14="http://schemas.microsoft.com/office/powerpoint/2010/main" val="2452979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Adult defiance,  cheating, taking things from teacher’s desk</a:t>
            </a:r>
          </a:p>
          <a:p>
            <a:pPr marL="228600" indent="-228600">
              <a:buAutoNum type="arabicPeriod"/>
            </a:pPr>
            <a:r>
              <a:rPr lang="en-US" dirty="0" smtClean="0"/>
              <a:t>Disability</a:t>
            </a:r>
            <a:r>
              <a:rPr lang="en-US" baseline="0" dirty="0" smtClean="0"/>
              <a:t> – hearing loss not corrected with hearing aid</a:t>
            </a:r>
          </a:p>
          <a:p>
            <a:pPr marL="228600" indent="-228600">
              <a:buAutoNum type="arabicPeriod"/>
            </a:pPr>
            <a:r>
              <a:rPr lang="en-US" baseline="0" dirty="0" smtClean="0"/>
              <a:t>Somali culture – living in refugee camp where resources so limited people took w/ impunity whatever was available</a:t>
            </a:r>
          </a:p>
          <a:p>
            <a:pPr marL="228600" indent="-228600">
              <a:buAutoNum type="arabicPeriod"/>
            </a:pPr>
            <a:r>
              <a:rPr lang="en-US" baseline="0" dirty="0" smtClean="0"/>
              <a:t>Approach should not be primarily punitive. First make sure child understands the culture of school and larger U.S. society. Provide direct small group/individual instruction on skills such as (a) How to request items he wants/how to appropriately determine how to get items he wants, (b) How to appropriately request more information when he cannot hear a teacher direction, &amp; </a:t>
            </a:r>
            <a:r>
              <a:rPr lang="de-DE" baseline="0" dirty="0" smtClean="0"/>
              <a:t>©,</a:t>
            </a:r>
            <a:r>
              <a:rPr lang="de-DE" baseline="0" dirty="0" err="1" smtClean="0"/>
              <a:t>How</a:t>
            </a:r>
            <a:r>
              <a:rPr lang="de-DE" baseline="0" dirty="0" smtClean="0"/>
              <a:t> </a:t>
            </a:r>
            <a:r>
              <a:rPr lang="de-DE" baseline="0" dirty="0" err="1" smtClean="0"/>
              <a:t>to</a:t>
            </a:r>
            <a:r>
              <a:rPr lang="de-DE" baseline="0" dirty="0" smtClean="0"/>
              <a:t> </a:t>
            </a:r>
            <a:r>
              <a:rPr lang="de-DE" baseline="0" dirty="0" err="1" smtClean="0"/>
              <a:t>appropriately</a:t>
            </a:r>
            <a:r>
              <a:rPr lang="de-DE" baseline="0" dirty="0" smtClean="0"/>
              <a:t> </a:t>
            </a:r>
            <a:r>
              <a:rPr lang="de-DE" baseline="0" dirty="0" err="1" smtClean="0"/>
              <a:t>and</a:t>
            </a:r>
            <a:r>
              <a:rPr lang="de-DE" baseline="0" dirty="0" smtClean="0"/>
              <a:t> </a:t>
            </a:r>
            <a:r>
              <a:rPr lang="de-DE" baseline="0" dirty="0" err="1" smtClean="0"/>
              <a:t>promptly</a:t>
            </a:r>
            <a:r>
              <a:rPr lang="de-DE" baseline="0" dirty="0" smtClean="0"/>
              <a:t> </a:t>
            </a:r>
            <a:r>
              <a:rPr lang="de-DE" baseline="0" dirty="0" err="1" smtClean="0"/>
              <a:t>respond</a:t>
            </a:r>
            <a:r>
              <a:rPr lang="de-DE" baseline="0" dirty="0" smtClean="0"/>
              <a:t> </a:t>
            </a:r>
            <a:r>
              <a:rPr lang="de-DE" baseline="0" dirty="0" err="1" smtClean="0"/>
              <a:t>when</a:t>
            </a:r>
            <a:r>
              <a:rPr lang="de-DE" baseline="0" dirty="0" smtClean="0"/>
              <a:t> </a:t>
            </a:r>
            <a:r>
              <a:rPr lang="de-DE" baseline="0" dirty="0" err="1" smtClean="0"/>
              <a:t>directed</a:t>
            </a:r>
            <a:r>
              <a:rPr lang="de-DE" baseline="0" dirty="0" smtClean="0"/>
              <a:t> </a:t>
            </a:r>
            <a:r>
              <a:rPr lang="de-DE" baseline="0" dirty="0" err="1" smtClean="0"/>
              <a:t>by</a:t>
            </a:r>
            <a:r>
              <a:rPr lang="de-DE" baseline="0" dirty="0" smtClean="0"/>
              <a:t> </a:t>
            </a:r>
            <a:r>
              <a:rPr lang="de-DE" baseline="0" dirty="0" err="1" smtClean="0"/>
              <a:t>authority</a:t>
            </a:r>
            <a:r>
              <a:rPr lang="de-DE" baseline="0" dirty="0" smtClean="0"/>
              <a:t> </a:t>
            </a:r>
            <a:r>
              <a:rPr lang="de-DE" baseline="0" dirty="0" err="1" smtClean="0"/>
              <a:t>figure</a:t>
            </a:r>
            <a:r>
              <a:rPr lang="de-DE" baseline="0" dirty="0" smtClean="0"/>
              <a:t>.</a:t>
            </a:r>
          </a:p>
          <a:p>
            <a:pPr marL="228600" indent="-228600">
              <a:buAutoNum type="arabicPeriod"/>
            </a:pPr>
            <a:r>
              <a:rPr lang="de-DE" baseline="0" dirty="0" smtClean="0"/>
              <a:t>Mild </a:t>
            </a:r>
            <a:r>
              <a:rPr lang="de-DE" baseline="0" dirty="0" err="1" smtClean="0"/>
              <a:t>punishing</a:t>
            </a:r>
            <a:r>
              <a:rPr lang="de-DE" baseline="0" dirty="0" smtClean="0"/>
              <a:t> </a:t>
            </a:r>
            <a:r>
              <a:rPr lang="de-DE" baseline="0" dirty="0" err="1" smtClean="0"/>
              <a:t>consequences</a:t>
            </a:r>
            <a:r>
              <a:rPr lang="de-DE" baseline="0" dirty="0" smtClean="0"/>
              <a:t> </a:t>
            </a:r>
            <a:r>
              <a:rPr lang="de-DE" baseline="0" dirty="0" err="1" smtClean="0"/>
              <a:t>applied</a:t>
            </a:r>
            <a:r>
              <a:rPr lang="de-DE" baseline="0" dirty="0" smtClean="0"/>
              <a:t> </a:t>
            </a:r>
            <a:r>
              <a:rPr lang="de-DE" baseline="0" dirty="0" err="1" smtClean="0"/>
              <a:t>only</a:t>
            </a:r>
            <a:r>
              <a:rPr lang="de-DE" baseline="0" dirty="0" smtClean="0"/>
              <a:t> </a:t>
            </a:r>
            <a:r>
              <a:rPr lang="de-DE" baseline="0" dirty="0" err="1" smtClean="0"/>
              <a:t>when</a:t>
            </a:r>
            <a:r>
              <a:rPr lang="de-DE" baseline="0" dirty="0" smtClean="0"/>
              <a:t> </a:t>
            </a:r>
            <a:r>
              <a:rPr lang="de-DE" baseline="0" dirty="0" err="1" smtClean="0"/>
              <a:t>determined</a:t>
            </a:r>
            <a:r>
              <a:rPr lang="de-DE" baseline="0" dirty="0" smtClean="0"/>
              <a:t> </a:t>
            </a:r>
            <a:r>
              <a:rPr lang="de-DE" baseline="0" dirty="0" err="1" smtClean="0"/>
              <a:t>learner</a:t>
            </a:r>
            <a:r>
              <a:rPr lang="de-DE" baseline="0" dirty="0" smtClean="0"/>
              <a:t> </a:t>
            </a:r>
            <a:r>
              <a:rPr lang="de-DE" baseline="0" dirty="0" err="1" smtClean="0"/>
              <a:t>know</a:t>
            </a:r>
            <a:r>
              <a:rPr lang="de-DE" baseline="0" dirty="0" smtClean="0"/>
              <a:t> </a:t>
            </a:r>
            <a:r>
              <a:rPr lang="de-DE" baseline="0" dirty="0" err="1" smtClean="0"/>
              <a:t>how</a:t>
            </a:r>
            <a:r>
              <a:rPr lang="de-DE" baseline="0" dirty="0" smtClean="0"/>
              <a:t> </a:t>
            </a:r>
            <a:r>
              <a:rPr lang="de-DE" baseline="0" dirty="0" err="1" smtClean="0"/>
              <a:t>to</a:t>
            </a:r>
            <a:r>
              <a:rPr lang="de-DE" baseline="0" dirty="0" smtClean="0"/>
              <a:t> </a:t>
            </a:r>
            <a:r>
              <a:rPr lang="de-DE" baseline="0" dirty="0" err="1" smtClean="0"/>
              <a:t>perform</a:t>
            </a:r>
            <a:r>
              <a:rPr lang="de-DE" baseline="0" dirty="0" smtClean="0"/>
              <a:t> </a:t>
            </a:r>
            <a:r>
              <a:rPr lang="de-DE" baseline="0" dirty="0" err="1" smtClean="0"/>
              <a:t>desired</a:t>
            </a:r>
            <a:r>
              <a:rPr lang="de-DE" baseline="0" dirty="0" smtClean="0"/>
              <a:t> </a:t>
            </a:r>
            <a:r>
              <a:rPr lang="de-DE" baseline="0" dirty="0" err="1" smtClean="0"/>
              <a:t>behavior</a:t>
            </a:r>
            <a:r>
              <a:rPr lang="de-DE" baseline="0" dirty="0" smtClean="0"/>
              <a:t>(s) </a:t>
            </a:r>
            <a:r>
              <a:rPr lang="de-DE" baseline="0" dirty="0" err="1" smtClean="0"/>
              <a:t>and</a:t>
            </a:r>
            <a:r>
              <a:rPr lang="de-DE" baseline="0" dirty="0" smtClean="0"/>
              <a:t> </a:t>
            </a:r>
            <a:r>
              <a:rPr lang="de-DE" baseline="0" dirty="0" err="1" smtClean="0"/>
              <a:t>elects</a:t>
            </a:r>
            <a:r>
              <a:rPr lang="de-DE" baseline="0" dirty="0" smtClean="0"/>
              <a:t> not </a:t>
            </a:r>
            <a:r>
              <a:rPr lang="de-DE" baseline="0" dirty="0" err="1" smtClean="0"/>
              <a:t>to</a:t>
            </a:r>
            <a:r>
              <a:rPr lang="de-DE" baseline="0" dirty="0" smtClean="0"/>
              <a:t> do so. </a:t>
            </a:r>
            <a:r>
              <a:rPr lang="de-DE" baseline="0" dirty="0" err="1" smtClean="0"/>
              <a:t>Continue</a:t>
            </a:r>
            <a:r>
              <a:rPr lang="de-DE" baseline="0" dirty="0" smtClean="0"/>
              <a:t> </a:t>
            </a:r>
            <a:r>
              <a:rPr lang="de-DE" baseline="0" dirty="0" err="1" smtClean="0"/>
              <a:t>with</a:t>
            </a:r>
            <a:r>
              <a:rPr lang="de-DE" baseline="0" dirty="0" smtClean="0"/>
              <a:t> </a:t>
            </a:r>
            <a:r>
              <a:rPr lang="de-DE" baseline="0" dirty="0" err="1" smtClean="0"/>
              <a:t>instruction</a:t>
            </a:r>
            <a:r>
              <a:rPr lang="de-DE" baseline="0" dirty="0" smtClean="0"/>
              <a:t>, mild </a:t>
            </a:r>
            <a:r>
              <a:rPr lang="de-DE" baseline="0" dirty="0" err="1" smtClean="0"/>
              <a:t>consequences</a:t>
            </a:r>
            <a:r>
              <a:rPr lang="de-DE" baseline="0" dirty="0" smtClean="0"/>
              <a:t> </a:t>
            </a:r>
            <a:r>
              <a:rPr lang="de-DE" baseline="0" dirty="0" err="1" smtClean="0"/>
              <a:t>and</a:t>
            </a:r>
            <a:r>
              <a:rPr lang="de-DE" baseline="0" dirty="0" smtClean="0"/>
              <a:t> </a:t>
            </a:r>
            <a:r>
              <a:rPr lang="de-DE" baseline="0" dirty="0" err="1" smtClean="0"/>
              <a:t>data</a:t>
            </a:r>
            <a:r>
              <a:rPr lang="de-DE" baseline="0" dirty="0" smtClean="0"/>
              <a:t> </a:t>
            </a:r>
            <a:r>
              <a:rPr lang="de-DE" baseline="0" dirty="0" err="1" smtClean="0"/>
              <a:t>collection</a:t>
            </a:r>
            <a:r>
              <a:rPr lang="de-DE" baseline="0" dirty="0" smtClean="0"/>
              <a:t> </a:t>
            </a:r>
            <a:r>
              <a:rPr lang="de-DE" baseline="0" dirty="0" err="1" smtClean="0"/>
              <a:t>until</a:t>
            </a:r>
            <a:r>
              <a:rPr lang="de-DE" baseline="0" dirty="0" smtClean="0"/>
              <a:t> </a:t>
            </a:r>
            <a:r>
              <a:rPr lang="de-DE" baseline="0" dirty="0" err="1" smtClean="0"/>
              <a:t>determined</a:t>
            </a:r>
            <a:r>
              <a:rPr lang="de-DE" baseline="0" dirty="0" smtClean="0"/>
              <a:t> </a:t>
            </a:r>
            <a:r>
              <a:rPr lang="de-DE" baseline="0" dirty="0" err="1" smtClean="0"/>
              <a:t>instruction</a:t>
            </a:r>
            <a:r>
              <a:rPr lang="de-DE" baseline="0" dirty="0" smtClean="0"/>
              <a:t> </a:t>
            </a:r>
            <a:r>
              <a:rPr lang="de-DE" baseline="0" dirty="0" err="1" smtClean="0"/>
              <a:t>has</a:t>
            </a:r>
            <a:r>
              <a:rPr lang="de-DE" baseline="0" dirty="0" smtClean="0"/>
              <a:t> </a:t>
            </a:r>
            <a:r>
              <a:rPr lang="de-DE" baseline="0" dirty="0" err="1" smtClean="0"/>
              <a:t>taken</a:t>
            </a:r>
            <a:r>
              <a:rPr lang="de-DE" baseline="0" dirty="0" smtClean="0"/>
              <a:t> hold </a:t>
            </a:r>
            <a:r>
              <a:rPr lang="de-DE" baseline="0" dirty="0" err="1" smtClean="0"/>
              <a:t>or</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totally</a:t>
            </a:r>
            <a:r>
              <a:rPr lang="de-DE" baseline="0" dirty="0" smtClean="0"/>
              <a:t> </a:t>
            </a:r>
            <a:r>
              <a:rPr lang="de-DE" baseline="0" dirty="0" err="1" smtClean="0"/>
              <a:t>ineffective</a:t>
            </a:r>
            <a:r>
              <a:rPr lang="de-DE" baseline="0" dirty="0" smtClean="0"/>
              <a:t> </a:t>
            </a:r>
            <a:r>
              <a:rPr lang="de-DE" baseline="0" dirty="0" err="1" smtClean="0"/>
              <a:t>and</a:t>
            </a:r>
            <a:r>
              <a:rPr lang="de-DE" baseline="0" dirty="0" smtClean="0"/>
              <a:t> </a:t>
            </a:r>
            <a:r>
              <a:rPr lang="de-DE" baseline="0" dirty="0" err="1" smtClean="0"/>
              <a:t>another</a:t>
            </a:r>
            <a:r>
              <a:rPr lang="de-DE" baseline="0" dirty="0" smtClean="0"/>
              <a:t> </a:t>
            </a:r>
            <a:r>
              <a:rPr lang="de-DE" baseline="0" dirty="0" err="1" smtClean="0"/>
              <a:t>course</a:t>
            </a:r>
            <a:r>
              <a:rPr lang="de-DE" baseline="0" dirty="0" smtClean="0"/>
              <a:t> </a:t>
            </a:r>
            <a:r>
              <a:rPr lang="de-DE" baseline="0" dirty="0" err="1" smtClean="0"/>
              <a:t>of</a:t>
            </a:r>
            <a:r>
              <a:rPr lang="de-DE" baseline="0" dirty="0" smtClean="0"/>
              <a:t> </a:t>
            </a:r>
            <a:r>
              <a:rPr lang="de-DE" baseline="0" dirty="0" err="1" smtClean="0"/>
              <a:t>action</a:t>
            </a:r>
            <a:r>
              <a:rPr lang="de-DE" baseline="0" dirty="0" smtClean="0"/>
              <a:t> </a:t>
            </a:r>
            <a:r>
              <a:rPr lang="de-DE" baseline="0" dirty="0" err="1" smtClean="0"/>
              <a:t>is</a:t>
            </a:r>
            <a:r>
              <a:rPr lang="de-DE" baseline="0" dirty="0" smtClean="0"/>
              <a:t> </a:t>
            </a:r>
            <a:r>
              <a:rPr lang="de-DE" baseline="0" dirty="0" err="1" smtClean="0"/>
              <a:t>needed</a:t>
            </a:r>
            <a:r>
              <a:rPr lang="de-DE" baseline="0" smtClean="0"/>
              <a:t>.</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38</a:t>
            </a:fld>
            <a:endParaRPr lang="en-US"/>
          </a:p>
        </p:txBody>
      </p:sp>
    </p:spTree>
    <p:extLst>
      <p:ext uri="{BB962C8B-B14F-4D97-AF65-F5344CB8AC3E}">
        <p14:creationId xmlns:p14="http://schemas.microsoft.com/office/powerpoint/2010/main" val="2036717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9368B-22EE-644D-A39A-71670D11CAEB}" type="slidenum">
              <a:rPr lang="en-US"/>
              <a:pPr/>
              <a:t>39</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Child</a:t>
            </a:r>
            <a:r>
              <a:rPr lang="en-US" baseline="0" dirty="0" smtClean="0"/>
              <a:t> who misinterprets good natured teasing with aggressive responses</a:t>
            </a:r>
          </a:p>
          <a:p>
            <a:pPr marL="228600" indent="-228600">
              <a:buAutoNum type="arabicPeriod"/>
            </a:pPr>
            <a:r>
              <a:rPr lang="en-US" baseline="0" dirty="0" smtClean="0"/>
              <a:t>Child accurately perceives that taunting is meant to be hurtful but responds in ways to maintain rather than extinguish the aggression</a:t>
            </a:r>
          </a:p>
        </p:txBody>
      </p:sp>
      <p:sp>
        <p:nvSpPr>
          <p:cNvPr id="4" name="Slide Number Placeholder 3"/>
          <p:cNvSpPr>
            <a:spLocks noGrp="1"/>
          </p:cNvSpPr>
          <p:nvPr>
            <p:ph type="sldNum" sz="quarter" idx="10"/>
          </p:nvPr>
        </p:nvSpPr>
        <p:spPr/>
        <p:txBody>
          <a:bodyPr/>
          <a:lstStyle/>
          <a:p>
            <a:fld id="{F1AE375C-EA63-524F-892D-4CB4B8F41F1C}" type="slidenum">
              <a:rPr lang="en-US" smtClean="0"/>
              <a:t>6</a:t>
            </a:fld>
            <a:endParaRPr lang="en-US"/>
          </a:p>
        </p:txBody>
      </p:sp>
    </p:spTree>
    <p:extLst>
      <p:ext uri="{BB962C8B-B14F-4D97-AF65-F5344CB8AC3E}">
        <p14:creationId xmlns:p14="http://schemas.microsoft.com/office/powerpoint/2010/main" val="3193548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Adults who use mainly corporal punishment or harsh words w/ children are teaching them that aggressive means are the best ways to control one’s environment</a:t>
            </a:r>
          </a:p>
          <a:p>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7</a:t>
            </a:fld>
            <a:endParaRPr lang="en-US"/>
          </a:p>
        </p:txBody>
      </p:sp>
    </p:spTree>
    <p:extLst>
      <p:ext uri="{BB962C8B-B14F-4D97-AF65-F5344CB8AC3E}">
        <p14:creationId xmlns:p14="http://schemas.microsoft.com/office/powerpoint/2010/main" val="259173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 children, particularly impoverished children are disproportionately exposed to negative models in their immediate environment &amp; in the media. Adults also extremely vulnerable to media influence</a:t>
            </a:r>
            <a:endParaRPr lang="en-US" dirty="0" smtClean="0"/>
          </a:p>
          <a:p>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8</a:t>
            </a:fld>
            <a:endParaRPr lang="en-US"/>
          </a:p>
        </p:txBody>
      </p:sp>
    </p:spTree>
    <p:extLst>
      <p:ext uri="{BB962C8B-B14F-4D97-AF65-F5344CB8AC3E}">
        <p14:creationId xmlns:p14="http://schemas.microsoft.com/office/powerpoint/2010/main" val="92354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this happening in various forms/degrees in natural environment.</a:t>
            </a:r>
            <a:r>
              <a:rPr lang="en-US" baseline="0" dirty="0" smtClean="0"/>
              <a:t> We are inclined to imitate/emulate others whether good or bad based on perceived rewarding consequences</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9</a:t>
            </a:fld>
            <a:endParaRPr lang="en-US"/>
          </a:p>
        </p:txBody>
      </p:sp>
    </p:spTree>
    <p:extLst>
      <p:ext uri="{BB962C8B-B14F-4D97-AF65-F5344CB8AC3E}">
        <p14:creationId xmlns:p14="http://schemas.microsoft.com/office/powerpoint/2010/main" val="397378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8345C-863A-3A4D-AA7B-07BA437843DA}" type="slidenum">
              <a:rPr lang="en-US"/>
              <a:pPr/>
              <a:t>10</a:t>
            </a:fld>
            <a:endParaRPr lang="en-US"/>
          </a:p>
        </p:txBody>
      </p:sp>
      <p:sp>
        <p:nvSpPr>
          <p:cNvPr id="180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0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Teach-practice-test</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11</a:t>
            </a:fld>
            <a:endParaRPr lang="en-US"/>
          </a:p>
        </p:txBody>
      </p:sp>
    </p:spTree>
    <p:extLst>
      <p:ext uri="{BB962C8B-B14F-4D97-AF65-F5344CB8AC3E}">
        <p14:creationId xmlns:p14="http://schemas.microsoft.com/office/powerpoint/2010/main" val="309241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Continuity of instruction</a:t>
            </a:r>
            <a:r>
              <a:rPr lang="en-US" baseline="0" dirty="0" smtClean="0"/>
              <a:t> similar to other areas of instruction such as reading. Instruction in various forms should continue throughout the grades</a:t>
            </a:r>
            <a:endParaRPr lang="en-US" dirty="0"/>
          </a:p>
        </p:txBody>
      </p:sp>
      <p:sp>
        <p:nvSpPr>
          <p:cNvPr id="4" name="Slide Number Placeholder 3"/>
          <p:cNvSpPr>
            <a:spLocks noGrp="1"/>
          </p:cNvSpPr>
          <p:nvPr>
            <p:ph type="sldNum" sz="quarter" idx="10"/>
          </p:nvPr>
        </p:nvSpPr>
        <p:spPr/>
        <p:txBody>
          <a:bodyPr/>
          <a:lstStyle/>
          <a:p>
            <a:fld id="{F1AE375C-EA63-524F-892D-4CB4B8F41F1C}" type="slidenum">
              <a:rPr lang="en-US" smtClean="0"/>
              <a:t>12</a:t>
            </a:fld>
            <a:endParaRPr lang="en-US"/>
          </a:p>
        </p:txBody>
      </p:sp>
    </p:spTree>
    <p:extLst>
      <p:ext uri="{BB962C8B-B14F-4D97-AF65-F5344CB8AC3E}">
        <p14:creationId xmlns:p14="http://schemas.microsoft.com/office/powerpoint/2010/main" val="3474533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5A9CA9-F7F7-B047-ACF0-3ED8E99FED51}" type="slidenum">
              <a:rPr lang="en-US"/>
              <a:pPr>
                <a:defRPr/>
              </a:pPr>
              <a:t>‹#›</a:t>
            </a:fld>
            <a:endParaRPr lang="en-US"/>
          </a:p>
        </p:txBody>
      </p:sp>
    </p:spTree>
    <p:extLst>
      <p:ext uri="{BB962C8B-B14F-4D97-AF65-F5344CB8AC3E}">
        <p14:creationId xmlns:p14="http://schemas.microsoft.com/office/powerpoint/2010/main" val="225822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E12C53-3C6A-CC4D-997A-891FF69D3C96}" type="slidenum">
              <a:rPr lang="en-US"/>
              <a:pPr>
                <a:defRPr/>
              </a:pPr>
              <a:t>‹#›</a:t>
            </a:fld>
            <a:endParaRPr lang="en-US"/>
          </a:p>
        </p:txBody>
      </p:sp>
    </p:spTree>
    <p:extLst>
      <p:ext uri="{BB962C8B-B14F-4D97-AF65-F5344CB8AC3E}">
        <p14:creationId xmlns:p14="http://schemas.microsoft.com/office/powerpoint/2010/main" val="285873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A04183-0804-134B-9471-9B3968189A39}" type="slidenum">
              <a:rPr lang="en-US"/>
              <a:pPr>
                <a:defRPr/>
              </a:pPr>
              <a:t>‹#›</a:t>
            </a:fld>
            <a:endParaRPr lang="en-US"/>
          </a:p>
        </p:txBody>
      </p:sp>
    </p:spTree>
    <p:extLst>
      <p:ext uri="{BB962C8B-B14F-4D97-AF65-F5344CB8AC3E}">
        <p14:creationId xmlns:p14="http://schemas.microsoft.com/office/powerpoint/2010/main" val="5510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AC4771-A20A-9C41-867E-E2A5E8D99533}" type="slidenum">
              <a:rPr lang="en-US"/>
              <a:pPr>
                <a:defRPr/>
              </a:pPr>
              <a:t>‹#›</a:t>
            </a:fld>
            <a:endParaRPr lang="en-US"/>
          </a:p>
        </p:txBody>
      </p:sp>
    </p:spTree>
    <p:extLst>
      <p:ext uri="{BB962C8B-B14F-4D97-AF65-F5344CB8AC3E}">
        <p14:creationId xmlns:p14="http://schemas.microsoft.com/office/powerpoint/2010/main" val="2475473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33400" y="1828800"/>
            <a:ext cx="4000500" cy="4038600"/>
          </a:xfrm>
        </p:spPr>
        <p:txBody>
          <a:bodyPr/>
          <a:lstStyle/>
          <a:p>
            <a:endParaRPr lang="en-US"/>
          </a:p>
        </p:txBody>
      </p:sp>
      <p:sp>
        <p:nvSpPr>
          <p:cNvPr id="4" name="Text Placeholder 3"/>
          <p:cNvSpPr>
            <a:spLocks noGrp="1"/>
          </p:cNvSpPr>
          <p:nvPr>
            <p:ph type="body"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6D3DC344-FDD2-DF46-8E9C-97BAABD18CA9}" type="slidenum">
              <a:rPr lang="en-US"/>
              <a:pPr/>
              <a:t>‹#›</a:t>
            </a:fld>
            <a:endParaRPr lang="en-US"/>
          </a:p>
        </p:txBody>
      </p:sp>
    </p:spTree>
    <p:extLst>
      <p:ext uri="{BB962C8B-B14F-4D97-AF65-F5344CB8AC3E}">
        <p14:creationId xmlns:p14="http://schemas.microsoft.com/office/powerpoint/2010/main" val="303446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DAD908-83B8-8545-BE4D-3F1FA91D3520}" type="slidenum">
              <a:rPr lang="en-US"/>
              <a:pPr>
                <a:defRPr/>
              </a:pPr>
              <a:t>‹#›</a:t>
            </a:fld>
            <a:endParaRPr lang="en-US"/>
          </a:p>
        </p:txBody>
      </p:sp>
    </p:spTree>
    <p:extLst>
      <p:ext uri="{BB962C8B-B14F-4D97-AF65-F5344CB8AC3E}">
        <p14:creationId xmlns:p14="http://schemas.microsoft.com/office/powerpoint/2010/main" val="75937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FE78BF-E8E1-EC4A-8205-490B8F247126}" type="slidenum">
              <a:rPr lang="en-US"/>
              <a:pPr>
                <a:defRPr/>
              </a:pPr>
              <a:t>‹#›</a:t>
            </a:fld>
            <a:endParaRPr lang="en-US"/>
          </a:p>
        </p:txBody>
      </p:sp>
    </p:spTree>
    <p:extLst>
      <p:ext uri="{BB962C8B-B14F-4D97-AF65-F5344CB8AC3E}">
        <p14:creationId xmlns:p14="http://schemas.microsoft.com/office/powerpoint/2010/main" val="399949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B39BCF-C233-8549-9EF1-28CED589B7C2}" type="slidenum">
              <a:rPr lang="en-US"/>
              <a:pPr>
                <a:defRPr/>
              </a:pPr>
              <a:t>‹#›</a:t>
            </a:fld>
            <a:endParaRPr lang="en-US"/>
          </a:p>
        </p:txBody>
      </p:sp>
    </p:spTree>
    <p:extLst>
      <p:ext uri="{BB962C8B-B14F-4D97-AF65-F5344CB8AC3E}">
        <p14:creationId xmlns:p14="http://schemas.microsoft.com/office/powerpoint/2010/main" val="312419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C53806-0F31-934C-9D7F-5475E8179016}" type="slidenum">
              <a:rPr lang="en-US"/>
              <a:pPr>
                <a:defRPr/>
              </a:pPr>
              <a:t>‹#›</a:t>
            </a:fld>
            <a:endParaRPr lang="en-US"/>
          </a:p>
        </p:txBody>
      </p:sp>
    </p:spTree>
    <p:extLst>
      <p:ext uri="{BB962C8B-B14F-4D97-AF65-F5344CB8AC3E}">
        <p14:creationId xmlns:p14="http://schemas.microsoft.com/office/powerpoint/2010/main" val="141869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3EC0F9-25A1-C744-AACE-21C511BE8BB2}" type="slidenum">
              <a:rPr lang="en-US"/>
              <a:pPr>
                <a:defRPr/>
              </a:pPr>
              <a:t>‹#›</a:t>
            </a:fld>
            <a:endParaRPr lang="en-US"/>
          </a:p>
        </p:txBody>
      </p:sp>
    </p:spTree>
    <p:extLst>
      <p:ext uri="{BB962C8B-B14F-4D97-AF65-F5344CB8AC3E}">
        <p14:creationId xmlns:p14="http://schemas.microsoft.com/office/powerpoint/2010/main" val="317719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752C29-1309-9C4F-ACCE-07035AE41F39}" type="slidenum">
              <a:rPr lang="en-US"/>
              <a:pPr>
                <a:defRPr/>
              </a:pPr>
              <a:t>‹#›</a:t>
            </a:fld>
            <a:endParaRPr lang="en-US"/>
          </a:p>
        </p:txBody>
      </p:sp>
    </p:spTree>
    <p:extLst>
      <p:ext uri="{BB962C8B-B14F-4D97-AF65-F5344CB8AC3E}">
        <p14:creationId xmlns:p14="http://schemas.microsoft.com/office/powerpoint/2010/main" val="117733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8B185B-C1CC-4344-A812-6023290414E9}" type="slidenum">
              <a:rPr lang="en-US"/>
              <a:pPr>
                <a:defRPr/>
              </a:pPr>
              <a:t>‹#›</a:t>
            </a:fld>
            <a:endParaRPr lang="en-US"/>
          </a:p>
        </p:txBody>
      </p:sp>
    </p:spTree>
    <p:extLst>
      <p:ext uri="{BB962C8B-B14F-4D97-AF65-F5344CB8AC3E}">
        <p14:creationId xmlns:p14="http://schemas.microsoft.com/office/powerpoint/2010/main" val="357265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78E6B4-88D7-5A41-819D-87E5AAA4ECC2}" type="slidenum">
              <a:rPr lang="en-US"/>
              <a:pPr>
                <a:defRPr/>
              </a:pPr>
              <a:t>‹#›</a:t>
            </a:fld>
            <a:endParaRPr lang="en-US"/>
          </a:p>
        </p:txBody>
      </p:sp>
    </p:spTree>
    <p:extLst>
      <p:ext uri="{BB962C8B-B14F-4D97-AF65-F5344CB8AC3E}">
        <p14:creationId xmlns:p14="http://schemas.microsoft.com/office/powerpoint/2010/main" val="2345853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4F188B73-9078-C048-A26C-1E72F71B95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artledge.1@os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5.bin"/><Relationship Id="rId5"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1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xcel_97_-_2004_Worksheet2.xls"/><Relationship Id="rId5" Type="http://schemas.openxmlformats.org/officeDocument/2006/relationships/image" Target="../media/image11.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Documents%5CCEC2011p2.pptx" TargetMode="External"/><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www.google.com/imgres?q=black+card+american+express&amp;hl=en&amp;sa=X&amp;biw=1680&amp;bih=839&amp;tbm=isch&amp;prmd=imvns&amp;tbnid=RqVmmezqdP-5KM:&amp;imgrefurl=http://www.flickr.com/photos/firefish45/3257763202/&amp;docid=tHZaR6h6lTjScM&amp;w=400&amp;h=255&amp;ei=rDyDTtL7O-7LsQLf8L2TDw&amp;zoom=1" TargetMode="External"/><Relationship Id="rId5"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2.bin"/><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4.bin"/><Relationship Id="rId5"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i="1" dirty="0" smtClean="0"/>
              <a:t>Social Skill Instruction: An Effective Discipline for All Students</a:t>
            </a:r>
            <a:endParaRPr lang="en-US" sz="4000" b="1" i="1" dirty="0"/>
          </a:p>
        </p:txBody>
      </p:sp>
      <p:sp>
        <p:nvSpPr>
          <p:cNvPr id="6" name="Content Placeholder 5"/>
          <p:cNvSpPr>
            <a:spLocks noGrp="1"/>
          </p:cNvSpPr>
          <p:nvPr>
            <p:ph idx="1"/>
          </p:nvPr>
        </p:nvSpPr>
        <p:spPr>
          <a:xfrm>
            <a:off x="685800" y="2286000"/>
            <a:ext cx="7772400" cy="3810000"/>
          </a:xfrm>
        </p:spPr>
        <p:txBody>
          <a:bodyPr/>
          <a:lstStyle/>
          <a:p>
            <a:pPr marL="0" indent="0" algn="ctr">
              <a:buNone/>
            </a:pPr>
            <a:endParaRPr lang="en-US" sz="2800" b="1" dirty="0" smtClean="0"/>
          </a:p>
          <a:p>
            <a:pPr marL="0" indent="0" algn="ctr">
              <a:buNone/>
            </a:pPr>
            <a:r>
              <a:rPr lang="en-US" sz="2800" b="1" dirty="0" smtClean="0"/>
              <a:t>School Discipline and Positive Behavior Supports</a:t>
            </a:r>
          </a:p>
          <a:p>
            <a:pPr marL="0" indent="0" algn="ctr">
              <a:buNone/>
            </a:pPr>
            <a:r>
              <a:rPr lang="en-US" sz="2800" b="1" dirty="0" smtClean="0"/>
              <a:t>University of Cyprus, Nicosia, Cyprus</a:t>
            </a:r>
          </a:p>
          <a:p>
            <a:pPr marL="0" indent="0" algn="ctr">
              <a:buNone/>
            </a:pPr>
            <a:r>
              <a:rPr lang="en-US" sz="2800" b="1" dirty="0" smtClean="0"/>
              <a:t>June 4</a:t>
            </a:r>
            <a:r>
              <a:rPr lang="en-US" sz="2800" b="1" baseline="30000" dirty="0" smtClean="0"/>
              <a:t>th</a:t>
            </a:r>
            <a:r>
              <a:rPr lang="en-US" sz="2800" b="1" dirty="0" smtClean="0"/>
              <a:t>, 2016</a:t>
            </a:r>
          </a:p>
          <a:p>
            <a:pPr marL="0" indent="0" algn="ctr">
              <a:buNone/>
            </a:pPr>
            <a:endParaRPr lang="en-US" b="1" dirty="0" smtClean="0"/>
          </a:p>
          <a:p>
            <a:pPr marL="0" indent="0" algn="ctr">
              <a:buNone/>
            </a:pPr>
            <a:r>
              <a:rPr lang="en-US" sz="2400" b="1" dirty="0"/>
              <a:t>Gwendolyn Cartledge – The Ohio State University</a:t>
            </a:r>
          </a:p>
          <a:p>
            <a:pPr marL="0" indent="0" algn="ctr">
              <a:buNone/>
            </a:pPr>
            <a:r>
              <a:rPr lang="en-US" sz="2400" b="1" dirty="0">
                <a:hlinkClick r:id="rId2"/>
              </a:rPr>
              <a:t>Cartledge.1@osu.edu</a:t>
            </a:r>
            <a:endParaRPr lang="en-US" sz="2400" b="1" dirty="0"/>
          </a:p>
          <a:p>
            <a:pPr marL="0" indent="0" algn="ctr">
              <a:buNone/>
            </a:pPr>
            <a:endParaRPr lang="en-US" b="1" dirty="0" smtClean="0"/>
          </a:p>
          <a:p>
            <a:pPr marL="0" indent="0">
              <a:buNone/>
            </a:pPr>
            <a:endParaRPr lang="en-US" dirty="0"/>
          </a:p>
        </p:txBody>
      </p:sp>
    </p:spTree>
    <p:extLst>
      <p:ext uri="{BB962C8B-B14F-4D97-AF65-F5344CB8AC3E}">
        <p14:creationId xmlns:p14="http://schemas.microsoft.com/office/powerpoint/2010/main" val="3286067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62000" y="609600"/>
            <a:ext cx="7772400" cy="457200"/>
          </a:xfrm>
        </p:spPr>
        <p:txBody>
          <a:bodyPr/>
          <a:lstStyle/>
          <a:p>
            <a:r>
              <a:rPr kumimoji="1" lang="en-US" sz="2800" b="1" dirty="0"/>
              <a:t/>
            </a:r>
            <a:br>
              <a:rPr kumimoji="1" lang="en-US" sz="2800" b="1" dirty="0"/>
            </a:br>
            <a:r>
              <a:rPr kumimoji="1" lang="en-US" sz="2800" b="1" dirty="0"/>
              <a:t/>
            </a:r>
            <a:br>
              <a:rPr kumimoji="1" lang="en-US" sz="2800" b="1" dirty="0"/>
            </a:br>
            <a:r>
              <a:rPr kumimoji="1" lang="en-US" sz="2800" b="1" dirty="0"/>
              <a:t> </a:t>
            </a:r>
            <a:r>
              <a:rPr kumimoji="1" lang="en-US" sz="2400" b="1" dirty="0" smtClean="0"/>
              <a:t>Teaching </a:t>
            </a:r>
            <a:r>
              <a:rPr kumimoji="1" lang="en-US" sz="2400" b="1" dirty="0"/>
              <a:t>Social </a:t>
            </a:r>
            <a:r>
              <a:rPr kumimoji="1" lang="en-US" sz="2400" b="1" dirty="0" smtClean="0"/>
              <a:t>Skills</a:t>
            </a:r>
            <a:br>
              <a:rPr kumimoji="1" lang="en-US" sz="2400" b="1" dirty="0" smtClean="0"/>
            </a:br>
            <a:r>
              <a:rPr kumimoji="1" lang="en-US" sz="3600" b="1" dirty="0" smtClean="0"/>
              <a:t> </a:t>
            </a:r>
            <a:r>
              <a:rPr kumimoji="1" lang="en-US" sz="2000" b="1" u="sng" dirty="0"/>
              <a:t>Cardinal Rules of Social Skills Training–</a:t>
            </a:r>
            <a:r>
              <a:rPr kumimoji="1" lang="en-US" sz="2400" b="1" u="sng" dirty="0"/>
              <a:t> </a:t>
            </a:r>
            <a:r>
              <a:rPr kumimoji="1" lang="en-US" sz="1600" b="1" u="sng" dirty="0"/>
              <a:t>Walker, Ramsey, Gresham, </a:t>
            </a:r>
            <a:r>
              <a:rPr kumimoji="1" lang="en-US" sz="1400" b="1" u="sng" dirty="0"/>
              <a:t>2005</a:t>
            </a:r>
            <a:r>
              <a:rPr kumimoji="1" lang="en-US" sz="1600" b="1" u="sng" dirty="0"/>
              <a:t>)</a:t>
            </a:r>
            <a:endParaRPr kumimoji="1" lang="en-US" sz="1800" b="1" u="sng" dirty="0"/>
          </a:p>
        </p:txBody>
      </p:sp>
      <p:sp>
        <p:nvSpPr>
          <p:cNvPr id="179203" name="Rectangle 3"/>
          <p:cNvSpPr>
            <a:spLocks noGrp="1" noChangeArrowheads="1"/>
          </p:cNvSpPr>
          <p:nvPr>
            <p:ph type="body" idx="1"/>
          </p:nvPr>
        </p:nvSpPr>
        <p:spPr>
          <a:xfrm>
            <a:off x="685800" y="1981200"/>
            <a:ext cx="7772400" cy="3886200"/>
          </a:xfrm>
        </p:spPr>
        <p:txBody>
          <a:bodyPr/>
          <a:lstStyle/>
          <a:p>
            <a:pPr marL="1295400" lvl="2" indent="-381000">
              <a:buFont typeface="Wingdings" charset="0"/>
              <a:buNone/>
            </a:pPr>
            <a:r>
              <a:rPr kumimoji="1" lang="en-US" sz="1800" b="1" dirty="0"/>
              <a:t>1.</a:t>
            </a:r>
            <a:r>
              <a:rPr kumimoji="1" lang="en-US" sz="3200" b="1" dirty="0"/>
              <a:t>	</a:t>
            </a:r>
            <a:r>
              <a:rPr kumimoji="1" lang="en-US" b="1" dirty="0"/>
              <a:t>Social skills are best taught in </a:t>
            </a:r>
            <a:r>
              <a:rPr kumimoji="1" lang="en-US" b="1" u="sng" dirty="0"/>
              <a:t>naturalistic </a:t>
            </a:r>
            <a:r>
              <a:rPr kumimoji="1" lang="en-US" b="1" dirty="0"/>
              <a:t>settings and situations.</a:t>
            </a:r>
          </a:p>
          <a:p>
            <a:pPr marL="1295400" lvl="2" indent="-381000">
              <a:buFont typeface="Wingdings" charset="0"/>
              <a:buNone/>
            </a:pPr>
            <a:endParaRPr kumimoji="1" lang="en-US" b="1" dirty="0"/>
          </a:p>
          <a:p>
            <a:pPr marL="1295400" lvl="2" indent="-381000">
              <a:buFont typeface="Wingdings" charset="0"/>
              <a:buNone/>
            </a:pPr>
            <a:endParaRPr kumimoji="1" lang="en-US" sz="1900" dirty="0"/>
          </a:p>
          <a:p>
            <a:pPr marL="533400" indent="-533400"/>
            <a:endParaRPr kumimoji="1" lang="en-US" sz="2300" dirty="0"/>
          </a:p>
        </p:txBody>
      </p:sp>
      <p:pic>
        <p:nvPicPr>
          <p:cNvPr id="179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07112"/>
            <a:ext cx="4038600" cy="251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6448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9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09600" y="381000"/>
            <a:ext cx="6870700" cy="1295400"/>
          </a:xfrm>
        </p:spPr>
        <p:txBody>
          <a:bodyPr/>
          <a:lstStyle/>
          <a:p>
            <a:r>
              <a:rPr kumimoji="1" lang="en-US" sz="2400" b="1"/>
              <a:t>2. Social skills should be taught by the same procedures and principles used to teach academic skills.</a:t>
            </a:r>
            <a:endParaRPr kumimoji="1" lang="en-US" b="1"/>
          </a:p>
        </p:txBody>
      </p:sp>
      <p:graphicFrame>
        <p:nvGraphicFramePr>
          <p:cNvPr id="181251" name="Object 3"/>
          <p:cNvGraphicFramePr>
            <a:graphicFrameLocks noGrp="1"/>
          </p:cNvGraphicFramePr>
          <p:nvPr>
            <p:ph type="body" idx="1"/>
          </p:nvPr>
        </p:nvGraphicFramePr>
        <p:xfrm>
          <a:off x="2125663" y="1828800"/>
          <a:ext cx="4968875" cy="4038600"/>
        </p:xfrm>
        <a:graphic>
          <a:graphicData uri="http://schemas.openxmlformats.org/presentationml/2006/ole">
            <mc:AlternateContent xmlns:mc="http://schemas.openxmlformats.org/markup-compatibility/2006">
              <mc:Choice xmlns:v="urn:schemas-microsoft-com:vml" Requires="v">
                <p:oleObj spid="_x0000_s9254" name="Microsoft ClipArt Gallery" r:id="rId4" imgW="6692900" imgH="5219700" progId="MS_ClipArt_Gallery">
                  <p:embed/>
                </p:oleObj>
              </mc:Choice>
              <mc:Fallback>
                <p:oleObj name="Microsoft ClipArt Gallery" r:id="rId4" imgW="6692900" imgH="521970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5663" y="1828800"/>
                        <a:ext cx="49688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57985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09600" y="381000"/>
            <a:ext cx="5029200" cy="5486400"/>
          </a:xfrm>
        </p:spPr>
        <p:txBody>
          <a:bodyPr/>
          <a:lstStyle/>
          <a:p>
            <a:r>
              <a:rPr lang="en-US" sz="4000" b="1" dirty="0"/>
              <a:t>3</a:t>
            </a:r>
            <a:r>
              <a:rPr lang="en-US" sz="4000" dirty="0"/>
              <a:t>. </a:t>
            </a:r>
            <a:r>
              <a:rPr lang="en-US" sz="4000" b="1" dirty="0"/>
              <a:t>There is a direct, positive relationship between the amount and quality (integrity) of social skills training and </a:t>
            </a:r>
            <a:r>
              <a:rPr lang="en-US" sz="4000" b="1" u="sng" dirty="0"/>
              <a:t>change </a:t>
            </a:r>
            <a:r>
              <a:rPr lang="en-US" sz="4000" b="1" dirty="0"/>
              <a:t> in social behavior</a:t>
            </a:r>
            <a:endParaRPr lang="en-US" dirty="0"/>
          </a:p>
        </p:txBody>
      </p:sp>
      <p:pic>
        <p:nvPicPr>
          <p:cNvPr id="18227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638800" y="1752600"/>
            <a:ext cx="2501900" cy="3657600"/>
          </a:xfrm>
          <a:ln/>
        </p:spPr>
      </p:pic>
    </p:spTree>
    <p:extLst>
      <p:ext uri="{BB962C8B-B14F-4D97-AF65-F5344CB8AC3E}">
        <p14:creationId xmlns:p14="http://schemas.microsoft.com/office/powerpoint/2010/main" val="972950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82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685800" y="228600"/>
            <a:ext cx="7696200" cy="5257800"/>
          </a:xfrm>
        </p:spPr>
        <p:txBody>
          <a:bodyPr/>
          <a:lstStyle/>
          <a:p>
            <a:pPr>
              <a:buFont typeface="Wingdings" charset="0"/>
              <a:buNone/>
            </a:pPr>
            <a:r>
              <a:rPr lang="en-US" sz="2200" b="1"/>
              <a:t>4. Social skills training strategies should be accompanied by reductive techniques to decrease or eliminate competing problem behaviors</a:t>
            </a:r>
            <a:endParaRPr lang="en-US" b="1"/>
          </a:p>
          <a:p>
            <a:endParaRPr lang="en-US"/>
          </a:p>
        </p:txBody>
      </p:sp>
      <p:graphicFrame>
        <p:nvGraphicFramePr>
          <p:cNvPr id="183299" name="Object 3"/>
          <p:cNvGraphicFramePr>
            <a:graphicFrameLocks noChangeAspect="1"/>
          </p:cNvGraphicFramePr>
          <p:nvPr/>
        </p:nvGraphicFramePr>
        <p:xfrm>
          <a:off x="990600" y="1752600"/>
          <a:ext cx="7162800" cy="4343400"/>
        </p:xfrm>
        <a:graphic>
          <a:graphicData uri="http://schemas.openxmlformats.org/presentationml/2006/ole">
            <mc:AlternateContent xmlns:mc="http://schemas.openxmlformats.org/markup-compatibility/2006">
              <mc:Choice xmlns:v="urn:schemas-microsoft-com:vml" Requires="v">
                <p:oleObj spid="_x0000_s11302" name="Worksheet" r:id="rId3" imgW="6807200" imgH="3644900" progId="Excel.Sheet.8">
                  <p:embed/>
                </p:oleObj>
              </mc:Choice>
              <mc:Fallback>
                <p:oleObj name="Worksheet" r:id="rId3" imgW="6807200" imgH="3644900" progId="Excel.Sheet.8">
                  <p:embed/>
                  <p:pic>
                    <p:nvPicPr>
                      <p:cNvPr id="0" name=""/>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752600"/>
                        <a:ext cx="7162800" cy="43434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0285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457200" y="381000"/>
            <a:ext cx="7772400" cy="685800"/>
          </a:xfrm>
        </p:spPr>
        <p:txBody>
          <a:bodyPr>
            <a:normAutofit fontScale="90000"/>
          </a:bodyPr>
          <a:lstStyle/>
          <a:p>
            <a:pPr eaLnBrk="1" hangingPunct="1"/>
            <a:r>
              <a:rPr lang="en-US" sz="2400" dirty="0"/>
              <a:t>Data from One Elementary School:</a:t>
            </a:r>
            <a:br>
              <a:rPr lang="en-US" sz="2400" dirty="0"/>
            </a:br>
            <a:r>
              <a:rPr lang="en-US" sz="2400" dirty="0"/>
              <a:t>Frequent Repeaters</a:t>
            </a:r>
            <a:endParaRPr lang="en-US" sz="3600" dirty="0"/>
          </a:p>
        </p:txBody>
      </p:sp>
      <p:graphicFrame>
        <p:nvGraphicFramePr>
          <p:cNvPr id="34818" name="Object 2"/>
          <p:cNvGraphicFramePr>
            <a:graphicFrameLocks noGrp="1" noChangeAspect="1"/>
          </p:cNvGraphicFramePr>
          <p:nvPr>
            <p:ph sz="quarter" idx="1"/>
          </p:nvPr>
        </p:nvGraphicFramePr>
        <p:xfrm>
          <a:off x="438150" y="1235075"/>
          <a:ext cx="8191500" cy="5622925"/>
        </p:xfrm>
        <a:graphic>
          <a:graphicData uri="http://schemas.openxmlformats.org/presentationml/2006/ole">
            <mc:AlternateContent xmlns:mc="http://schemas.openxmlformats.org/markup-compatibility/2006">
              <mc:Choice xmlns:v="urn:schemas-microsoft-com:vml" Requires="v">
                <p:oleObj spid="_x0000_s34841" name="Worksheet" r:id="rId4" imgW="4343400" imgH="2981325" progId="Excel.Sheet.8">
                  <p:embed/>
                </p:oleObj>
              </mc:Choice>
              <mc:Fallback>
                <p:oleObj name="Worksheet" r:id="rId4" imgW="4343400" imgH="2981325"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1235075"/>
                        <a:ext cx="8191500" cy="562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AutoShape 4"/>
          <p:cNvSpPr>
            <a:spLocks/>
          </p:cNvSpPr>
          <p:nvPr/>
        </p:nvSpPr>
        <p:spPr bwMode="auto">
          <a:xfrm rot="-5400000">
            <a:off x="2590800" y="1752600"/>
            <a:ext cx="609600" cy="3352800"/>
          </a:xfrm>
          <a:prstGeom prst="rightBrace">
            <a:avLst>
              <a:gd name="adj1" fmla="val 45833"/>
              <a:gd name="adj2" fmla="val 50000"/>
            </a:avLst>
          </a:prstGeom>
          <a:noFill/>
          <a:ln w="19050">
            <a:solidFill>
              <a:srgbClr val="000000"/>
            </a:solidFill>
            <a:round/>
            <a:headEnd/>
            <a:tailEnd/>
          </a:ln>
        </p:spPr>
        <p:txBody>
          <a:bodyPr wrap="none" anchor="ctr">
            <a:prstTxWarp prst="textNoShape">
              <a:avLst/>
            </a:prstTxWarp>
          </a:bodyPr>
          <a:lstStyle/>
          <a:p>
            <a:endParaRPr lang="en-US" dirty="0"/>
          </a:p>
        </p:txBody>
      </p:sp>
      <p:sp>
        <p:nvSpPr>
          <p:cNvPr id="34821" name="AutoShape 5"/>
          <p:cNvSpPr>
            <a:spLocks/>
          </p:cNvSpPr>
          <p:nvPr/>
        </p:nvSpPr>
        <p:spPr bwMode="auto">
          <a:xfrm rot="-6704604">
            <a:off x="6172200" y="1219200"/>
            <a:ext cx="609600" cy="3352800"/>
          </a:xfrm>
          <a:prstGeom prst="rightBrace">
            <a:avLst>
              <a:gd name="adj1" fmla="val 45833"/>
              <a:gd name="adj2" fmla="val 50000"/>
            </a:avLst>
          </a:prstGeom>
          <a:noFill/>
          <a:ln w="19050">
            <a:solidFill>
              <a:srgbClr val="000000"/>
            </a:solidFill>
            <a:round/>
            <a:headEnd/>
            <a:tailEnd/>
          </a:ln>
        </p:spPr>
        <p:txBody>
          <a:bodyPr wrap="none" anchor="ctr">
            <a:prstTxWarp prst="textNoShape">
              <a:avLst/>
            </a:prstTxWarp>
          </a:bodyPr>
          <a:lstStyle/>
          <a:p>
            <a:endParaRPr lang="en-US" dirty="0"/>
          </a:p>
        </p:txBody>
      </p:sp>
      <p:sp>
        <p:nvSpPr>
          <p:cNvPr id="34822" name="Text Box 6"/>
          <p:cNvSpPr txBox="1">
            <a:spLocks noChangeArrowheads="1"/>
          </p:cNvSpPr>
          <p:nvPr/>
        </p:nvSpPr>
        <p:spPr bwMode="auto">
          <a:xfrm>
            <a:off x="2362200" y="2727325"/>
            <a:ext cx="946150" cy="396875"/>
          </a:xfrm>
          <a:prstGeom prst="rect">
            <a:avLst/>
          </a:prstGeom>
          <a:noFill/>
          <a:ln w="9525">
            <a:noFill/>
            <a:miter lim="800000"/>
            <a:headEnd/>
            <a:tailEnd/>
          </a:ln>
        </p:spPr>
        <p:txBody>
          <a:bodyPr wrap="none">
            <a:prstTxWarp prst="textNoShape">
              <a:avLst/>
            </a:prstTxWarp>
            <a:spAutoFit/>
          </a:bodyPr>
          <a:lstStyle/>
          <a:p>
            <a:r>
              <a:rPr lang="en-US" sz="2000" b="1" dirty="0">
                <a:solidFill>
                  <a:srgbClr val="000000"/>
                </a:solidFill>
                <a:latin typeface="Arial" pitchFamily="-116" charset="0"/>
              </a:rPr>
              <a:t>Year 1</a:t>
            </a:r>
          </a:p>
        </p:txBody>
      </p:sp>
      <p:sp>
        <p:nvSpPr>
          <p:cNvPr id="34823" name="Text Box 7"/>
          <p:cNvSpPr txBox="1">
            <a:spLocks noChangeArrowheads="1"/>
          </p:cNvSpPr>
          <p:nvPr/>
        </p:nvSpPr>
        <p:spPr bwMode="auto">
          <a:xfrm rot="-1441058">
            <a:off x="5791200" y="2270125"/>
            <a:ext cx="946150" cy="396875"/>
          </a:xfrm>
          <a:prstGeom prst="rect">
            <a:avLst/>
          </a:prstGeom>
          <a:noFill/>
          <a:ln w="9525">
            <a:noFill/>
            <a:miter lim="800000"/>
            <a:headEnd/>
            <a:tailEnd/>
          </a:ln>
        </p:spPr>
        <p:txBody>
          <a:bodyPr wrap="none">
            <a:prstTxWarp prst="textNoShape">
              <a:avLst/>
            </a:prstTxWarp>
            <a:spAutoFit/>
          </a:bodyPr>
          <a:lstStyle/>
          <a:p>
            <a:r>
              <a:rPr lang="en-US" sz="2000" b="1" dirty="0">
                <a:solidFill>
                  <a:srgbClr val="000000"/>
                </a:solidFill>
                <a:latin typeface="Arial" pitchFamily="-116" charset="0"/>
              </a:rPr>
              <a:t>Year 2</a:t>
            </a:r>
          </a:p>
        </p:txBody>
      </p:sp>
    </p:spTree>
    <p:extLst>
      <p:ext uri="{BB962C8B-B14F-4D97-AF65-F5344CB8AC3E}">
        <p14:creationId xmlns:p14="http://schemas.microsoft.com/office/powerpoint/2010/main" val="2953393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685800" y="457200"/>
            <a:ext cx="7696200" cy="5029200"/>
          </a:xfrm>
        </p:spPr>
        <p:txBody>
          <a:bodyPr/>
          <a:lstStyle/>
          <a:p>
            <a:pPr>
              <a:buFont typeface="Wingdings" charset="0"/>
              <a:buNone/>
            </a:pPr>
            <a:r>
              <a:rPr lang="en-US" b="1"/>
              <a:t>5. To be integrated into a behavioral repertoire, social skills must be at least as efficient and reliable in producing desired outcomes as the </a:t>
            </a:r>
            <a:r>
              <a:rPr lang="en-US" b="1" u="sng"/>
              <a:t>competing problem</a:t>
            </a:r>
            <a:r>
              <a:rPr lang="en-US" b="1" i="1"/>
              <a:t> </a:t>
            </a:r>
            <a:r>
              <a:rPr lang="en-US" b="1"/>
              <a:t>behaviors they are intended to replace</a:t>
            </a:r>
          </a:p>
          <a:p>
            <a:pPr>
              <a:buFont typeface="Wingdings" charset="0"/>
              <a:buNone/>
            </a:pPr>
            <a:endParaRPr lang="en-US" b="1"/>
          </a:p>
        </p:txBody>
      </p:sp>
      <p:pic>
        <p:nvPicPr>
          <p:cNvPr id="184323" name="Picture 3"/>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800600" y="3352800"/>
            <a:ext cx="3657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91864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84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kumimoji="1" lang="en-US" dirty="0" smtClean="0"/>
              <a:t>SSI &amp; Three</a:t>
            </a:r>
            <a:r>
              <a:rPr kumimoji="1" lang="en-US" dirty="0"/>
              <a:t>-tiered </a:t>
            </a:r>
            <a:r>
              <a:rPr kumimoji="1" lang="en-US" dirty="0" smtClean="0"/>
              <a:t>Model </a:t>
            </a:r>
            <a:r>
              <a:rPr kumimoji="1" lang="en-US" dirty="0"/>
              <a:t>of PBIS</a:t>
            </a:r>
          </a:p>
        </p:txBody>
      </p:sp>
      <p:sp>
        <p:nvSpPr>
          <p:cNvPr id="90115" name="Rectangle 3"/>
          <p:cNvSpPr>
            <a:spLocks noGrp="1" noChangeArrowheads="1"/>
          </p:cNvSpPr>
          <p:nvPr>
            <p:ph type="body" sz="half" idx="2"/>
          </p:nvPr>
        </p:nvSpPr>
        <p:spPr>
          <a:xfrm>
            <a:off x="2133600" y="1676400"/>
            <a:ext cx="6781800" cy="914400"/>
          </a:xfrm>
        </p:spPr>
        <p:txBody>
          <a:bodyPr/>
          <a:lstStyle/>
          <a:p>
            <a:r>
              <a:rPr kumimoji="1" lang="en-US" sz="2700"/>
              <a:t>Specialized individual behavioral support for high-risk students (3-5%)</a:t>
            </a:r>
          </a:p>
        </p:txBody>
      </p:sp>
      <p:sp>
        <p:nvSpPr>
          <p:cNvPr id="90116" name="AutoShape 4"/>
          <p:cNvSpPr>
            <a:spLocks noChangeArrowheads="1"/>
          </p:cNvSpPr>
          <p:nvPr/>
        </p:nvSpPr>
        <p:spPr bwMode="auto">
          <a:xfrm>
            <a:off x="838200" y="1676400"/>
            <a:ext cx="3657600" cy="4419600"/>
          </a:xfrm>
          <a:prstGeom prst="rtTriangle">
            <a:avLst/>
          </a:prstGeom>
          <a:solidFill>
            <a:schemeClr val="folHlink"/>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17" name="Line 5"/>
          <p:cNvSpPr>
            <a:spLocks noChangeShapeType="1"/>
          </p:cNvSpPr>
          <p:nvPr/>
        </p:nvSpPr>
        <p:spPr bwMode="auto">
          <a:xfrm>
            <a:off x="838200" y="2514600"/>
            <a:ext cx="685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118" name="Line 6"/>
          <p:cNvSpPr>
            <a:spLocks noChangeShapeType="1"/>
          </p:cNvSpPr>
          <p:nvPr/>
        </p:nvSpPr>
        <p:spPr bwMode="auto">
          <a:xfrm>
            <a:off x="838200" y="3733800"/>
            <a:ext cx="1676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119" name="Line 7"/>
          <p:cNvSpPr>
            <a:spLocks noChangeShapeType="1"/>
          </p:cNvSpPr>
          <p:nvPr/>
        </p:nvSpPr>
        <p:spPr bwMode="auto">
          <a:xfrm>
            <a:off x="990600" y="2209800"/>
            <a:ext cx="762000" cy="0"/>
          </a:xfrm>
          <a:prstGeom prst="line">
            <a:avLst/>
          </a:prstGeom>
          <a:noFill/>
          <a:ln w="57150">
            <a:solidFill>
              <a:srgbClr val="FFC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120" name="Line 8"/>
          <p:cNvSpPr>
            <a:spLocks noChangeShapeType="1"/>
          </p:cNvSpPr>
          <p:nvPr/>
        </p:nvSpPr>
        <p:spPr bwMode="auto">
          <a:xfrm>
            <a:off x="1828800" y="3429000"/>
            <a:ext cx="838200" cy="0"/>
          </a:xfrm>
          <a:prstGeom prst="line">
            <a:avLst/>
          </a:prstGeom>
          <a:noFill/>
          <a:ln w="57150">
            <a:solidFill>
              <a:srgbClr val="FFC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121" name="Line 9"/>
          <p:cNvSpPr>
            <a:spLocks noChangeShapeType="1"/>
          </p:cNvSpPr>
          <p:nvPr/>
        </p:nvSpPr>
        <p:spPr bwMode="auto">
          <a:xfrm>
            <a:off x="2971800" y="4724400"/>
            <a:ext cx="838200" cy="0"/>
          </a:xfrm>
          <a:prstGeom prst="line">
            <a:avLst/>
          </a:prstGeom>
          <a:noFill/>
          <a:ln w="57150">
            <a:solidFill>
              <a:srgbClr val="FFC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122" name="Text Box 10"/>
          <p:cNvSpPr txBox="1">
            <a:spLocks noChangeArrowheads="1"/>
          </p:cNvSpPr>
          <p:nvPr/>
        </p:nvSpPr>
        <p:spPr bwMode="auto">
          <a:xfrm>
            <a:off x="304800" y="6248400"/>
            <a:ext cx="861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latin typeface="Tahoma" charset="0"/>
              </a:rPr>
              <a:t>Adopted from Lewis &amp; Sugai (1999) and Sprague, Sugai, Horner, &amp; Walker (1999)</a:t>
            </a:r>
          </a:p>
        </p:txBody>
      </p:sp>
      <p:sp>
        <p:nvSpPr>
          <p:cNvPr id="90123" name="Rectangle 11"/>
          <p:cNvSpPr>
            <a:spLocks noChangeArrowheads="1"/>
          </p:cNvSpPr>
          <p:nvPr/>
        </p:nvSpPr>
        <p:spPr bwMode="auto">
          <a:xfrm>
            <a:off x="3048000" y="2971800"/>
            <a:ext cx="5867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Specialized group behavioral support for at-risk students (7-10%)</a:t>
            </a:r>
          </a:p>
        </p:txBody>
      </p:sp>
      <p:sp>
        <p:nvSpPr>
          <p:cNvPr id="90124" name="Rectangle 12"/>
          <p:cNvSpPr>
            <a:spLocks noChangeArrowheads="1"/>
          </p:cNvSpPr>
          <p:nvPr/>
        </p:nvSpPr>
        <p:spPr bwMode="auto">
          <a:xfrm>
            <a:off x="3962400" y="4191000"/>
            <a:ext cx="5181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Universal schoolwide behavioral support for all students (85-90%)</a:t>
            </a:r>
          </a:p>
        </p:txBody>
      </p:sp>
    </p:spTree>
    <p:extLst>
      <p:ext uri="{BB962C8B-B14F-4D97-AF65-F5344CB8AC3E}">
        <p14:creationId xmlns:p14="http://schemas.microsoft.com/office/powerpoint/2010/main" val="1873374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0121"/>
                                        </p:tgtEl>
                                        <p:attrNameLst>
                                          <p:attrName>style.visibility</p:attrName>
                                        </p:attrNameLst>
                                      </p:cBhvr>
                                      <p:to>
                                        <p:strVal val="visible"/>
                                      </p:to>
                                    </p:set>
                                    <p:anim calcmode="lin" valueType="num">
                                      <p:cBhvr additive="base">
                                        <p:cTn id="7" dur="500" fill="hold"/>
                                        <p:tgtEl>
                                          <p:spTgt spid="90121"/>
                                        </p:tgtEl>
                                        <p:attrNameLst>
                                          <p:attrName>ppt_x</p:attrName>
                                        </p:attrNameLst>
                                      </p:cBhvr>
                                      <p:tavLst>
                                        <p:tav tm="0">
                                          <p:val>
                                            <p:strVal val="1+#ppt_w/2"/>
                                          </p:val>
                                        </p:tav>
                                        <p:tav tm="100000">
                                          <p:val>
                                            <p:strVal val="#ppt_x"/>
                                          </p:val>
                                        </p:tav>
                                      </p:tavLst>
                                    </p:anim>
                                    <p:anim calcmode="lin" valueType="num">
                                      <p:cBhvr additive="base">
                                        <p:cTn id="8" dur="500" fill="hold"/>
                                        <p:tgtEl>
                                          <p:spTgt spid="901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0124"/>
                                        </p:tgtEl>
                                        <p:attrNameLst>
                                          <p:attrName>style.visibility</p:attrName>
                                        </p:attrNameLst>
                                      </p:cBhvr>
                                      <p:to>
                                        <p:strVal val="visible"/>
                                      </p:to>
                                    </p:set>
                                    <p:anim calcmode="lin" valueType="num">
                                      <p:cBhvr additive="base">
                                        <p:cTn id="13" dur="500" fill="hold"/>
                                        <p:tgtEl>
                                          <p:spTgt spid="90124"/>
                                        </p:tgtEl>
                                        <p:attrNameLst>
                                          <p:attrName>ppt_x</p:attrName>
                                        </p:attrNameLst>
                                      </p:cBhvr>
                                      <p:tavLst>
                                        <p:tav tm="0">
                                          <p:val>
                                            <p:strVal val="1+#ppt_w/2"/>
                                          </p:val>
                                        </p:tav>
                                        <p:tav tm="100000">
                                          <p:val>
                                            <p:strVal val="#ppt_x"/>
                                          </p:val>
                                        </p:tav>
                                      </p:tavLst>
                                    </p:anim>
                                    <p:anim calcmode="lin" valueType="num">
                                      <p:cBhvr additive="base">
                                        <p:cTn id="14" dur="500" fill="hold"/>
                                        <p:tgtEl>
                                          <p:spTgt spid="9012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0120"/>
                                        </p:tgtEl>
                                        <p:attrNameLst>
                                          <p:attrName>style.visibility</p:attrName>
                                        </p:attrNameLst>
                                      </p:cBhvr>
                                      <p:to>
                                        <p:strVal val="visible"/>
                                      </p:to>
                                    </p:set>
                                    <p:anim calcmode="lin" valueType="num">
                                      <p:cBhvr additive="base">
                                        <p:cTn id="19" dur="500" fill="hold"/>
                                        <p:tgtEl>
                                          <p:spTgt spid="90120"/>
                                        </p:tgtEl>
                                        <p:attrNameLst>
                                          <p:attrName>ppt_x</p:attrName>
                                        </p:attrNameLst>
                                      </p:cBhvr>
                                      <p:tavLst>
                                        <p:tav tm="0">
                                          <p:val>
                                            <p:strVal val="1+#ppt_w/2"/>
                                          </p:val>
                                        </p:tav>
                                        <p:tav tm="100000">
                                          <p:val>
                                            <p:strVal val="#ppt_x"/>
                                          </p:val>
                                        </p:tav>
                                      </p:tavLst>
                                    </p:anim>
                                    <p:anim calcmode="lin" valueType="num">
                                      <p:cBhvr additive="base">
                                        <p:cTn id="20" dur="500" fill="hold"/>
                                        <p:tgtEl>
                                          <p:spTgt spid="9012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0123"/>
                                        </p:tgtEl>
                                        <p:attrNameLst>
                                          <p:attrName>style.visibility</p:attrName>
                                        </p:attrNameLst>
                                      </p:cBhvr>
                                      <p:to>
                                        <p:strVal val="visible"/>
                                      </p:to>
                                    </p:set>
                                    <p:anim calcmode="lin" valueType="num">
                                      <p:cBhvr additive="base">
                                        <p:cTn id="25" dur="500" fill="hold"/>
                                        <p:tgtEl>
                                          <p:spTgt spid="90123"/>
                                        </p:tgtEl>
                                        <p:attrNameLst>
                                          <p:attrName>ppt_x</p:attrName>
                                        </p:attrNameLst>
                                      </p:cBhvr>
                                      <p:tavLst>
                                        <p:tav tm="0">
                                          <p:val>
                                            <p:strVal val="1+#ppt_w/2"/>
                                          </p:val>
                                        </p:tav>
                                        <p:tav tm="100000">
                                          <p:val>
                                            <p:strVal val="#ppt_x"/>
                                          </p:val>
                                        </p:tav>
                                      </p:tavLst>
                                    </p:anim>
                                    <p:anim calcmode="lin" valueType="num">
                                      <p:cBhvr additive="base">
                                        <p:cTn id="26" dur="500" fill="hold"/>
                                        <p:tgtEl>
                                          <p:spTgt spid="9012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0119"/>
                                        </p:tgtEl>
                                        <p:attrNameLst>
                                          <p:attrName>style.visibility</p:attrName>
                                        </p:attrNameLst>
                                      </p:cBhvr>
                                      <p:to>
                                        <p:strVal val="visible"/>
                                      </p:to>
                                    </p:set>
                                    <p:anim calcmode="lin" valueType="num">
                                      <p:cBhvr additive="base">
                                        <p:cTn id="31" dur="500" fill="hold"/>
                                        <p:tgtEl>
                                          <p:spTgt spid="90119"/>
                                        </p:tgtEl>
                                        <p:attrNameLst>
                                          <p:attrName>ppt_x</p:attrName>
                                        </p:attrNameLst>
                                      </p:cBhvr>
                                      <p:tavLst>
                                        <p:tav tm="0">
                                          <p:val>
                                            <p:strVal val="1+#ppt_w/2"/>
                                          </p:val>
                                        </p:tav>
                                        <p:tav tm="100000">
                                          <p:val>
                                            <p:strVal val="#ppt_x"/>
                                          </p:val>
                                        </p:tav>
                                      </p:tavLst>
                                    </p:anim>
                                    <p:anim calcmode="lin" valueType="num">
                                      <p:cBhvr additive="base">
                                        <p:cTn id="32" dur="500" fill="hold"/>
                                        <p:tgtEl>
                                          <p:spTgt spid="9011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0115">
                                            <p:txEl>
                                              <p:pRg st="0" end="0"/>
                                            </p:txEl>
                                          </p:spTgt>
                                        </p:tgtEl>
                                        <p:attrNameLst>
                                          <p:attrName>style.visibility</p:attrName>
                                        </p:attrNameLst>
                                      </p:cBhvr>
                                      <p:to>
                                        <p:strVal val="visible"/>
                                      </p:to>
                                    </p:set>
                                    <p:anim calcmode="lin" valueType="num">
                                      <p:cBhvr additive="base">
                                        <p:cTn id="37" dur="500" fill="hold"/>
                                        <p:tgtEl>
                                          <p:spTgt spid="90115">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90119" grpId="0" animBg="1"/>
      <p:bldP spid="90120" grpId="0" animBg="1"/>
      <p:bldP spid="90121" grpId="0" animBg="1"/>
      <p:bldP spid="90123" grpId="0"/>
      <p:bldP spid="901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kumimoji="1" lang="en-US" sz="4000"/>
              <a:t>Schoolwide Behavioral Intervention</a:t>
            </a:r>
          </a:p>
        </p:txBody>
      </p:sp>
      <p:graphicFrame>
        <p:nvGraphicFramePr>
          <p:cNvPr id="96290" name="Group 34"/>
          <p:cNvGraphicFramePr>
            <a:graphicFrameLocks noGrp="1"/>
          </p:cNvGraphicFramePr>
          <p:nvPr>
            <p:ph idx="1"/>
          </p:nvPr>
        </p:nvGraphicFramePr>
        <p:xfrm>
          <a:off x="609600" y="2133600"/>
          <a:ext cx="8305800" cy="4357688"/>
        </p:xfrm>
        <a:graphic>
          <a:graphicData uri="http://schemas.openxmlformats.org/drawingml/2006/table">
            <a:tbl>
              <a:tblPr/>
              <a:tblGrid>
                <a:gridCol w="1474788"/>
                <a:gridCol w="1165225"/>
                <a:gridCol w="1550987"/>
                <a:gridCol w="1474788"/>
                <a:gridCol w="1281112"/>
                <a:gridCol w="1358900"/>
              </a:tblGrid>
              <a:tr h="1184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charset="0"/>
                          <a:ea typeface="ＭＳ Ｐゴシック" charset="0"/>
                        </a:rPr>
                        <a:t>Setting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2"/>
                          </a:solidFill>
                          <a:effectLst/>
                          <a:latin typeface="Times" charset="0"/>
                          <a:ea typeface="ＭＳ Ｐゴシック" charset="0"/>
                        </a:rPr>
                        <a:t>Be kind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2"/>
                          </a:solidFill>
                          <a:effectLst/>
                          <a:latin typeface="Times" charset="0"/>
                          <a:ea typeface="ＭＳ Ｐゴシック" charset="0"/>
                        </a:rPr>
                        <a:t>Be safe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2"/>
                          </a:solidFill>
                          <a:effectLst/>
                          <a:latin typeface="Times" charset="0"/>
                          <a:ea typeface="ＭＳ Ｐゴシック" charset="0"/>
                        </a:rPr>
                        <a:t>Be cooperative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2"/>
                          </a:solidFill>
                          <a:effectLst/>
                          <a:latin typeface="Times" charset="0"/>
                          <a:ea typeface="ＭＳ Ｐゴシック" charset="0"/>
                        </a:rPr>
                        <a:t>Be respectful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2"/>
                          </a:solidFill>
                          <a:effectLst/>
                          <a:latin typeface="Times" charset="0"/>
                          <a:ea typeface="ＭＳ Ｐゴシック" charset="0"/>
                        </a:rPr>
                        <a:t>Be peaceful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1184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charset="0"/>
                          <a:ea typeface="ＭＳ Ｐゴシック" charset="0"/>
                        </a:rPr>
                        <a:t>Cafeteria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charset="0"/>
                          <a:ea typeface="ＭＳ Ｐゴシック" charset="0"/>
                        </a:rPr>
                        <a:t>Wait in the line in order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charset="0"/>
                          <a:ea typeface="ＭＳ Ｐゴシック" charset="0"/>
                        </a:rPr>
                        <a:t>Walk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charset="0"/>
                          <a:ea typeface="ＭＳ Ｐゴシック" charset="0"/>
                        </a:rPr>
                        <a:t>Sit at assigned table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charset="0"/>
                          <a:ea typeface="ＭＳ Ｐゴシック" charset="0"/>
                        </a:rPr>
                        <a:t>Clean up after yourself</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charset="0"/>
                          <a:ea typeface="ＭＳ Ｐゴシック" charset="0"/>
                        </a:rPr>
                        <a:t>Calm voices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a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8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charset="0"/>
                          <a:ea typeface="ＭＳ Ｐゴシック" charset="0"/>
                        </a:rPr>
                        <a:t>Playground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a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charset="0"/>
                          <a:ea typeface="ＭＳ Ｐゴシック" charset="0"/>
                        </a:rPr>
                        <a:t>Include all who want to play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charset="0"/>
                          <a:ea typeface="ＭＳ Ｐゴシック" charset="0"/>
                        </a:rPr>
                        <a:t>Use equipment appropriately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charset="0"/>
                          <a:ea typeface="ＭＳ Ｐゴシック" charset="0"/>
                        </a:rPr>
                        <a:t>Take turns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charset="0"/>
                          <a:ea typeface="ＭＳ Ｐゴシック" charset="0"/>
                        </a:rPr>
                        <a:t>Keep game rules the same during the game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charset="0"/>
                          <a:ea typeface="ＭＳ Ｐゴシック" charset="0"/>
                        </a:rPr>
                        <a:t>Return from playground quietly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6289" name="Text Box 33"/>
          <p:cNvSpPr txBox="1">
            <a:spLocks noChangeArrowheads="1"/>
          </p:cNvSpPr>
          <p:nvPr/>
        </p:nvSpPr>
        <p:spPr bwMode="auto">
          <a:xfrm>
            <a:off x="1676400" y="160020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b="1" u="sng">
                <a:solidFill>
                  <a:schemeClr val="folHlink"/>
                </a:solidFill>
                <a:latin typeface="Arial" charset="0"/>
              </a:rPr>
              <a:t>Examples of Behavioral Expectations</a:t>
            </a:r>
          </a:p>
        </p:txBody>
      </p:sp>
    </p:spTree>
    <p:extLst>
      <p:ext uri="{BB962C8B-B14F-4D97-AF65-F5344CB8AC3E}">
        <p14:creationId xmlns:p14="http://schemas.microsoft.com/office/powerpoint/2010/main" val="41810373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kumimoji="1" lang="en-US" b="1"/>
              <a:t>Teaching Social Skills</a:t>
            </a:r>
            <a:endParaRPr kumimoji="1" lang="en-US"/>
          </a:p>
        </p:txBody>
      </p:sp>
      <p:sp>
        <p:nvSpPr>
          <p:cNvPr id="133123" name="Rectangle 3"/>
          <p:cNvSpPr>
            <a:spLocks noGrp="1" noChangeArrowheads="1"/>
          </p:cNvSpPr>
          <p:nvPr>
            <p:ph type="body" idx="1"/>
          </p:nvPr>
        </p:nvSpPr>
        <p:spPr/>
        <p:txBody>
          <a:bodyPr/>
          <a:lstStyle/>
          <a:p>
            <a:r>
              <a:rPr kumimoji="1" lang="en-US" b="1" dirty="0"/>
              <a:t>Alexander is a nine-year-old </a:t>
            </a:r>
            <a:r>
              <a:rPr kumimoji="1" lang="en-US" b="1" dirty="0" smtClean="0"/>
              <a:t>second- </a:t>
            </a:r>
            <a:r>
              <a:rPr kumimoji="1" lang="en-US" b="1" dirty="0"/>
              <a:t>grade student in Ms. Good</a:t>
            </a:r>
            <a:r>
              <a:rPr kumimoji="1" lang="ja-JP" altLang="en-US" b="1" dirty="0">
                <a:latin typeface="Arial"/>
              </a:rPr>
              <a:t>’</a:t>
            </a:r>
            <a:r>
              <a:rPr kumimoji="1" lang="en-US" b="1" dirty="0"/>
              <a:t>s class. Often when he is teased by one of his classmates he throws moderate to severe tantrums. Ms. Good wants to intervene. What behaviors should Ms. Good address?</a:t>
            </a:r>
          </a:p>
        </p:txBody>
      </p:sp>
    </p:spTree>
    <p:extLst>
      <p:ext uri="{BB962C8B-B14F-4D97-AF65-F5344CB8AC3E}">
        <p14:creationId xmlns:p14="http://schemas.microsoft.com/office/powerpoint/2010/main" val="12789419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r>
              <a:rPr kumimoji="1" lang="en-US" sz="3200" dirty="0"/>
              <a:t/>
            </a:r>
            <a:br>
              <a:rPr kumimoji="1" lang="en-US" sz="3200" dirty="0"/>
            </a:br>
            <a:r>
              <a:rPr kumimoji="1" lang="en-US" dirty="0"/>
              <a:t/>
            </a:r>
            <a:br>
              <a:rPr kumimoji="1" lang="en-US" dirty="0"/>
            </a:br>
            <a:endParaRPr kumimoji="1" lang="en-US" dirty="0"/>
          </a:p>
        </p:txBody>
      </p:sp>
      <p:sp>
        <p:nvSpPr>
          <p:cNvPr id="5123" name="Rectangle 3"/>
          <p:cNvSpPr>
            <a:spLocks noGrp="1" noChangeArrowheads="1"/>
          </p:cNvSpPr>
          <p:nvPr>
            <p:ph type="body" idx="1"/>
          </p:nvPr>
        </p:nvSpPr>
        <p:spPr>
          <a:xfrm>
            <a:off x="609600" y="533400"/>
            <a:ext cx="8153400" cy="51816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lvl="1">
              <a:lnSpc>
                <a:spcPct val="90000"/>
              </a:lnSpc>
              <a:buFont typeface="Wingdings" charset="0"/>
              <a:buNone/>
            </a:pPr>
            <a:r>
              <a:rPr kumimoji="1" lang="en-US" b="1" u="sng"/>
              <a:t>Directive Teaching Model</a:t>
            </a:r>
            <a:endParaRPr kumimoji="1" lang="en-US" b="1"/>
          </a:p>
          <a:p>
            <a:pPr lvl="1">
              <a:lnSpc>
                <a:spcPct val="90000"/>
              </a:lnSpc>
              <a:buClr>
                <a:schemeClr val="folHlink"/>
              </a:buClr>
              <a:buFont typeface="Monotype Sorts" charset="0"/>
              <a:buChar char=""/>
            </a:pPr>
            <a:r>
              <a:rPr kumimoji="1" lang="en-US" sz="2200" b="1" u="sng"/>
              <a:t>Define the Skill</a:t>
            </a:r>
            <a:endParaRPr kumimoji="1" lang="en-US" sz="2200" b="1"/>
          </a:p>
          <a:p>
            <a:pPr lvl="1">
              <a:lnSpc>
                <a:spcPct val="90000"/>
              </a:lnSpc>
              <a:buFont typeface="Wingdings" charset="0"/>
              <a:buNone/>
            </a:pPr>
            <a:r>
              <a:rPr kumimoji="1" lang="en-US" sz="2200" b="1"/>
              <a:t>	e.g., Responds to teasing or name-calling by ignoring, changing the subject, or some other constructive means</a:t>
            </a:r>
          </a:p>
          <a:p>
            <a:pPr lvl="1">
              <a:lnSpc>
                <a:spcPct val="90000"/>
              </a:lnSpc>
              <a:buClr>
                <a:schemeClr val="folHlink"/>
              </a:buClr>
              <a:buFont typeface="Monotype Sorts" charset="0"/>
              <a:buChar char=""/>
            </a:pPr>
            <a:r>
              <a:rPr kumimoji="1" lang="en-US" sz="2200" b="1" u="sng"/>
              <a:t>Assess the Behavior</a:t>
            </a:r>
            <a:endParaRPr kumimoji="1" lang="en-US" sz="2200" b="1"/>
          </a:p>
          <a:p>
            <a:pPr lvl="1">
              <a:lnSpc>
                <a:spcPct val="90000"/>
              </a:lnSpc>
              <a:buFont typeface="Wingdings" charset="0"/>
              <a:buNone/>
            </a:pPr>
            <a:r>
              <a:rPr kumimoji="1" lang="en-US" sz="2200" b="1"/>
              <a:t>	e.g., direct observation</a:t>
            </a:r>
          </a:p>
          <a:p>
            <a:pPr lvl="1">
              <a:lnSpc>
                <a:spcPct val="90000"/>
              </a:lnSpc>
              <a:buClr>
                <a:schemeClr val="folHlink"/>
              </a:buClr>
              <a:buFont typeface="Monotype Sorts" charset="0"/>
              <a:buChar char=""/>
            </a:pPr>
            <a:r>
              <a:rPr kumimoji="1" lang="en-US" sz="2200" b="1" u="sng"/>
              <a:t>Teach the Social Skill</a:t>
            </a:r>
            <a:endParaRPr kumimoji="1" lang="en-US" sz="2200" b="1"/>
          </a:p>
          <a:p>
            <a:pPr lvl="1">
              <a:lnSpc>
                <a:spcPct val="90000"/>
              </a:lnSpc>
              <a:buFont typeface="Wingdings" charset="0"/>
              <a:buNone/>
            </a:pPr>
            <a:r>
              <a:rPr kumimoji="1" lang="en-US" sz="2200" b="1"/>
              <a:t>	e.g., social modeling, cognitive, &amp; affective strategies</a:t>
            </a:r>
          </a:p>
          <a:p>
            <a:pPr lvl="1">
              <a:lnSpc>
                <a:spcPct val="90000"/>
              </a:lnSpc>
              <a:buClr>
                <a:schemeClr val="folHlink"/>
              </a:buClr>
              <a:buFont typeface="Monotype Sorts" charset="0"/>
              <a:buChar char=""/>
            </a:pPr>
            <a:r>
              <a:rPr kumimoji="1" lang="en-US" sz="2200" b="1" u="sng"/>
              <a:t>Evaluate Results of Teaching</a:t>
            </a:r>
          </a:p>
          <a:p>
            <a:pPr lvl="1">
              <a:lnSpc>
                <a:spcPct val="90000"/>
              </a:lnSpc>
              <a:buFont typeface="Wingdings" charset="0"/>
              <a:buNone/>
            </a:pPr>
            <a:r>
              <a:rPr kumimoji="1" lang="en-US" sz="2200" b="1"/>
              <a:t>	e.g., continue observations</a:t>
            </a:r>
          </a:p>
          <a:p>
            <a:pPr lvl="1">
              <a:lnSpc>
                <a:spcPct val="90000"/>
              </a:lnSpc>
              <a:buClr>
                <a:schemeClr val="folHlink"/>
              </a:buClr>
              <a:buFont typeface="Monotype Sorts" charset="0"/>
              <a:buChar char=""/>
            </a:pPr>
            <a:r>
              <a:rPr kumimoji="1" lang="en-US" sz="2200" b="1" u="sng"/>
              <a:t>Maintain &amp; Transfer the Skill</a:t>
            </a:r>
            <a:endParaRPr kumimoji="1" lang="en-US" sz="2200" b="1"/>
          </a:p>
          <a:p>
            <a:pPr lvl="1">
              <a:lnSpc>
                <a:spcPct val="90000"/>
              </a:lnSpc>
              <a:buFont typeface="Wingdings" charset="0"/>
              <a:buNone/>
            </a:pPr>
            <a:r>
              <a:rPr kumimoji="1" lang="en-US" sz="2200" b="1"/>
              <a:t>	e.g., reinforcement &amp; homework activities</a:t>
            </a:r>
            <a:endParaRPr kumimoji="1" lang="en-US" sz="2200" b="1" u="sng"/>
          </a:p>
          <a:p>
            <a:pPr lvl="1">
              <a:lnSpc>
                <a:spcPct val="90000"/>
              </a:lnSpc>
              <a:buFont typeface="Wingdings" charset="0"/>
              <a:buNone/>
            </a:pPr>
            <a:endParaRPr kumimoji="1" lang="en-US"/>
          </a:p>
          <a:p>
            <a:pPr>
              <a:lnSpc>
                <a:spcPct val="90000"/>
              </a:lnSpc>
            </a:pPr>
            <a:endParaRPr kumimoji="1" lang="en-US" sz="2700"/>
          </a:p>
        </p:txBody>
      </p:sp>
    </p:spTree>
    <p:extLst>
      <p:ext uri="{BB962C8B-B14F-4D97-AF65-F5344CB8AC3E}">
        <p14:creationId xmlns:p14="http://schemas.microsoft.com/office/powerpoint/2010/main" val="34013588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 calcmode="lin" valueType="num">
                                      <p:cBhvr additive="base">
                                        <p:cTn id="15"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12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 calcmode="lin" valueType="num">
                                      <p:cBhvr additive="base">
                                        <p:cTn id="23"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12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 calcmode="lin" valueType="num">
                                      <p:cBhvr additive="base">
                                        <p:cTn id="27"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2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 calcmode="lin" valueType="num">
                                      <p:cBhvr additive="base">
                                        <p:cTn id="31"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 calcmode="lin" valueType="num">
                                      <p:cBhvr additive="base">
                                        <p:cTn id="35" dur="500" fill="hold"/>
                                        <p:tgtEl>
                                          <p:spTgt spid="512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12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123">
                                            <p:txEl>
                                              <p:pRg st="8" end="8"/>
                                            </p:txEl>
                                          </p:spTgt>
                                        </p:tgtEl>
                                        <p:attrNameLst>
                                          <p:attrName>style.visibility</p:attrName>
                                        </p:attrNameLst>
                                      </p:cBhvr>
                                      <p:to>
                                        <p:strVal val="visible"/>
                                      </p:to>
                                    </p:set>
                                    <p:anim calcmode="lin" valueType="num">
                                      <p:cBhvr additive="base">
                                        <p:cTn id="39" dur="500" fill="hold"/>
                                        <p:tgtEl>
                                          <p:spTgt spid="512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123">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123">
                                            <p:txEl>
                                              <p:pRg st="9" end="9"/>
                                            </p:txEl>
                                          </p:spTgt>
                                        </p:tgtEl>
                                        <p:attrNameLst>
                                          <p:attrName>style.visibility</p:attrName>
                                        </p:attrNameLst>
                                      </p:cBhvr>
                                      <p:to>
                                        <p:strVal val="visible"/>
                                      </p:to>
                                    </p:set>
                                    <p:anim calcmode="lin" valueType="num">
                                      <p:cBhvr additive="base">
                                        <p:cTn id="43" dur="500" fill="hold"/>
                                        <p:tgtEl>
                                          <p:spTgt spid="512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3">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123">
                                            <p:txEl>
                                              <p:pRg st="10" end="10"/>
                                            </p:txEl>
                                          </p:spTgt>
                                        </p:tgtEl>
                                        <p:attrNameLst>
                                          <p:attrName>style.visibility</p:attrName>
                                        </p:attrNameLst>
                                      </p:cBhvr>
                                      <p:to>
                                        <p:strVal val="visible"/>
                                      </p:to>
                                    </p:set>
                                    <p:anim calcmode="lin" valueType="num">
                                      <p:cBhvr additive="base">
                                        <p:cTn id="47" dur="500" fill="hold"/>
                                        <p:tgtEl>
                                          <p:spTgt spid="5123">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12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z="3600" b="1" dirty="0" smtClean="0"/>
              <a:t>Organizer</a:t>
            </a:r>
            <a:endParaRPr lang="en-US" sz="3600" b="1" dirty="0"/>
          </a:p>
        </p:txBody>
      </p:sp>
      <p:sp>
        <p:nvSpPr>
          <p:cNvPr id="3" name="Content Placeholder 2"/>
          <p:cNvSpPr>
            <a:spLocks noGrp="1"/>
          </p:cNvSpPr>
          <p:nvPr>
            <p:ph idx="1"/>
          </p:nvPr>
        </p:nvSpPr>
        <p:spPr>
          <a:xfrm>
            <a:off x="685800" y="1524000"/>
            <a:ext cx="7772400" cy="4572000"/>
          </a:xfrm>
        </p:spPr>
        <p:txBody>
          <a:bodyPr/>
          <a:lstStyle/>
          <a:p>
            <a:r>
              <a:rPr lang="en-US" dirty="0" smtClean="0"/>
              <a:t>Social Skill Definition &amp; Purpose</a:t>
            </a:r>
          </a:p>
          <a:p>
            <a:r>
              <a:rPr lang="en-US" dirty="0" smtClean="0"/>
              <a:t>Cardinal Rules of Social Skill Training</a:t>
            </a:r>
          </a:p>
          <a:p>
            <a:r>
              <a:rPr lang="en-US" dirty="0" smtClean="0"/>
              <a:t>Social Skills and PBIS</a:t>
            </a:r>
          </a:p>
          <a:p>
            <a:r>
              <a:rPr lang="en-US" dirty="0" smtClean="0"/>
              <a:t>Basic Social Skills Teaching Model</a:t>
            </a:r>
          </a:p>
          <a:p>
            <a:r>
              <a:rPr lang="en-US" dirty="0" smtClean="0"/>
              <a:t>Cultural Factors &amp; Social Skill Instruction (SSI)</a:t>
            </a:r>
          </a:p>
          <a:p>
            <a:r>
              <a:rPr lang="en-US" dirty="0" smtClean="0"/>
              <a:t>Effects of Social Skill Instruction</a:t>
            </a:r>
            <a:endParaRPr lang="en-US" dirty="0"/>
          </a:p>
        </p:txBody>
      </p:sp>
    </p:spTree>
    <p:extLst>
      <p:ext uri="{BB962C8B-B14F-4D97-AF65-F5344CB8AC3E}">
        <p14:creationId xmlns:p14="http://schemas.microsoft.com/office/powerpoint/2010/main" val="274694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Cultural Factors &amp; SSI</a:t>
            </a:r>
            <a:endParaRPr lang="en-US" b="1" dirty="0"/>
          </a:p>
        </p:txBody>
      </p:sp>
      <p:sp>
        <p:nvSpPr>
          <p:cNvPr id="3" name="Content Placeholder 2"/>
          <p:cNvSpPr>
            <a:spLocks noGrp="1"/>
          </p:cNvSpPr>
          <p:nvPr>
            <p:ph idx="1"/>
          </p:nvPr>
        </p:nvSpPr>
        <p:spPr/>
        <p:txBody>
          <a:bodyPr/>
          <a:lstStyle/>
          <a:p>
            <a:pPr marL="0" indent="0">
              <a:buNone/>
            </a:pPr>
            <a:r>
              <a:rPr lang="en-US" b="1" dirty="0" smtClean="0"/>
              <a:t>Culturally relevant (CR) instruction is realizing the influence of race, culture, and ethnicity on the ways we teach and the ways children learn (Ladson-Billings, 1995).</a:t>
            </a:r>
          </a:p>
          <a:p>
            <a:endParaRPr lang="en-US" b="1" dirty="0"/>
          </a:p>
        </p:txBody>
      </p:sp>
    </p:spTree>
    <p:extLst>
      <p:ext uri="{BB962C8B-B14F-4D97-AF65-F5344CB8AC3E}">
        <p14:creationId xmlns:p14="http://schemas.microsoft.com/office/powerpoint/2010/main" val="3561145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609600"/>
            <a:ext cx="7772400" cy="704850"/>
          </a:xfrm>
        </p:spPr>
        <p:txBody>
          <a:bodyPr/>
          <a:lstStyle/>
          <a:p>
            <a:r>
              <a:rPr lang="en-US" sz="2000" b="0" dirty="0"/>
              <a:t/>
            </a:r>
            <a:br>
              <a:rPr lang="en-US" sz="2000" b="0" dirty="0"/>
            </a:br>
            <a:r>
              <a:rPr lang="en-US" sz="2000" b="0" dirty="0"/>
              <a:t/>
            </a:r>
            <a:br>
              <a:rPr lang="en-US" sz="2000" b="0" dirty="0"/>
            </a:br>
            <a:r>
              <a:rPr lang="en-US" sz="2000" b="0" dirty="0"/>
              <a:t> </a:t>
            </a:r>
            <a:r>
              <a:rPr lang="en-US" sz="2000" dirty="0"/>
              <a:t>Cultural Diversity &amp; Social Learning</a:t>
            </a:r>
            <a:br>
              <a:rPr lang="en-US" sz="2000" dirty="0"/>
            </a:br>
            <a:endParaRPr lang="en-US" sz="2000" b="0" dirty="0"/>
          </a:p>
        </p:txBody>
      </p:sp>
      <p:sp>
        <p:nvSpPr>
          <p:cNvPr id="45059" name="Rectangle 3"/>
          <p:cNvSpPr>
            <a:spLocks noGrp="1" noChangeArrowheads="1"/>
          </p:cNvSpPr>
          <p:nvPr>
            <p:ph type="body" idx="1"/>
          </p:nvPr>
        </p:nvSpPr>
        <p:spPr>
          <a:xfrm>
            <a:off x="685800" y="1600200"/>
            <a:ext cx="7772400" cy="4171950"/>
          </a:xfrm>
        </p:spPr>
        <p:txBody>
          <a:bodyPr/>
          <a:lstStyle/>
          <a:p>
            <a:pPr>
              <a:lnSpc>
                <a:spcPct val="90000"/>
              </a:lnSpc>
            </a:pPr>
            <a:r>
              <a:rPr lang="en-US" sz="3600" b="1"/>
              <a:t>Culture is the way of life of a particular group of people. It is integral to every aspect of being, influencing to varying degrees one</a:t>
            </a:r>
            <a:r>
              <a:rPr lang="ja-JP" altLang="en-US" sz="3600" b="1">
                <a:latin typeface="Arial"/>
              </a:rPr>
              <a:t>’</a:t>
            </a:r>
            <a:r>
              <a:rPr lang="en-US" sz="3600" b="1"/>
              <a:t>s ways of </a:t>
            </a:r>
            <a:r>
              <a:rPr lang="en-US" sz="3600" b="1" u="sng"/>
              <a:t>thinking</a:t>
            </a:r>
            <a:r>
              <a:rPr lang="en-US" sz="3600" b="1"/>
              <a:t>, </a:t>
            </a:r>
            <a:r>
              <a:rPr lang="en-US" sz="3600" b="1" u="sng"/>
              <a:t>acting</a:t>
            </a:r>
            <a:r>
              <a:rPr lang="en-US" sz="3600" b="1"/>
              <a:t>, and ultimately </a:t>
            </a:r>
            <a:r>
              <a:rPr lang="en-US" sz="3600" b="1" u="sng"/>
              <a:t>developing</a:t>
            </a:r>
            <a:r>
              <a:rPr lang="en-US" sz="3600" b="1"/>
              <a:t>.</a:t>
            </a:r>
            <a:r>
              <a:rPr lang="en-US" sz="2800" b="1"/>
              <a:t> </a:t>
            </a: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25" y="0"/>
            <a:ext cx="1412875" cy="125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8575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500" b="1" dirty="0"/>
              <a:t>Basic Principles</a:t>
            </a:r>
          </a:p>
        </p:txBody>
      </p:sp>
      <p:sp>
        <p:nvSpPr>
          <p:cNvPr id="27651" name="Rectangle 3"/>
          <p:cNvSpPr>
            <a:spLocks noGrp="1" noChangeArrowheads="1"/>
          </p:cNvSpPr>
          <p:nvPr>
            <p:ph type="body" idx="1"/>
          </p:nvPr>
        </p:nvSpPr>
        <p:spPr/>
        <p:txBody>
          <a:bodyPr/>
          <a:lstStyle/>
          <a:p>
            <a:pPr>
              <a:lnSpc>
                <a:spcPct val="90000"/>
              </a:lnSpc>
            </a:pPr>
            <a:r>
              <a:rPr lang="en-US" b="1" dirty="0">
                <a:latin typeface="Arial" charset="0"/>
              </a:rPr>
              <a:t>Every culture has its own internal coherence, integrity, and logic</a:t>
            </a:r>
          </a:p>
          <a:p>
            <a:pPr>
              <a:lnSpc>
                <a:spcPct val="90000"/>
              </a:lnSpc>
            </a:pPr>
            <a:r>
              <a:rPr lang="en-US" b="1" dirty="0">
                <a:latin typeface="Arial" charset="0"/>
              </a:rPr>
              <a:t>No culture is inherently better or worse than another</a:t>
            </a:r>
          </a:p>
          <a:p>
            <a:pPr>
              <a:lnSpc>
                <a:spcPct val="90000"/>
              </a:lnSpc>
            </a:pPr>
            <a:r>
              <a:rPr lang="en-US" b="1" dirty="0">
                <a:latin typeface="Arial" charset="0"/>
              </a:rPr>
              <a:t>All persons are to some extent </a:t>
            </a:r>
            <a:r>
              <a:rPr lang="en-US" b="1" u="sng" dirty="0">
                <a:latin typeface="Arial" charset="0"/>
              </a:rPr>
              <a:t>culturally</a:t>
            </a:r>
            <a:r>
              <a:rPr lang="en-US" b="1" dirty="0">
                <a:latin typeface="Arial" charset="0"/>
              </a:rPr>
              <a:t> bound (Janzen, 1994)</a:t>
            </a:r>
          </a:p>
          <a:p>
            <a:pPr>
              <a:lnSpc>
                <a:spcPct val="90000"/>
              </a:lnSpc>
              <a:buFontTx/>
              <a:buNone/>
            </a:pPr>
            <a:endParaRPr lang="en-US" b="1" dirty="0">
              <a:latin typeface="Arial" charset="0"/>
            </a:endParaRPr>
          </a:p>
          <a:p>
            <a:pPr>
              <a:lnSpc>
                <a:spcPct val="90000"/>
              </a:lnSpc>
            </a:pPr>
            <a:endParaRPr lang="en-US" dirty="0">
              <a:latin typeface="Arial" charset="0"/>
            </a:endParaRPr>
          </a:p>
        </p:txBody>
      </p:sp>
    </p:spTree>
    <p:extLst>
      <p:ext uri="{BB962C8B-B14F-4D97-AF65-F5344CB8AC3E}">
        <p14:creationId xmlns:p14="http://schemas.microsoft.com/office/powerpoint/2010/main" val="1579110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09600"/>
            <a:ext cx="7696200" cy="685800"/>
          </a:xfrm>
        </p:spPr>
        <p:txBody>
          <a:bodyPr/>
          <a:lstStyle/>
          <a:p>
            <a:r>
              <a:rPr lang="en-US" sz="3500" b="1" dirty="0">
                <a:latin typeface="Arial" charset="0"/>
              </a:rPr>
              <a:t>Characteristics of culture</a:t>
            </a:r>
          </a:p>
        </p:txBody>
      </p:sp>
      <p:sp>
        <p:nvSpPr>
          <p:cNvPr id="8195" name="Rectangle 3"/>
          <p:cNvSpPr>
            <a:spLocks noGrp="1" noChangeArrowheads="1"/>
          </p:cNvSpPr>
          <p:nvPr>
            <p:ph type="body" idx="1"/>
          </p:nvPr>
        </p:nvSpPr>
        <p:spPr/>
        <p:txBody>
          <a:bodyPr/>
          <a:lstStyle/>
          <a:p>
            <a:pPr>
              <a:buSzPct val="60000"/>
              <a:buFont typeface="Wingdings" charset="0"/>
              <a:buChar char="q"/>
            </a:pPr>
            <a:r>
              <a:rPr lang="en-US" b="1" dirty="0">
                <a:latin typeface="Arial" charset="0"/>
              </a:rPr>
              <a:t>Culture is learned</a:t>
            </a:r>
          </a:p>
          <a:p>
            <a:pPr>
              <a:buSzPct val="60000"/>
              <a:buFont typeface="Wingdings" charset="0"/>
              <a:buChar char="q"/>
            </a:pPr>
            <a:r>
              <a:rPr lang="en-US" b="1" dirty="0">
                <a:latin typeface="Arial" charset="0"/>
              </a:rPr>
              <a:t>Culture is shared</a:t>
            </a:r>
          </a:p>
          <a:p>
            <a:pPr>
              <a:buSzPct val="60000"/>
              <a:buFont typeface="Wingdings" charset="0"/>
              <a:buChar char="q"/>
            </a:pPr>
            <a:r>
              <a:rPr lang="en-US" b="1" dirty="0">
                <a:latin typeface="Arial" charset="0"/>
              </a:rPr>
              <a:t>Culture is an adaptation</a:t>
            </a:r>
          </a:p>
          <a:p>
            <a:pPr>
              <a:buSzPct val="60000"/>
              <a:buFont typeface="Wingdings" charset="0"/>
              <a:buChar char="q"/>
            </a:pPr>
            <a:r>
              <a:rPr lang="en-US" b="1" dirty="0">
                <a:latin typeface="Arial" charset="0"/>
              </a:rPr>
              <a:t>Culture is a dynamic changing phenomena</a:t>
            </a:r>
          </a:p>
        </p:txBody>
      </p:sp>
    </p:spTree>
    <p:extLst>
      <p:ext uri="{BB962C8B-B14F-4D97-AF65-F5344CB8AC3E}">
        <p14:creationId xmlns:p14="http://schemas.microsoft.com/office/powerpoint/2010/main" val="32029708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09600" y="762000"/>
            <a:ext cx="7772400" cy="5410200"/>
          </a:xfrm>
        </p:spPr>
        <p:txBody>
          <a:bodyPr/>
          <a:lstStyle/>
          <a:p>
            <a:pPr>
              <a:buFontTx/>
              <a:buNone/>
            </a:pPr>
            <a:r>
              <a:rPr lang="en-US" sz="2400" b="1">
                <a:latin typeface="Arial" charset="0"/>
              </a:rPr>
              <a:t>Cultural Discontinuity</a:t>
            </a:r>
            <a:endParaRPr lang="en-US" sz="2400">
              <a:latin typeface="Arial" charset="0"/>
            </a:endParaRPr>
          </a:p>
        </p:txBody>
      </p:sp>
      <p:sp>
        <p:nvSpPr>
          <p:cNvPr id="22533" name="AutoShape 5"/>
          <p:cNvSpPr>
            <a:spLocks noChangeAspect="1" noChangeArrowheads="1"/>
          </p:cNvSpPr>
          <p:nvPr/>
        </p:nvSpPr>
        <p:spPr bwMode="auto">
          <a:xfrm>
            <a:off x="381000" y="3124200"/>
            <a:ext cx="8763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2552" name="Group 24"/>
          <p:cNvGrpSpPr>
            <a:grpSpLocks/>
          </p:cNvGrpSpPr>
          <p:nvPr/>
        </p:nvGrpSpPr>
        <p:grpSpPr bwMode="auto">
          <a:xfrm>
            <a:off x="533400" y="2895600"/>
            <a:ext cx="3665538" cy="2159000"/>
            <a:chOff x="288" y="2160"/>
            <a:chExt cx="2309" cy="1360"/>
          </a:xfrm>
        </p:grpSpPr>
        <p:sp>
          <p:nvSpPr>
            <p:cNvPr id="22534" name="Oval 6"/>
            <p:cNvSpPr>
              <a:spLocks noChangeArrowheads="1"/>
            </p:cNvSpPr>
            <p:nvPr/>
          </p:nvSpPr>
          <p:spPr bwMode="auto">
            <a:xfrm>
              <a:off x="288" y="2160"/>
              <a:ext cx="1061" cy="89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sz="2000">
                  <a:latin typeface="Arial" charset="0"/>
                </a:rPr>
                <a:t>Child</a:t>
              </a:r>
              <a:r>
                <a:rPr lang="ja-JP" altLang="en-US" sz="2000">
                  <a:latin typeface="Arial"/>
                </a:rPr>
                <a:t>’</a:t>
              </a:r>
              <a:r>
                <a:rPr lang="en-US" sz="2000">
                  <a:latin typeface="Arial" charset="0"/>
                </a:rPr>
                <a:t>s</a:t>
              </a:r>
            </a:p>
            <a:p>
              <a:pPr algn="ctr"/>
              <a:r>
                <a:rPr lang="en-US" sz="2000">
                  <a:latin typeface="Arial" charset="0"/>
                </a:rPr>
                <a:t>Culture</a:t>
              </a:r>
            </a:p>
          </p:txBody>
        </p:sp>
        <p:sp>
          <p:nvSpPr>
            <p:cNvPr id="22535" name="Oval 7"/>
            <p:cNvSpPr>
              <a:spLocks noChangeArrowheads="1"/>
            </p:cNvSpPr>
            <p:nvPr/>
          </p:nvSpPr>
          <p:spPr bwMode="auto">
            <a:xfrm>
              <a:off x="1536" y="2176"/>
              <a:ext cx="1061" cy="89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sz="2000">
                  <a:latin typeface="Arial" charset="0"/>
                </a:rPr>
                <a:t>School</a:t>
              </a:r>
              <a:r>
                <a:rPr lang="ja-JP" altLang="en-US" sz="2000">
                  <a:latin typeface="Arial"/>
                </a:rPr>
                <a:t>’</a:t>
              </a:r>
              <a:r>
                <a:rPr lang="en-US" sz="2000">
                  <a:latin typeface="Arial" charset="0"/>
                </a:rPr>
                <a:t>s Culture</a:t>
              </a:r>
            </a:p>
          </p:txBody>
        </p:sp>
        <p:sp>
          <p:nvSpPr>
            <p:cNvPr id="22536" name="Text Box 8"/>
            <p:cNvSpPr txBox="1">
              <a:spLocks noChangeArrowheads="1"/>
            </p:cNvSpPr>
            <p:nvPr/>
          </p:nvSpPr>
          <p:spPr bwMode="auto">
            <a:xfrm>
              <a:off x="384" y="3072"/>
              <a:ext cx="211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a:latin typeface="Arial" charset="0"/>
                </a:rPr>
                <a:t>Gap= Low degree of success or failure</a:t>
              </a:r>
            </a:p>
            <a:p>
              <a:pPr algn="ctr"/>
              <a:r>
                <a:rPr lang="en-US" sz="2000">
                  <a:latin typeface="Arial" charset="0"/>
                </a:rPr>
                <a:t>Students may be forced to select culture</a:t>
              </a:r>
            </a:p>
          </p:txBody>
        </p:sp>
      </p:grpSp>
      <p:grpSp>
        <p:nvGrpSpPr>
          <p:cNvPr id="22553" name="Group 25"/>
          <p:cNvGrpSpPr>
            <a:grpSpLocks/>
          </p:cNvGrpSpPr>
          <p:nvPr/>
        </p:nvGrpSpPr>
        <p:grpSpPr bwMode="auto">
          <a:xfrm>
            <a:off x="4724400" y="2895600"/>
            <a:ext cx="3370263" cy="2233613"/>
            <a:chOff x="2976" y="2112"/>
            <a:chExt cx="2123" cy="1407"/>
          </a:xfrm>
        </p:grpSpPr>
        <p:sp>
          <p:nvSpPr>
            <p:cNvPr id="22537" name="Oval 9"/>
            <p:cNvSpPr>
              <a:spLocks noChangeArrowheads="1"/>
            </p:cNvSpPr>
            <p:nvPr/>
          </p:nvSpPr>
          <p:spPr bwMode="auto">
            <a:xfrm>
              <a:off x="3120" y="2112"/>
              <a:ext cx="1062" cy="89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sz="2000">
                  <a:latin typeface="Arial" charset="0"/>
                </a:rPr>
                <a:t>Child</a:t>
              </a:r>
              <a:r>
                <a:rPr lang="ja-JP" altLang="en-US" sz="2000">
                  <a:latin typeface="Arial"/>
                </a:rPr>
                <a:t>’</a:t>
              </a:r>
              <a:r>
                <a:rPr lang="en-US" sz="2000">
                  <a:latin typeface="Arial" charset="0"/>
                </a:rPr>
                <a:t>s</a:t>
              </a:r>
            </a:p>
            <a:p>
              <a:pPr algn="ctr"/>
              <a:r>
                <a:rPr lang="en-US" sz="2000">
                  <a:latin typeface="Arial" charset="0"/>
                </a:rPr>
                <a:t>Culture</a:t>
              </a:r>
            </a:p>
          </p:txBody>
        </p:sp>
        <p:sp>
          <p:nvSpPr>
            <p:cNvPr id="22538" name="Oval 10"/>
            <p:cNvSpPr>
              <a:spLocks noChangeArrowheads="1"/>
            </p:cNvSpPr>
            <p:nvPr/>
          </p:nvSpPr>
          <p:spPr bwMode="auto">
            <a:xfrm>
              <a:off x="3984" y="2128"/>
              <a:ext cx="1061" cy="89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sz="2000">
                  <a:latin typeface="Arial" charset="0"/>
                </a:rPr>
                <a:t>School</a:t>
              </a:r>
              <a:r>
                <a:rPr lang="ja-JP" altLang="en-US" sz="2000">
                  <a:latin typeface="Arial"/>
                </a:rPr>
                <a:t>’</a:t>
              </a:r>
              <a:r>
                <a:rPr lang="en-US" sz="2000">
                  <a:latin typeface="Arial" charset="0"/>
                </a:rPr>
                <a:t>s Culture</a:t>
              </a:r>
            </a:p>
          </p:txBody>
        </p:sp>
        <p:sp>
          <p:nvSpPr>
            <p:cNvPr id="22539" name="Text Box 11"/>
            <p:cNvSpPr txBox="1">
              <a:spLocks noChangeArrowheads="1"/>
            </p:cNvSpPr>
            <p:nvPr/>
          </p:nvSpPr>
          <p:spPr bwMode="auto">
            <a:xfrm>
              <a:off x="2976" y="3072"/>
              <a:ext cx="2123"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ctr"/>
              <a:r>
                <a:rPr lang="en-US" sz="2000">
                  <a:latin typeface="Arial" charset="0"/>
                </a:rPr>
                <a:t>Overlap = High degree of success</a:t>
              </a:r>
            </a:p>
          </p:txBody>
        </p:sp>
      </p:grpSp>
      <p:sp>
        <p:nvSpPr>
          <p:cNvPr id="22551" name="AutoShape 23"/>
          <p:cNvSpPr>
            <a:spLocks noChangeArrowheads="1"/>
          </p:cNvSpPr>
          <p:nvPr/>
        </p:nvSpPr>
        <p:spPr bwMode="auto">
          <a:xfrm>
            <a:off x="2514600" y="1524000"/>
            <a:ext cx="3581400" cy="1447800"/>
          </a:xfrm>
          <a:custGeom>
            <a:avLst/>
            <a:gdLst>
              <a:gd name="G0" fmla="+- 0 0 0"/>
              <a:gd name="G1" fmla="+- 10811145 0 0"/>
              <a:gd name="G2" fmla="+- 0 0 10811145"/>
              <a:gd name="G3" fmla="+- 10800 0 0"/>
              <a:gd name="G4" fmla="+- 0 0 0"/>
              <a:gd name="T0" fmla="*/ 360 256 1"/>
              <a:gd name="T1" fmla="*/ 0 256 1"/>
              <a:gd name="G5" fmla="+- G2 T0 T1"/>
              <a:gd name="G6" fmla="?: G2 G2 G5"/>
              <a:gd name="G7" fmla="+- 0 0 G6"/>
              <a:gd name="G8" fmla="+- 5400 0 0"/>
              <a:gd name="G9" fmla="+- 0 0 10811145"/>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0811145"/>
              <a:gd name="G36" fmla="sin G34 10811145"/>
              <a:gd name="G37" fmla="+/ 10811145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9387 w 21600"/>
              <a:gd name="T5" fmla="*/ 92 h 21600"/>
              <a:gd name="T6" fmla="*/ 2977 w 21600"/>
              <a:gd name="T7" fmla="*/ 12901 h 21600"/>
              <a:gd name="T8" fmla="*/ 10093 w 21600"/>
              <a:gd name="T9" fmla="*/ 544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399" y="11273"/>
                  <a:pt x="5462" y="11743"/>
                  <a:pt x="5584" y="12200"/>
                </a:cubicBezTo>
                <a:lnTo>
                  <a:pt x="369" y="13601"/>
                </a:lnTo>
                <a:cubicBezTo>
                  <a:pt x="124" y="12687"/>
                  <a:pt x="0" y="11746"/>
                  <a:pt x="0" y="10800"/>
                </a:cubicBezTo>
                <a:cubicBezTo>
                  <a:pt x="0" y="4835"/>
                  <a:pt x="4835" y="0"/>
                  <a:pt x="10800" y="0"/>
                </a:cubicBezTo>
                <a:cubicBezTo>
                  <a:pt x="16764" y="0"/>
                  <a:pt x="21599" y="4835"/>
                  <a:pt x="21599"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933584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552"/>
                                        </p:tgtEl>
                                        <p:attrNameLst>
                                          <p:attrName>style.visibility</p:attrName>
                                        </p:attrNameLst>
                                      </p:cBhvr>
                                      <p:to>
                                        <p:strVal val="visible"/>
                                      </p:to>
                                    </p:set>
                                    <p:anim calcmode="lin" valueType="num">
                                      <p:cBhvr additive="base">
                                        <p:cTn id="7" dur="1000" fill="hold"/>
                                        <p:tgtEl>
                                          <p:spTgt spid="22552"/>
                                        </p:tgtEl>
                                        <p:attrNameLst>
                                          <p:attrName>ppt_x</p:attrName>
                                        </p:attrNameLst>
                                      </p:cBhvr>
                                      <p:tavLst>
                                        <p:tav tm="0">
                                          <p:val>
                                            <p:strVal val="0-#ppt_w/2"/>
                                          </p:val>
                                        </p:tav>
                                        <p:tav tm="100000">
                                          <p:val>
                                            <p:strVal val="#ppt_x"/>
                                          </p:val>
                                        </p:tav>
                                      </p:tavLst>
                                    </p:anim>
                                    <p:anim calcmode="lin" valueType="num">
                                      <p:cBhvr additive="base">
                                        <p:cTn id="8" dur="1000" fill="hold"/>
                                        <p:tgtEl>
                                          <p:spTgt spid="225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2551"/>
                                        </p:tgtEl>
                                        <p:attrNameLst>
                                          <p:attrName>style.visibility</p:attrName>
                                        </p:attrNameLst>
                                      </p:cBhvr>
                                      <p:to>
                                        <p:strVal val="visible"/>
                                      </p:to>
                                    </p:set>
                                    <p:anim calcmode="lin" valueType="num">
                                      <p:cBhvr additive="base">
                                        <p:cTn id="13" dur="1000" fill="hold"/>
                                        <p:tgtEl>
                                          <p:spTgt spid="22551"/>
                                        </p:tgtEl>
                                        <p:attrNameLst>
                                          <p:attrName>ppt_x</p:attrName>
                                        </p:attrNameLst>
                                      </p:cBhvr>
                                      <p:tavLst>
                                        <p:tav tm="0">
                                          <p:val>
                                            <p:strVal val="#ppt_x"/>
                                          </p:val>
                                        </p:tav>
                                        <p:tav tm="100000">
                                          <p:val>
                                            <p:strVal val="#ppt_x"/>
                                          </p:val>
                                        </p:tav>
                                      </p:tavLst>
                                    </p:anim>
                                    <p:anim calcmode="lin" valueType="num">
                                      <p:cBhvr additive="base">
                                        <p:cTn id="14" dur="1000" fill="hold"/>
                                        <p:tgtEl>
                                          <p:spTgt spid="2255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2553"/>
                                        </p:tgtEl>
                                        <p:attrNameLst>
                                          <p:attrName>style.visibility</p:attrName>
                                        </p:attrNameLst>
                                      </p:cBhvr>
                                      <p:to>
                                        <p:strVal val="visible"/>
                                      </p:to>
                                    </p:set>
                                    <p:anim calcmode="lin" valueType="num">
                                      <p:cBhvr additive="base">
                                        <p:cTn id="19" dur="1000" fill="hold"/>
                                        <p:tgtEl>
                                          <p:spTgt spid="22553"/>
                                        </p:tgtEl>
                                        <p:attrNameLst>
                                          <p:attrName>ppt_x</p:attrName>
                                        </p:attrNameLst>
                                      </p:cBhvr>
                                      <p:tavLst>
                                        <p:tav tm="0">
                                          <p:val>
                                            <p:strVal val="1+#ppt_w/2"/>
                                          </p:val>
                                        </p:tav>
                                        <p:tav tm="100000">
                                          <p:val>
                                            <p:strVal val="#ppt_x"/>
                                          </p:val>
                                        </p:tav>
                                      </p:tavLst>
                                    </p:anim>
                                    <p:anim calcmode="lin" valueType="num">
                                      <p:cBhvr additive="base">
                                        <p:cTn id="20" dur="1000" fill="hold"/>
                                        <p:tgtEl>
                                          <p:spTgt spid="225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b="1" dirty="0" smtClean="0"/>
              <a:t>CR Instruction</a:t>
            </a:r>
            <a:endParaRPr lang="en-US" b="1" dirty="0"/>
          </a:p>
        </p:txBody>
      </p:sp>
      <p:sp>
        <p:nvSpPr>
          <p:cNvPr id="3" name="Content Placeholder 2"/>
          <p:cNvSpPr>
            <a:spLocks noGrp="1"/>
          </p:cNvSpPr>
          <p:nvPr>
            <p:ph idx="1"/>
          </p:nvPr>
        </p:nvSpPr>
        <p:spPr>
          <a:xfrm>
            <a:off x="685800" y="1219200"/>
            <a:ext cx="7772400" cy="5105400"/>
          </a:xfrm>
        </p:spPr>
        <p:txBody>
          <a:bodyPr/>
          <a:lstStyle/>
          <a:p>
            <a:pPr marL="0" indent="0">
              <a:buNone/>
            </a:pPr>
            <a:r>
              <a:rPr lang="en-US" b="1" u="sng" dirty="0" smtClean="0"/>
              <a:t>CR instruction is designed to</a:t>
            </a:r>
          </a:p>
          <a:p>
            <a:pPr marL="514350" indent="-514350">
              <a:buFont typeface="+mj-lt"/>
              <a:buAutoNum type="arabicPeriod"/>
            </a:pPr>
            <a:r>
              <a:rPr lang="en-US" b="1" dirty="0" smtClean="0"/>
              <a:t>Teach what is meaningful to the learner  to increase engagement and achievement</a:t>
            </a:r>
          </a:p>
          <a:p>
            <a:pPr marL="514350" indent="-514350">
              <a:buFont typeface="+mj-lt"/>
              <a:buAutoNum type="arabicPeriod"/>
            </a:pPr>
            <a:r>
              <a:rPr lang="en-US" b="1" dirty="0" smtClean="0"/>
              <a:t>Use prior experiences and cultural knowledge to teach to and through the strengths of the culturally diverse learner.</a:t>
            </a:r>
          </a:p>
          <a:p>
            <a:pPr marL="514350" indent="-514350">
              <a:buFont typeface="+mj-lt"/>
              <a:buAutoNum type="arabicPeriod"/>
            </a:pPr>
            <a:r>
              <a:rPr lang="en-US" b="1" dirty="0" smtClean="0"/>
              <a:t>Help children realize how instruction brings about positive changes in their lives</a:t>
            </a:r>
            <a:endParaRPr lang="en-US" b="1" dirty="0"/>
          </a:p>
        </p:txBody>
      </p:sp>
    </p:spTree>
    <p:extLst>
      <p:ext uri="{BB962C8B-B14F-4D97-AF65-F5344CB8AC3E}">
        <p14:creationId xmlns:p14="http://schemas.microsoft.com/office/powerpoint/2010/main" val="1990707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normAutofit fontScale="90000"/>
          </a:bodyPr>
          <a:lstStyle/>
          <a:p>
            <a:r>
              <a:rPr lang="en-US" sz="2800" b="1" dirty="0" smtClean="0"/>
              <a:t>CR SSI Model</a:t>
            </a:r>
            <a:br>
              <a:rPr lang="en-US" sz="2800" b="1" dirty="0" smtClean="0"/>
            </a:br>
            <a:r>
              <a:rPr lang="en-US" sz="2000" b="1" dirty="0" smtClean="0"/>
              <a:t>(Robinson-Ervin, Cartledge, Keys, 2011)</a:t>
            </a:r>
            <a:endParaRPr lang="en-US" sz="2000" b="1" dirty="0"/>
          </a:p>
        </p:txBody>
      </p:sp>
      <p:sp>
        <p:nvSpPr>
          <p:cNvPr id="3" name="Content Placeholder 2"/>
          <p:cNvSpPr>
            <a:spLocks noGrp="1"/>
          </p:cNvSpPr>
          <p:nvPr>
            <p:ph idx="1"/>
          </p:nvPr>
        </p:nvSpPr>
        <p:spPr>
          <a:xfrm>
            <a:off x="457200" y="1417638"/>
            <a:ext cx="8229600" cy="4708525"/>
          </a:xfrm>
        </p:spPr>
        <p:txBody>
          <a:bodyPr/>
          <a:lstStyle/>
          <a:p>
            <a:pPr marL="514350" indent="-514350">
              <a:buFont typeface="+mj-lt"/>
              <a:buAutoNum type="arabicPeriod"/>
            </a:pPr>
            <a:r>
              <a:rPr lang="en-US" sz="2800" b="1" dirty="0" smtClean="0"/>
              <a:t>Teach skills most important to target population</a:t>
            </a:r>
          </a:p>
          <a:p>
            <a:pPr lvl="1"/>
            <a:r>
              <a:rPr lang="en-US" sz="2400" b="1" dirty="0" smtClean="0"/>
              <a:t>Review referral data</a:t>
            </a:r>
          </a:p>
          <a:p>
            <a:pPr lvl="1"/>
            <a:r>
              <a:rPr lang="en-US" sz="2400" b="1" dirty="0" smtClean="0"/>
              <a:t>Interview students</a:t>
            </a:r>
          </a:p>
          <a:p>
            <a:pPr lvl="1"/>
            <a:r>
              <a:rPr lang="en-US" sz="2400" b="1" dirty="0" smtClean="0"/>
              <a:t>Examples: (a) dealing with unfair practices &amp; (b) following directions</a:t>
            </a:r>
          </a:p>
          <a:p>
            <a:pPr lvl="1"/>
            <a:endParaRPr lang="en-US" dirty="0"/>
          </a:p>
          <a:p>
            <a:pPr marL="457200" lvl="1" indent="0">
              <a:buNone/>
            </a:pPr>
            <a:endParaRPr lang="en-US" dirty="0"/>
          </a:p>
        </p:txBody>
      </p:sp>
      <p:pic>
        <p:nvPicPr>
          <p:cNvPr id="4" name="Picture 3">
            <a:hlinkClick r:id="rId3" action="ppaction://hlinkpres?slideindex=1&amp;slidetitle="/>
          </p:cNvPr>
          <p:cNvPicPr>
            <a:picLocks noChangeAspect="1"/>
          </p:cNvPicPr>
          <p:nvPr/>
        </p:nvPicPr>
        <p:blipFill>
          <a:blip r:embed="rId4"/>
          <a:stretch>
            <a:fillRect/>
          </a:stretch>
        </p:blipFill>
        <p:spPr>
          <a:xfrm>
            <a:off x="610985" y="3810001"/>
            <a:ext cx="3508319" cy="2316162"/>
          </a:xfrm>
          <a:prstGeom prst="rect">
            <a:avLst/>
          </a:prstGeom>
        </p:spPr>
      </p:pic>
      <p:pic>
        <p:nvPicPr>
          <p:cNvPr id="5" name="Picture 4"/>
          <p:cNvPicPr>
            <a:picLocks noChangeAspect="1"/>
          </p:cNvPicPr>
          <p:nvPr/>
        </p:nvPicPr>
        <p:blipFill>
          <a:blip r:embed="rId5"/>
          <a:stretch>
            <a:fillRect/>
          </a:stretch>
        </p:blipFill>
        <p:spPr>
          <a:xfrm>
            <a:off x="4992613" y="3781207"/>
            <a:ext cx="3430597" cy="2584068"/>
          </a:xfrm>
          <a:prstGeom prst="rect">
            <a:avLst/>
          </a:prstGeom>
        </p:spPr>
      </p:pic>
    </p:spTree>
    <p:extLst>
      <p:ext uri="{BB962C8B-B14F-4D97-AF65-F5344CB8AC3E}">
        <p14:creationId xmlns:p14="http://schemas.microsoft.com/office/powerpoint/2010/main" val="2709774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sz="2800" b="1" dirty="0" smtClean="0"/>
              <a:t>Rationale for Skill: Questioning What Seems to be Unfair (Cartledge &amp; Kleefeld, 2010)</a:t>
            </a:r>
            <a:endParaRPr lang="en-US" sz="2800" b="1" dirty="0"/>
          </a:p>
        </p:txBody>
      </p:sp>
      <p:sp>
        <p:nvSpPr>
          <p:cNvPr id="25603" name="Rectangle 3"/>
          <p:cNvSpPr>
            <a:spLocks noGrp="1" noChangeArrowheads="1"/>
          </p:cNvSpPr>
          <p:nvPr>
            <p:ph sz="quarter" idx="1"/>
          </p:nvPr>
        </p:nvSpPr>
        <p:spPr>
          <a:xfrm>
            <a:off x="685800" y="1752600"/>
            <a:ext cx="7010400" cy="4343400"/>
          </a:xfrm>
        </p:spPr>
        <p:txBody>
          <a:bodyPr>
            <a:normAutofit/>
          </a:bodyPr>
          <a:lstStyle/>
          <a:p>
            <a:pPr>
              <a:lnSpc>
                <a:spcPct val="80000"/>
              </a:lnSpc>
              <a:buNone/>
            </a:pPr>
            <a:endParaRPr lang="en-US" sz="2500" dirty="0" smtClean="0"/>
          </a:p>
          <a:p>
            <a:pPr eaLnBrk="1" hangingPunct="1">
              <a:lnSpc>
                <a:spcPct val="80000"/>
              </a:lnSpc>
            </a:pPr>
            <a:r>
              <a:rPr lang="en-US" sz="2500" b="1" dirty="0"/>
              <a:t>Appropriately</a:t>
            </a:r>
            <a:r>
              <a:rPr lang="en-US" sz="2500" b="1" i="1" dirty="0"/>
              <a:t> </a:t>
            </a:r>
            <a:r>
              <a:rPr lang="en-US" sz="2500" b="1" dirty="0"/>
              <a:t>questioning unfair practices is often a difficult social skills for students to acquire</a:t>
            </a:r>
          </a:p>
          <a:p>
            <a:pPr eaLnBrk="1" hangingPunct="1">
              <a:lnSpc>
                <a:spcPct val="80000"/>
              </a:lnSpc>
            </a:pPr>
            <a:r>
              <a:rPr lang="en-US" sz="2500" b="1" dirty="0"/>
              <a:t>When students do not engage in appropriate questioning practices they are often </a:t>
            </a:r>
            <a:r>
              <a:rPr lang="en-US" sz="2500" b="1" dirty="0" smtClean="0"/>
              <a:t>subjected </a:t>
            </a:r>
            <a:r>
              <a:rPr lang="en-US" sz="2500" b="1" dirty="0"/>
              <a:t>to discipline measures such as </a:t>
            </a:r>
            <a:r>
              <a:rPr lang="en-US" sz="2500" b="1" dirty="0" smtClean="0"/>
              <a:t>office referrals, </a:t>
            </a:r>
            <a:r>
              <a:rPr lang="en-US" sz="2500" b="1" dirty="0"/>
              <a:t>suspension, and possibly expulsion. </a:t>
            </a:r>
          </a:p>
          <a:p>
            <a:pPr eaLnBrk="1" hangingPunct="1">
              <a:lnSpc>
                <a:spcPct val="80000"/>
              </a:lnSpc>
            </a:pPr>
            <a:r>
              <a:rPr lang="en-US" sz="2500" b="1" dirty="0"/>
              <a:t>These consequences can have a negative effect on the school and post-school success of students.</a:t>
            </a:r>
            <a:r>
              <a:rPr lang="en-US" sz="2500" b="1" dirty="0" smtClean="0"/>
              <a:t> </a:t>
            </a:r>
            <a:endParaRPr lang="en-US" sz="2500" b="1" dirty="0"/>
          </a:p>
        </p:txBody>
      </p:sp>
      <p:pic>
        <p:nvPicPr>
          <p:cNvPr id="4" name="Picture 3"/>
          <p:cNvPicPr>
            <a:picLocks noChangeAspect="1"/>
          </p:cNvPicPr>
          <p:nvPr/>
        </p:nvPicPr>
        <p:blipFill>
          <a:blip r:embed="rId2"/>
          <a:stretch>
            <a:fillRect/>
          </a:stretch>
        </p:blipFill>
        <p:spPr>
          <a:xfrm>
            <a:off x="7315200" y="4724400"/>
            <a:ext cx="1828800" cy="1823156"/>
          </a:xfrm>
          <a:prstGeom prst="rect">
            <a:avLst/>
          </a:prstGeom>
        </p:spPr>
      </p:pic>
    </p:spTree>
    <p:extLst>
      <p:ext uri="{BB962C8B-B14F-4D97-AF65-F5344CB8AC3E}">
        <p14:creationId xmlns:p14="http://schemas.microsoft.com/office/powerpoint/2010/main" val="17107639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001000" cy="2133600"/>
          </a:xfrm>
        </p:spPr>
        <p:txBody>
          <a:bodyPr/>
          <a:lstStyle/>
          <a:p>
            <a:pPr algn="l"/>
            <a:r>
              <a:rPr lang="en-US" sz="3600" b="1" i="1" dirty="0" smtClean="0"/>
              <a:t>2. Use </a:t>
            </a:r>
            <a:r>
              <a:rPr lang="en-US" sz="3600" b="1" i="1" dirty="0"/>
              <a:t>CR materials to provide a rationale for &amp; teach social skills </a:t>
            </a:r>
            <a:br>
              <a:rPr lang="en-US" sz="3600" b="1" i="1" dirty="0"/>
            </a:br>
            <a:r>
              <a:rPr lang="en-US" sz="3600" b="1" i="1" dirty="0"/>
              <a:t/>
            </a:r>
            <a:br>
              <a:rPr lang="en-US" sz="3600" b="1" i="1" dirty="0"/>
            </a:br>
            <a:endParaRPr lang="en-US" sz="3600" b="1" i="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8181" y="3211870"/>
            <a:ext cx="3956124" cy="3646130"/>
          </a:xfrm>
          <a:prstGeom prst="rect">
            <a:avLst/>
          </a:prstGeom>
        </p:spPr>
      </p:pic>
      <p:sp>
        <p:nvSpPr>
          <p:cNvPr id="6" name="TextBox 5"/>
          <p:cNvSpPr txBox="1"/>
          <p:nvPr/>
        </p:nvSpPr>
        <p:spPr>
          <a:xfrm>
            <a:off x="838200" y="3886200"/>
            <a:ext cx="3124200" cy="3046988"/>
          </a:xfrm>
          <a:prstGeom prst="rect">
            <a:avLst/>
          </a:prstGeom>
          <a:noFill/>
        </p:spPr>
        <p:txBody>
          <a:bodyPr wrap="square" rtlCol="0">
            <a:spAutoFit/>
          </a:bodyPr>
          <a:lstStyle/>
          <a:p>
            <a:r>
              <a:rPr lang="en-US" i="1" dirty="0"/>
              <a:t>– e.g.  </a:t>
            </a:r>
            <a:r>
              <a:rPr lang="en-US" i="1" u="sng" dirty="0"/>
              <a:t>Freedom Writer’s Diary</a:t>
            </a:r>
            <a:r>
              <a:rPr lang="en-US" i="1" dirty="0"/>
              <a:t> – black male’s letter complaining about unfair media </a:t>
            </a:r>
            <a:br>
              <a:rPr lang="en-US" i="1" dirty="0"/>
            </a:br>
            <a:r>
              <a:rPr lang="en-US" i="1" dirty="0"/>
              <a:t>treatment of cousin’s</a:t>
            </a:r>
            <a:br>
              <a:rPr lang="en-US" i="1" dirty="0"/>
            </a:br>
            <a:r>
              <a:rPr lang="en-US" i="1" dirty="0"/>
              <a:t>gun death.</a:t>
            </a:r>
            <a:br>
              <a:rPr lang="en-US" i="1" dirty="0"/>
            </a:br>
            <a:endParaRPr lang="en-US" dirty="0"/>
          </a:p>
        </p:txBody>
      </p:sp>
    </p:spTree>
    <p:extLst>
      <p:ext uri="{BB962C8B-B14F-4D97-AF65-F5344CB8AC3E}">
        <p14:creationId xmlns:p14="http://schemas.microsoft.com/office/powerpoint/2010/main" val="32799122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3733800"/>
          </a:xfrm>
        </p:spPr>
        <p:txBody>
          <a:bodyPr>
            <a:noAutofit/>
          </a:bodyPr>
          <a:lstStyle/>
          <a:p>
            <a:pPr algn="l"/>
            <a:r>
              <a:rPr lang="en-US" sz="3300" b="1" dirty="0" smtClean="0"/>
              <a:t>3. Include culturally specific competent peer </a:t>
            </a:r>
            <a:r>
              <a:rPr lang="en-US" sz="3300" b="1" dirty="0" smtClean="0"/>
              <a:t>models</a:t>
            </a:r>
            <a:br>
              <a:rPr lang="en-US" sz="3300" b="1" dirty="0" smtClean="0"/>
            </a:br>
            <a:r>
              <a:rPr lang="en-US" sz="3300" b="1" dirty="0"/>
              <a:t/>
            </a:r>
            <a:br>
              <a:rPr lang="en-US" sz="3300" b="1" dirty="0"/>
            </a:br>
            <a:r>
              <a:rPr lang="en-US" sz="3300" b="1" dirty="0" smtClean="0"/>
              <a:t/>
            </a:r>
            <a:br>
              <a:rPr lang="en-US" sz="3300" b="1" dirty="0" smtClean="0"/>
            </a:br>
            <a:r>
              <a:rPr lang="en-US" sz="3300" b="1" dirty="0" smtClean="0"/>
              <a:t/>
            </a:r>
            <a:br>
              <a:rPr lang="en-US" sz="3300" b="1" dirty="0" smtClean="0"/>
            </a:br>
            <a:r>
              <a:rPr lang="en-US" sz="3300" b="1" dirty="0"/>
              <a:t/>
            </a:r>
            <a:br>
              <a:rPr lang="en-US" sz="3300" b="1" dirty="0"/>
            </a:br>
            <a:r>
              <a:rPr lang="en-US" sz="3300" b="1" dirty="0" smtClean="0"/>
              <a:t>4</a:t>
            </a:r>
            <a:r>
              <a:rPr lang="en-US" sz="3300" b="1" dirty="0"/>
              <a:t>. Incorporate student’s personal experiences into the instruction</a:t>
            </a:r>
            <a:br>
              <a:rPr lang="en-US" sz="3300" b="1" dirty="0"/>
            </a:br>
            <a:endParaRPr lang="en-US" sz="3300" b="1" dirty="0"/>
          </a:p>
        </p:txBody>
      </p:sp>
    </p:spTree>
    <p:extLst>
      <p:ext uri="{BB962C8B-B14F-4D97-AF65-F5344CB8AC3E}">
        <p14:creationId xmlns:p14="http://schemas.microsoft.com/office/powerpoint/2010/main" val="23393194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b"/>
          <a:lstStyle/>
          <a:p>
            <a:pPr>
              <a:defRPr/>
            </a:pPr>
            <a:r>
              <a:rPr lang="en-US" sz="3200" b="1" dirty="0"/>
              <a:t>Social Skill Instruction: An Effective Discipline for All Students </a:t>
            </a:r>
            <a:endParaRPr lang="en-US" sz="3200" b="1" dirty="0" smtClean="0">
              <a:cs typeface="+mj-cs"/>
            </a:endParaRPr>
          </a:p>
        </p:txBody>
      </p:sp>
      <p:sp>
        <p:nvSpPr>
          <p:cNvPr id="4099" name="Rectangle 3"/>
          <p:cNvSpPr>
            <a:spLocks noGrp="1" noChangeArrowheads="1"/>
          </p:cNvSpPr>
          <p:nvPr>
            <p:ph type="body" sz="half" idx="1"/>
          </p:nvPr>
        </p:nvSpPr>
        <p:spPr>
          <a:xfrm>
            <a:off x="685800" y="1981200"/>
            <a:ext cx="4267200" cy="41148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a:lnSpc>
                <a:spcPct val="90000"/>
              </a:lnSpc>
              <a:defRPr/>
            </a:pPr>
            <a:r>
              <a:rPr lang="en-US" sz="2800" dirty="0" smtClean="0">
                <a:cs typeface="+mn-cs"/>
              </a:rPr>
              <a:t>Social skills are behaviors </a:t>
            </a:r>
            <a:r>
              <a:rPr lang="en-US" sz="2800" dirty="0">
                <a:cs typeface="+mn-cs"/>
              </a:rPr>
              <a:t>v</a:t>
            </a:r>
            <a:r>
              <a:rPr lang="en-US" sz="2800" dirty="0" smtClean="0">
                <a:cs typeface="+mn-cs"/>
              </a:rPr>
              <a:t>alued </a:t>
            </a:r>
            <a:r>
              <a:rPr lang="en-US" sz="2800" dirty="0">
                <a:cs typeface="+mn-cs"/>
              </a:rPr>
              <a:t>b</a:t>
            </a:r>
            <a:r>
              <a:rPr lang="en-US" sz="2800" dirty="0" smtClean="0">
                <a:cs typeface="+mn-cs"/>
              </a:rPr>
              <a:t>y </a:t>
            </a:r>
            <a:r>
              <a:rPr lang="en-US" sz="2800" dirty="0">
                <a:cs typeface="+mn-cs"/>
              </a:rPr>
              <a:t>s</a:t>
            </a:r>
            <a:r>
              <a:rPr lang="en-US" sz="2800" dirty="0" smtClean="0">
                <a:cs typeface="+mn-cs"/>
              </a:rPr>
              <a:t>ociety </a:t>
            </a:r>
            <a:r>
              <a:rPr lang="en-US" sz="2800" dirty="0">
                <a:cs typeface="+mn-cs"/>
              </a:rPr>
              <a:t>t</a:t>
            </a:r>
            <a:r>
              <a:rPr lang="en-US" sz="2800" dirty="0" smtClean="0">
                <a:cs typeface="+mn-cs"/>
              </a:rPr>
              <a:t>hat </a:t>
            </a:r>
            <a:r>
              <a:rPr lang="en-US" sz="2800" dirty="0">
                <a:cs typeface="+mn-cs"/>
              </a:rPr>
              <a:t>a</a:t>
            </a:r>
            <a:r>
              <a:rPr lang="en-US" sz="2800" dirty="0" smtClean="0">
                <a:cs typeface="+mn-cs"/>
              </a:rPr>
              <a:t>re </a:t>
            </a:r>
            <a:r>
              <a:rPr lang="en-US" sz="2800" dirty="0">
                <a:cs typeface="+mn-cs"/>
              </a:rPr>
              <a:t>l</a:t>
            </a:r>
            <a:r>
              <a:rPr lang="en-US" sz="2800" dirty="0" smtClean="0">
                <a:cs typeface="+mn-cs"/>
              </a:rPr>
              <a:t>ikely </a:t>
            </a:r>
            <a:r>
              <a:rPr lang="en-US" sz="2800" dirty="0">
                <a:cs typeface="+mn-cs"/>
              </a:rPr>
              <a:t>t</a:t>
            </a:r>
            <a:r>
              <a:rPr lang="en-US" sz="2800" dirty="0" smtClean="0">
                <a:cs typeface="+mn-cs"/>
              </a:rPr>
              <a:t>o </a:t>
            </a:r>
            <a:r>
              <a:rPr lang="en-US" sz="2800" dirty="0">
                <a:cs typeface="+mn-cs"/>
              </a:rPr>
              <a:t>b</a:t>
            </a:r>
            <a:r>
              <a:rPr lang="en-US" sz="2800" dirty="0" smtClean="0">
                <a:cs typeface="+mn-cs"/>
              </a:rPr>
              <a:t>e </a:t>
            </a:r>
            <a:r>
              <a:rPr lang="en-US" sz="2800" dirty="0">
                <a:cs typeface="+mn-cs"/>
              </a:rPr>
              <a:t>r</a:t>
            </a:r>
            <a:r>
              <a:rPr lang="en-US" sz="2800" dirty="0" smtClean="0">
                <a:cs typeface="+mn-cs"/>
              </a:rPr>
              <a:t>einforced/rewarded </a:t>
            </a:r>
            <a:r>
              <a:rPr lang="en-US" sz="2800" dirty="0">
                <a:cs typeface="+mn-cs"/>
              </a:rPr>
              <a:t>b</a:t>
            </a:r>
            <a:r>
              <a:rPr lang="en-US" sz="2800" dirty="0" smtClean="0">
                <a:cs typeface="+mn-cs"/>
              </a:rPr>
              <a:t>y </a:t>
            </a:r>
            <a:r>
              <a:rPr lang="en-US" sz="2800" dirty="0">
                <a:cs typeface="+mn-cs"/>
              </a:rPr>
              <a:t>o</a:t>
            </a:r>
            <a:r>
              <a:rPr lang="en-US" sz="2800" dirty="0" smtClean="0">
                <a:cs typeface="+mn-cs"/>
              </a:rPr>
              <a:t>thers</a:t>
            </a:r>
          </a:p>
          <a:p>
            <a:pPr>
              <a:lnSpc>
                <a:spcPct val="90000"/>
              </a:lnSpc>
              <a:buFontTx/>
              <a:buNone/>
              <a:defRPr/>
            </a:pPr>
            <a:endParaRPr lang="en-US" sz="2800" dirty="0" smtClean="0">
              <a:cs typeface="+mn-cs"/>
            </a:endParaRPr>
          </a:p>
          <a:p>
            <a:pPr>
              <a:lnSpc>
                <a:spcPct val="90000"/>
              </a:lnSpc>
              <a:buFontTx/>
              <a:buNone/>
              <a:defRPr/>
            </a:pPr>
            <a:endParaRPr lang="en-US" sz="2800" dirty="0" smtClean="0">
              <a:cs typeface="+mn-cs"/>
            </a:endParaRPr>
          </a:p>
          <a:p>
            <a:pPr>
              <a:lnSpc>
                <a:spcPct val="90000"/>
              </a:lnSpc>
              <a:defRPr/>
            </a:pPr>
            <a:r>
              <a:rPr lang="en-US" sz="2800" dirty="0" smtClean="0">
                <a:cs typeface="+mn-cs"/>
              </a:rPr>
              <a:t>Rather than </a:t>
            </a:r>
            <a:r>
              <a:rPr lang="en-US" sz="2800" u="sng" dirty="0">
                <a:cs typeface="+mn-cs"/>
              </a:rPr>
              <a:t>p</a:t>
            </a:r>
            <a:r>
              <a:rPr lang="en-US" sz="2800" u="sng" dirty="0" smtClean="0">
                <a:cs typeface="+mn-cs"/>
              </a:rPr>
              <a:t>unished </a:t>
            </a:r>
            <a:r>
              <a:rPr lang="en-US" sz="2800" u="sng" dirty="0">
                <a:cs typeface="+mn-cs"/>
              </a:rPr>
              <a:t>o</a:t>
            </a:r>
            <a:r>
              <a:rPr lang="en-US" sz="2800" u="sng" dirty="0" smtClean="0">
                <a:cs typeface="+mn-cs"/>
              </a:rPr>
              <a:t>r </a:t>
            </a:r>
            <a:r>
              <a:rPr lang="en-US" sz="2800" u="sng" dirty="0">
                <a:cs typeface="+mn-cs"/>
              </a:rPr>
              <a:t>e</a:t>
            </a:r>
            <a:r>
              <a:rPr lang="en-US" sz="2800" u="sng" dirty="0" smtClean="0">
                <a:cs typeface="+mn-cs"/>
              </a:rPr>
              <a:t>xtinguished</a:t>
            </a:r>
            <a:endParaRPr lang="en-US" sz="2800" dirty="0" smtClean="0">
              <a:cs typeface="+mn-cs"/>
            </a:endParaRPr>
          </a:p>
        </p:txBody>
      </p:sp>
      <p:graphicFrame>
        <p:nvGraphicFramePr>
          <p:cNvPr id="3076" name="Object 5"/>
          <p:cNvGraphicFramePr>
            <a:graphicFrameLocks/>
          </p:cNvGraphicFramePr>
          <p:nvPr>
            <p:extLst>
              <p:ext uri="{D42A27DB-BD31-4B8C-83A1-F6EECF244321}">
                <p14:modId xmlns:p14="http://schemas.microsoft.com/office/powerpoint/2010/main" val="3908891351"/>
              </p:ext>
            </p:extLst>
          </p:nvPr>
        </p:nvGraphicFramePr>
        <p:xfrm>
          <a:off x="5410200" y="3124200"/>
          <a:ext cx="3124200" cy="2316162"/>
        </p:xfrm>
        <a:graphic>
          <a:graphicData uri="http://schemas.openxmlformats.org/presentationml/2006/ole">
            <mc:AlternateContent xmlns:mc="http://schemas.openxmlformats.org/markup-compatibility/2006">
              <mc:Choice xmlns:v="urn:schemas-microsoft-com:vml" Requires="v">
                <p:oleObj spid="_x0000_s3121" name="Microsoft ClipArt Gallery" r:id="rId3" imgW="3251200" imgH="3492500" progId="MS_ClipArt_Gallery">
                  <p:embed/>
                </p:oleObj>
              </mc:Choice>
              <mc:Fallback>
                <p:oleObj name="Microsoft ClipArt Gallery" r:id="rId3" imgW="3251200" imgH="3492500" progId="MS_ClipArt_Gallery">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124200"/>
                        <a:ext cx="3124200"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anim calcmode="lin" valueType="num">
                                      <p:cBhvr additive="base">
                                        <p:cTn id="13"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772400" cy="4876800"/>
          </a:xfrm>
        </p:spPr>
        <p:txBody>
          <a:bodyPr/>
          <a:lstStyle/>
          <a:p>
            <a:pPr marL="0" indent="0">
              <a:buNone/>
            </a:pPr>
            <a:r>
              <a:rPr lang="en-US" sz="4800" dirty="0" smtClean="0"/>
              <a:t>5. Where possible, apply the skill within culturally specific environments/contexts, consistent with the learner’s background – </a:t>
            </a:r>
            <a:r>
              <a:rPr lang="en-US" dirty="0" smtClean="0"/>
              <a:t>where does problem behavior occur and under what circumstances.</a:t>
            </a:r>
            <a:endParaRPr lang="en-US" sz="4800" dirty="0"/>
          </a:p>
        </p:txBody>
      </p:sp>
    </p:spTree>
    <p:extLst>
      <p:ext uri="{BB962C8B-B14F-4D97-AF65-F5344CB8AC3E}">
        <p14:creationId xmlns:p14="http://schemas.microsoft.com/office/powerpoint/2010/main" val="3618300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85399"/>
          </a:xfrm>
        </p:spPr>
        <p:txBody>
          <a:bodyPr>
            <a:normAutofit fontScale="90000"/>
          </a:bodyPr>
          <a:lstStyle/>
          <a:p>
            <a:pPr algn="l"/>
            <a:r>
              <a:rPr lang="en-US" dirty="0" smtClean="0"/>
              <a:t> 6. </a:t>
            </a:r>
            <a:r>
              <a:rPr lang="en-US" b="1" dirty="0" smtClean="0"/>
              <a:t>Reinforce the behavior</a:t>
            </a:r>
            <a:br>
              <a:rPr lang="en-US" b="1" dirty="0" smtClean="0"/>
            </a:br>
            <a:r>
              <a:rPr lang="en-US" b="1" dirty="0" smtClean="0"/>
              <a:t>The Black Card   The Mini Mart</a:t>
            </a:r>
            <a:endParaRPr lang="en-US" b="1" dirty="0"/>
          </a:p>
        </p:txBody>
      </p:sp>
      <p:sp>
        <p:nvSpPr>
          <p:cNvPr id="3" name="Content Placeholder 2"/>
          <p:cNvSpPr>
            <a:spLocks noGrp="1"/>
          </p:cNvSpPr>
          <p:nvPr>
            <p:ph sz="half" idx="1"/>
          </p:nvPr>
        </p:nvSpPr>
        <p:spPr>
          <a:xfrm>
            <a:off x="914400" y="1447800"/>
            <a:ext cx="3749039" cy="4572000"/>
          </a:xfrm>
        </p:spPr>
        <p:txBody>
          <a:bodyPr>
            <a:normAutofit/>
          </a:bodyPr>
          <a:lstStyle/>
          <a:p>
            <a:endParaRPr lang="en-US" dirty="0" smtClean="0"/>
          </a:p>
          <a:p>
            <a:endParaRPr lang="en-US" dirty="0"/>
          </a:p>
          <a:p>
            <a:endParaRPr lang="en-US" dirty="0" smtClean="0"/>
          </a:p>
          <a:p>
            <a:endParaRPr lang="en-US" dirty="0"/>
          </a:p>
          <a:p>
            <a:endParaRPr lang="en-US" dirty="0" smtClean="0"/>
          </a:p>
          <a:p>
            <a:pPr hangingPunct="0"/>
            <a:r>
              <a:rPr lang="en-US" sz="1600" dirty="0"/>
              <a:t>Black Card Point Guidelines</a:t>
            </a:r>
          </a:p>
          <a:p>
            <a:pPr hangingPunct="0"/>
            <a:r>
              <a:rPr lang="en-US" sz="1600" dirty="0"/>
              <a:t>*0 teacher reprimands = 3 points </a:t>
            </a:r>
          </a:p>
          <a:p>
            <a:pPr hangingPunct="0"/>
            <a:r>
              <a:rPr lang="en-US" sz="1600" dirty="0"/>
              <a:t>*1 to 2 teacher reprimands = 2 points </a:t>
            </a:r>
          </a:p>
          <a:p>
            <a:pPr hangingPunct="0"/>
            <a:r>
              <a:rPr lang="en-US" sz="1600" dirty="0"/>
              <a:t>*3 teacher reprimands= 1 point</a:t>
            </a:r>
          </a:p>
          <a:p>
            <a:pPr hangingPunct="0"/>
            <a:r>
              <a:rPr lang="en-US" sz="1600" dirty="0"/>
              <a:t>*3 or more reprimands or office disciplinary referral = 0 points</a:t>
            </a:r>
          </a:p>
          <a:p>
            <a:endParaRPr lang="en-US" dirty="0"/>
          </a:p>
        </p:txBody>
      </p:sp>
      <p:pic>
        <p:nvPicPr>
          <p:cNvPr id="7" name="Content Placeholder 6"/>
          <p:cNvPicPr>
            <a:picLocks noGrp="1" noChangeAspect="1"/>
          </p:cNvPicPr>
          <p:nvPr>
            <p:ph sz="half" idx="2"/>
          </p:nvPr>
        </p:nvPicPr>
        <p:blipFill>
          <a:blip r:embed="rId3"/>
          <a:srcRect l="17001" r="17001"/>
          <a:stretch>
            <a:fillRect/>
          </a:stretch>
        </p:blipFill>
        <p:spPr/>
      </p:pic>
      <p:pic>
        <p:nvPicPr>
          <p:cNvPr id="5" name="rg_hi" descr="http://t2.gstatic.com/images?q=tbn:ANd9GcTMmaIU7mbL8GapBUpl7p1WrPXhEqbtMARR7UGf0krYLk-a73krBA">
            <a:hlinkClick r:id="rId4"/>
          </p:cNvPr>
          <p:cNvPicPr/>
          <p:nvPr/>
        </p:nvPicPr>
        <p:blipFill>
          <a:blip r:embed="rId5"/>
          <a:srcRect/>
          <a:stretch>
            <a:fillRect/>
          </a:stretch>
        </p:blipFill>
        <p:spPr bwMode="auto">
          <a:xfrm>
            <a:off x="914400" y="1447800"/>
            <a:ext cx="3749039" cy="2206978"/>
          </a:xfrm>
          <a:prstGeom prst="rect">
            <a:avLst/>
          </a:prstGeom>
          <a:noFill/>
          <a:ln w="9525">
            <a:noFill/>
            <a:miter lim="800000"/>
            <a:headEnd/>
            <a:tailEnd/>
          </a:ln>
        </p:spPr>
      </p:pic>
    </p:spTree>
    <p:extLst>
      <p:ext uri="{BB962C8B-B14F-4D97-AF65-F5344CB8AC3E}">
        <p14:creationId xmlns:p14="http://schemas.microsoft.com/office/powerpoint/2010/main" val="32449226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67328"/>
          </a:xfrm>
        </p:spPr>
        <p:txBody>
          <a:bodyPr>
            <a:normAutofit/>
          </a:bodyPr>
          <a:lstStyle/>
          <a:p>
            <a:r>
              <a:rPr lang="en-US" sz="2800" b="1" dirty="0" smtClean="0"/>
              <a:t>CR SSI: Teacher Issues</a:t>
            </a:r>
            <a:endParaRPr lang="en-US" sz="2800" b="1" dirty="0"/>
          </a:p>
        </p:txBody>
      </p:sp>
      <p:sp>
        <p:nvSpPr>
          <p:cNvPr id="3" name="Content Placeholder 2"/>
          <p:cNvSpPr>
            <a:spLocks noGrp="1"/>
          </p:cNvSpPr>
          <p:nvPr>
            <p:ph idx="1"/>
          </p:nvPr>
        </p:nvSpPr>
        <p:spPr>
          <a:xfrm>
            <a:off x="457200" y="1225764"/>
            <a:ext cx="8229600" cy="4900399"/>
          </a:xfrm>
        </p:spPr>
        <p:txBody>
          <a:bodyPr>
            <a:normAutofit fontScale="92500" lnSpcReduction="20000"/>
          </a:bodyPr>
          <a:lstStyle/>
          <a:p>
            <a:r>
              <a:rPr lang="en-US" b="1" dirty="0" smtClean="0"/>
              <a:t>Color blindness may actually be shortsightedness</a:t>
            </a:r>
          </a:p>
          <a:p>
            <a:r>
              <a:rPr lang="en-US" b="1" dirty="0" smtClean="0"/>
              <a:t>Need to be able to see the color, gender, and disability of social behavior</a:t>
            </a:r>
          </a:p>
          <a:p>
            <a:r>
              <a:rPr lang="en-US" b="1" dirty="0" smtClean="0"/>
              <a:t>Know something about your culture and realize that not everyone sees the world through your lens</a:t>
            </a:r>
          </a:p>
          <a:p>
            <a:r>
              <a:rPr lang="en-US" b="1" dirty="0" smtClean="0"/>
              <a:t>Study and respect the culture of your students. Don’t over generalize or stereotype</a:t>
            </a:r>
          </a:p>
          <a:p>
            <a:r>
              <a:rPr lang="en-US" b="1" dirty="0" smtClean="0"/>
              <a:t>Strive to be understanding, caring, fair, and committed.</a:t>
            </a:r>
            <a:endParaRPr lang="en-US" b="1" dirty="0"/>
          </a:p>
        </p:txBody>
      </p:sp>
    </p:spTree>
    <p:extLst>
      <p:ext uri="{BB962C8B-B14F-4D97-AF65-F5344CB8AC3E}">
        <p14:creationId xmlns:p14="http://schemas.microsoft.com/office/powerpoint/2010/main" val="26462962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4104"/>
          </a:xfrm>
        </p:spPr>
        <p:txBody>
          <a:bodyPr>
            <a:normAutofit fontScale="90000"/>
          </a:bodyPr>
          <a:lstStyle/>
          <a:p>
            <a:r>
              <a:rPr lang="en-US" sz="2800" b="1" dirty="0" smtClean="0"/>
              <a:t>Culturally Responsive Intervention: Do the right thing</a:t>
            </a:r>
            <a:endParaRPr lang="en-US" sz="2800" b="1" dirty="0"/>
          </a:p>
        </p:txBody>
      </p:sp>
      <p:sp>
        <p:nvSpPr>
          <p:cNvPr id="3" name="Content Placeholder 2"/>
          <p:cNvSpPr>
            <a:spLocks noGrp="1"/>
          </p:cNvSpPr>
          <p:nvPr>
            <p:ph idx="1"/>
          </p:nvPr>
        </p:nvSpPr>
        <p:spPr>
          <a:xfrm>
            <a:off x="457200" y="1284734"/>
            <a:ext cx="8229600" cy="4841429"/>
          </a:xfrm>
        </p:spPr>
        <p:txBody>
          <a:bodyPr/>
          <a:lstStyle/>
          <a:p>
            <a:r>
              <a:rPr lang="en-US" b="1" dirty="0" smtClean="0"/>
              <a:t>Distinguish culturally specific and aberrant behaviors and intervene accordingly with the goal of adaptive classroom behaviors</a:t>
            </a:r>
          </a:p>
          <a:p>
            <a:r>
              <a:rPr lang="en-US" b="1" dirty="0" smtClean="0"/>
              <a:t>Example: fighting </a:t>
            </a:r>
            <a:r>
              <a:rPr lang="en-US" b="1" dirty="0" err="1" smtClean="0"/>
              <a:t>vs</a:t>
            </a:r>
            <a:r>
              <a:rPr lang="en-US" b="1" dirty="0" smtClean="0"/>
              <a:t> sport of verbal sparring</a:t>
            </a:r>
          </a:p>
          <a:p>
            <a:endParaRPr lang="en-US" dirty="0"/>
          </a:p>
          <a:p>
            <a:endParaRPr lang="en-US" dirty="0"/>
          </a:p>
        </p:txBody>
      </p:sp>
      <p:pic>
        <p:nvPicPr>
          <p:cNvPr id="4" name="Picture 3"/>
          <p:cNvPicPr>
            <a:picLocks noChangeAspect="1"/>
          </p:cNvPicPr>
          <p:nvPr/>
        </p:nvPicPr>
        <p:blipFill>
          <a:blip r:embed="rId3"/>
          <a:stretch>
            <a:fillRect/>
          </a:stretch>
        </p:blipFill>
        <p:spPr>
          <a:xfrm>
            <a:off x="318602" y="4000195"/>
            <a:ext cx="3307566" cy="2552511"/>
          </a:xfrm>
          <a:prstGeom prst="rect">
            <a:avLst/>
          </a:prstGeom>
        </p:spPr>
      </p:pic>
      <p:pic>
        <p:nvPicPr>
          <p:cNvPr id="5" name="Picture 4"/>
          <p:cNvPicPr>
            <a:picLocks noChangeAspect="1"/>
          </p:cNvPicPr>
          <p:nvPr/>
        </p:nvPicPr>
        <p:blipFill>
          <a:blip r:embed="rId4"/>
          <a:stretch>
            <a:fillRect/>
          </a:stretch>
        </p:blipFill>
        <p:spPr>
          <a:xfrm>
            <a:off x="4359829" y="3572102"/>
            <a:ext cx="3777762" cy="2833321"/>
          </a:xfrm>
          <a:prstGeom prst="rect">
            <a:avLst/>
          </a:prstGeom>
        </p:spPr>
      </p:pic>
    </p:spTree>
    <p:extLst>
      <p:ext uri="{BB962C8B-B14F-4D97-AF65-F5344CB8AC3E}">
        <p14:creationId xmlns:p14="http://schemas.microsoft.com/office/powerpoint/2010/main" val="9538071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kumimoji="1" lang="en-US" b="1"/>
              <a:t>Teaching Social Skills</a:t>
            </a:r>
            <a:endParaRPr kumimoji="1" lang="en-US"/>
          </a:p>
        </p:txBody>
      </p:sp>
      <p:sp>
        <p:nvSpPr>
          <p:cNvPr id="133123" name="Rectangle 3"/>
          <p:cNvSpPr>
            <a:spLocks noGrp="1" noChangeArrowheads="1"/>
          </p:cNvSpPr>
          <p:nvPr>
            <p:ph type="body" idx="1"/>
          </p:nvPr>
        </p:nvSpPr>
        <p:spPr/>
        <p:txBody>
          <a:bodyPr/>
          <a:lstStyle/>
          <a:p>
            <a:r>
              <a:rPr kumimoji="1" lang="en-US" b="1" dirty="0"/>
              <a:t>Alexander is a nine-year-old </a:t>
            </a:r>
            <a:r>
              <a:rPr kumimoji="1" lang="en-US" b="1" dirty="0" smtClean="0"/>
              <a:t>second- </a:t>
            </a:r>
            <a:r>
              <a:rPr kumimoji="1" lang="en-US" b="1" dirty="0"/>
              <a:t>grade student in Ms. Good</a:t>
            </a:r>
            <a:r>
              <a:rPr kumimoji="1" lang="ja-JP" altLang="en-US" b="1" dirty="0">
                <a:latin typeface="Arial"/>
              </a:rPr>
              <a:t>’</a:t>
            </a:r>
            <a:r>
              <a:rPr kumimoji="1" lang="en-US" b="1" dirty="0"/>
              <a:t>s class. Often when he is teased by one of his classmates he throws moderate to severe tantrums. Ms. Good wants to intervene. What behaviors should Ms. Good address?</a:t>
            </a:r>
          </a:p>
        </p:txBody>
      </p:sp>
    </p:spTree>
    <p:extLst>
      <p:ext uri="{BB962C8B-B14F-4D97-AF65-F5344CB8AC3E}">
        <p14:creationId xmlns:p14="http://schemas.microsoft.com/office/powerpoint/2010/main" val="27505400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 SSI Problem</a:t>
            </a:r>
            <a:endParaRPr lang="en-US" b="1" dirty="0"/>
          </a:p>
        </p:txBody>
      </p:sp>
      <p:sp>
        <p:nvSpPr>
          <p:cNvPr id="3" name="Content Placeholder 2"/>
          <p:cNvSpPr>
            <a:spLocks noGrp="1"/>
          </p:cNvSpPr>
          <p:nvPr>
            <p:ph idx="1"/>
          </p:nvPr>
        </p:nvSpPr>
        <p:spPr>
          <a:xfrm>
            <a:off x="685800" y="1600200"/>
            <a:ext cx="7772400" cy="4495800"/>
          </a:xfrm>
        </p:spPr>
        <p:txBody>
          <a:bodyPr/>
          <a:lstStyle/>
          <a:p>
            <a:r>
              <a:rPr lang="en-US" b="1" dirty="0" smtClean="0"/>
              <a:t>Ahmed is a 9-year-old second-grade Muslim student in a predominately Christian U.S. classroom. He was bullied by classmates because of his faith and came to his teacher and said “I’m not a terrorist, I’m not a terrorist. The students said, I and my family will have to leave. Where will we go?”</a:t>
            </a:r>
            <a:endParaRPr lang="en-US" b="1" dirty="0"/>
          </a:p>
        </p:txBody>
      </p:sp>
    </p:spTree>
    <p:extLst>
      <p:ext uri="{BB962C8B-B14F-4D97-AF65-F5344CB8AC3E}">
        <p14:creationId xmlns:p14="http://schemas.microsoft.com/office/powerpoint/2010/main" val="2756832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 SSI Problem</a:t>
            </a:r>
            <a:endParaRPr lang="en-US" b="1" dirty="0"/>
          </a:p>
        </p:txBody>
      </p:sp>
      <p:sp>
        <p:nvSpPr>
          <p:cNvPr id="3" name="Content Placeholder 2"/>
          <p:cNvSpPr>
            <a:spLocks noGrp="1"/>
          </p:cNvSpPr>
          <p:nvPr>
            <p:ph idx="1"/>
          </p:nvPr>
        </p:nvSpPr>
        <p:spPr/>
        <p:txBody>
          <a:bodyPr/>
          <a:lstStyle/>
          <a:p>
            <a:pPr marL="0" indent="0">
              <a:buNone/>
            </a:pPr>
            <a:r>
              <a:rPr lang="en-US" b="1" dirty="0" smtClean="0"/>
              <a:t>Ahmed is a nine-year-old third grade student. He was born in a Kenyan refugee camp and the family emigrated to the U.S. He was recently diagnosed with a moderate hearing loss and has become defiant over the past two months. He has no hearing aid because his family cannot afford one.</a:t>
            </a:r>
            <a:endParaRPr lang="en-US" b="1" dirty="0"/>
          </a:p>
        </p:txBody>
      </p:sp>
    </p:spTree>
    <p:extLst>
      <p:ext uri="{BB962C8B-B14F-4D97-AF65-F5344CB8AC3E}">
        <p14:creationId xmlns:p14="http://schemas.microsoft.com/office/powerpoint/2010/main" val="1856774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5105400"/>
          </a:xfrm>
        </p:spPr>
        <p:txBody>
          <a:bodyPr/>
          <a:lstStyle/>
          <a:p>
            <a:pPr marL="0" indent="0">
              <a:buNone/>
            </a:pPr>
            <a:r>
              <a:rPr lang="en-US" b="1" dirty="0"/>
              <a:t>The teacher caught him cheating on the weekly spelling test where he was looking on a classmate’s paper while the teacher dictated the words. He said he could not hear the teacher but he was sent to the principal and then punished. In addition to cheating, the teacher is extremely concerned that Ahmed has been taking things off her desk without asking permission</a:t>
            </a:r>
          </a:p>
        </p:txBody>
      </p:sp>
    </p:spTree>
    <p:extLst>
      <p:ext uri="{BB962C8B-B14F-4D97-AF65-F5344CB8AC3E}">
        <p14:creationId xmlns:p14="http://schemas.microsoft.com/office/powerpoint/2010/main" val="2195102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7772400" cy="5181600"/>
          </a:xfrm>
        </p:spPr>
        <p:txBody>
          <a:bodyPr/>
          <a:lstStyle/>
          <a:p>
            <a:r>
              <a:rPr lang="en-US" b="1" dirty="0" smtClean="0"/>
              <a:t>What are the behaviors of concern?</a:t>
            </a:r>
          </a:p>
          <a:p>
            <a:r>
              <a:rPr lang="en-US" b="1" dirty="0" smtClean="0"/>
              <a:t>What are the contributing disability factors?</a:t>
            </a:r>
          </a:p>
          <a:p>
            <a:r>
              <a:rPr lang="en-US" b="1" dirty="0" smtClean="0"/>
              <a:t>What are the contributing cultural factors?</a:t>
            </a:r>
          </a:p>
          <a:p>
            <a:pPr lvl="1"/>
            <a:r>
              <a:rPr lang="en-US" b="1" dirty="0" smtClean="0"/>
              <a:t>What do you know about the Somali culture?</a:t>
            </a:r>
          </a:p>
          <a:p>
            <a:r>
              <a:rPr lang="en-US" b="1" dirty="0" smtClean="0"/>
              <a:t>What do you think would be the best course of action in this case?</a:t>
            </a:r>
          </a:p>
          <a:p>
            <a:pPr marL="457200" lvl="1" indent="0">
              <a:buNone/>
            </a:pPr>
            <a:endParaRPr lang="en-US" dirty="0"/>
          </a:p>
        </p:txBody>
      </p:sp>
    </p:spTree>
    <p:extLst>
      <p:ext uri="{BB962C8B-B14F-4D97-AF65-F5344CB8AC3E}">
        <p14:creationId xmlns:p14="http://schemas.microsoft.com/office/powerpoint/2010/main" val="3166763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685800" y="304800"/>
            <a:ext cx="7772400" cy="5467350"/>
          </a:xfrm>
        </p:spPr>
        <p:txBody>
          <a:bodyPr/>
          <a:lstStyle/>
          <a:p>
            <a:pPr>
              <a:lnSpc>
                <a:spcPct val="90000"/>
              </a:lnSpc>
            </a:pPr>
            <a:r>
              <a:rPr lang="en-US" b="1" dirty="0"/>
              <a:t>Culturally different behaviors are not </a:t>
            </a:r>
            <a:r>
              <a:rPr lang="en-US" b="1" u="sng" dirty="0"/>
              <a:t>equivalent</a:t>
            </a:r>
            <a:r>
              <a:rPr lang="en-US" b="1" dirty="0"/>
              <a:t> to social skill deficits</a:t>
            </a:r>
          </a:p>
          <a:p>
            <a:pPr>
              <a:lnSpc>
                <a:spcPct val="90000"/>
              </a:lnSpc>
            </a:pPr>
            <a:r>
              <a:rPr lang="en-US" b="1" dirty="0"/>
              <a:t>School personnel need to accurately perceive &amp; respond to children</a:t>
            </a:r>
            <a:r>
              <a:rPr lang="ja-JP" altLang="en-US" b="1" dirty="0">
                <a:latin typeface="Arial"/>
              </a:rPr>
              <a:t>’</a:t>
            </a:r>
            <a:r>
              <a:rPr lang="en-US" b="1" dirty="0"/>
              <a:t>s social </a:t>
            </a:r>
            <a:r>
              <a:rPr lang="en-US" b="1" dirty="0" smtClean="0"/>
              <a:t>behaviors with more than </a:t>
            </a:r>
            <a:r>
              <a:rPr lang="en-US" b="1" u="sng" dirty="0" smtClean="0"/>
              <a:t>punishing</a:t>
            </a:r>
            <a:r>
              <a:rPr lang="en-US" b="1" dirty="0" smtClean="0"/>
              <a:t> </a:t>
            </a:r>
            <a:r>
              <a:rPr lang="en-US" b="1" dirty="0"/>
              <a:t>consequences</a:t>
            </a:r>
          </a:p>
          <a:p>
            <a:pPr>
              <a:lnSpc>
                <a:spcPct val="90000"/>
              </a:lnSpc>
            </a:pPr>
            <a:r>
              <a:rPr lang="en-US" b="1" dirty="0"/>
              <a:t>Interventions need to be </a:t>
            </a:r>
            <a:r>
              <a:rPr lang="en-US" b="1" u="sng" dirty="0"/>
              <a:t>positive</a:t>
            </a:r>
            <a:r>
              <a:rPr lang="en-US" b="1" dirty="0"/>
              <a:t>, constructive, and timely focused on helping students derive maximum benefit from their </a:t>
            </a:r>
            <a:r>
              <a:rPr lang="en-US" b="1" dirty="0" smtClean="0"/>
              <a:t>schooling and social relationships</a:t>
            </a:r>
            <a:endParaRPr lang="en-US" dirty="0"/>
          </a:p>
        </p:txBody>
      </p:sp>
    </p:spTree>
    <p:extLst>
      <p:ext uri="{BB962C8B-B14F-4D97-AF65-F5344CB8AC3E}">
        <p14:creationId xmlns:p14="http://schemas.microsoft.com/office/powerpoint/2010/main" val="12168622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6096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b"/>
          <a:lstStyle/>
          <a:p>
            <a:pPr>
              <a:lnSpc>
                <a:spcPct val="90000"/>
              </a:lnSpc>
              <a:defRPr/>
            </a:pPr>
            <a:r>
              <a:rPr lang="en-US" sz="4000" b="1" dirty="0" smtClean="0"/>
              <a:t>Why Teach Social Skills?</a:t>
            </a:r>
            <a:endParaRPr lang="en-US" sz="3600" b="1" dirty="0"/>
          </a:p>
        </p:txBody>
      </p:sp>
      <p:sp>
        <p:nvSpPr>
          <p:cNvPr id="5123" name="Rectangle 3"/>
          <p:cNvSpPr>
            <a:spLocks noGrp="1" noChangeArrowheads="1"/>
          </p:cNvSpPr>
          <p:nvPr>
            <p:ph type="body" sz="half" idx="1"/>
          </p:nvPr>
        </p:nvSpPr>
        <p:spPr>
          <a:xfrm>
            <a:off x="0" y="914400"/>
            <a:ext cx="5867400" cy="5489575"/>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a:lnSpc>
                <a:spcPct val="90000"/>
              </a:lnSpc>
              <a:defRPr/>
            </a:pPr>
            <a:r>
              <a:rPr lang="en-US" dirty="0" smtClean="0">
                <a:cs typeface="+mn-cs"/>
              </a:rPr>
              <a:t>Although many critical behaviors acquired through informal means – formal instruction can benefit most children</a:t>
            </a:r>
          </a:p>
          <a:p>
            <a:pPr marL="0" indent="0">
              <a:lnSpc>
                <a:spcPct val="90000"/>
              </a:lnSpc>
              <a:buNone/>
              <a:defRPr/>
            </a:pPr>
            <a:endParaRPr lang="en-US" dirty="0" smtClean="0">
              <a:cs typeface="+mn-cs"/>
            </a:endParaRPr>
          </a:p>
          <a:p>
            <a:pPr>
              <a:lnSpc>
                <a:spcPct val="90000"/>
              </a:lnSpc>
              <a:buFontTx/>
              <a:buNone/>
              <a:defRPr/>
            </a:pPr>
            <a:r>
              <a:rPr lang="en-US" dirty="0" smtClean="0">
                <a:cs typeface="+mn-cs"/>
              </a:rPr>
              <a:t>• Positive Relationship Between Task-Related Behaviors and Academic Achievement</a:t>
            </a:r>
          </a:p>
          <a:p>
            <a:pPr>
              <a:lnSpc>
                <a:spcPct val="90000"/>
              </a:lnSpc>
              <a:buFontTx/>
              <a:buNone/>
              <a:defRPr/>
            </a:pPr>
            <a:endParaRPr lang="en-US" sz="2400" b="1" dirty="0" smtClean="0">
              <a:cs typeface="+mn-cs"/>
            </a:endParaRPr>
          </a:p>
        </p:txBody>
      </p:sp>
      <p:graphicFrame>
        <p:nvGraphicFramePr>
          <p:cNvPr id="4100" name="Object 5"/>
          <p:cNvGraphicFramePr>
            <a:graphicFrameLocks/>
          </p:cNvGraphicFramePr>
          <p:nvPr/>
        </p:nvGraphicFramePr>
        <p:xfrm>
          <a:off x="6248400" y="2514600"/>
          <a:ext cx="1971675" cy="1425575"/>
        </p:xfrm>
        <a:graphic>
          <a:graphicData uri="http://schemas.openxmlformats.org/presentationml/2006/ole">
            <mc:AlternateContent xmlns:mc="http://schemas.openxmlformats.org/markup-compatibility/2006">
              <mc:Choice xmlns:v="urn:schemas-microsoft-com:vml" Requires="v">
                <p:oleObj spid="_x0000_s4166" name="Microsoft ClipArt Gallery" r:id="rId4" imgW="4749800" imgH="4953000" progId="MS_ClipArt_Gallery">
                  <p:embed/>
                </p:oleObj>
              </mc:Choice>
              <mc:Fallback>
                <p:oleObj name="Microsoft ClipArt Gallery" r:id="rId4" imgW="4749800" imgH="4953000" progId="MS_ClipArt_Gallery">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514600"/>
                        <a:ext cx="1971675"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Effects of Social Skill Instruction</a:t>
            </a:r>
            <a:endParaRPr lang="en-US" b="1" dirty="0"/>
          </a:p>
        </p:txBody>
      </p:sp>
      <p:sp>
        <p:nvSpPr>
          <p:cNvPr id="3" name="Content Placeholder 2"/>
          <p:cNvSpPr>
            <a:spLocks noGrp="1"/>
          </p:cNvSpPr>
          <p:nvPr>
            <p:ph idx="1"/>
          </p:nvPr>
        </p:nvSpPr>
        <p:spPr/>
        <p:txBody>
          <a:bodyPr/>
          <a:lstStyle/>
          <a:p>
            <a:pPr marL="0" indent="0">
              <a:buNone/>
            </a:pPr>
            <a:r>
              <a:rPr lang="en-US" b="1" dirty="0" smtClean="0"/>
              <a:t>Modest but encouraging empirical evidence that SSI can effectively modulate problem behaviors for children </a:t>
            </a:r>
            <a:r>
              <a:rPr lang="en-US" sz="2400" b="1" dirty="0" smtClean="0"/>
              <a:t>(Albrecht et al., 2015)</a:t>
            </a:r>
            <a:r>
              <a:rPr lang="en-US" b="1" dirty="0" smtClean="0"/>
              <a:t>, including children low income students from culturally and linguistically diverse backgrounds </a:t>
            </a:r>
            <a:r>
              <a:rPr lang="en-US" sz="2400" b="1" dirty="0" smtClean="0"/>
              <a:t>(</a:t>
            </a:r>
            <a:r>
              <a:rPr lang="en-US" sz="2400" b="1" dirty="0" err="1" smtClean="0"/>
              <a:t>Bardon</a:t>
            </a:r>
            <a:r>
              <a:rPr lang="en-US" sz="2400" b="1" dirty="0" smtClean="0"/>
              <a:t> et al., 2008; </a:t>
            </a:r>
            <a:r>
              <a:rPr lang="en-US" sz="2400" b="1" dirty="0" err="1" smtClean="0"/>
              <a:t>Daunic</a:t>
            </a:r>
            <a:r>
              <a:rPr lang="en-US" sz="2400" b="1" dirty="0" smtClean="0"/>
              <a:t> et al., 2013; Robinson-Ervin et al., in press)</a:t>
            </a:r>
            <a:r>
              <a:rPr lang="en-US" b="1" dirty="0" smtClean="0"/>
              <a:t>.</a:t>
            </a:r>
            <a:endParaRPr lang="en-US" b="1" dirty="0"/>
          </a:p>
        </p:txBody>
      </p:sp>
    </p:spTree>
    <p:extLst>
      <p:ext uri="{BB962C8B-B14F-4D97-AF65-F5344CB8AC3E}">
        <p14:creationId xmlns:p14="http://schemas.microsoft.com/office/powerpoint/2010/main" val="48767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Graph-Group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25772015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Graph-Groups 2 and 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39327089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Teach Social Skills?</a:t>
            </a:r>
            <a:endParaRPr lang="en-US" dirty="0"/>
          </a:p>
        </p:txBody>
      </p:sp>
      <p:sp>
        <p:nvSpPr>
          <p:cNvPr id="3" name="Text Placeholder 2"/>
          <p:cNvSpPr>
            <a:spLocks noGrp="1"/>
          </p:cNvSpPr>
          <p:nvPr>
            <p:ph type="body" sz="half" idx="1"/>
          </p:nvPr>
        </p:nvSpPr>
        <p:spPr>
          <a:xfrm>
            <a:off x="304800" y="1981200"/>
            <a:ext cx="4572000" cy="4114800"/>
          </a:xfrm>
        </p:spPr>
        <p:txBody>
          <a:bodyPr/>
          <a:lstStyle/>
          <a:p>
            <a:r>
              <a:rPr lang="en-US" dirty="0"/>
              <a:t>Interpersonal Social Skill Deficiencies Result in Constant </a:t>
            </a:r>
            <a:r>
              <a:rPr lang="en-US" u="sng" dirty="0"/>
              <a:t>Peer and Adult Conflict</a:t>
            </a:r>
            <a:endParaRPr lang="en-US" sz="2400" u="sng" dirty="0"/>
          </a:p>
          <a:p>
            <a:endParaRPr lang="en-US" dirty="0"/>
          </a:p>
        </p:txBody>
      </p:sp>
      <p:pic>
        <p:nvPicPr>
          <p:cNvPr id="6" name="Picture 5"/>
          <p:cNvPicPr>
            <a:picLocks noChangeAspect="1"/>
          </p:cNvPicPr>
          <p:nvPr/>
        </p:nvPicPr>
        <p:blipFill>
          <a:blip r:embed="rId3"/>
          <a:stretch>
            <a:fillRect/>
          </a:stretch>
        </p:blipFill>
        <p:spPr>
          <a:xfrm>
            <a:off x="4953000" y="3276600"/>
            <a:ext cx="3307566" cy="2552511"/>
          </a:xfrm>
          <a:prstGeom prst="rect">
            <a:avLst/>
          </a:prstGeom>
        </p:spPr>
      </p:pic>
    </p:spTree>
    <p:extLst>
      <p:ext uri="{BB962C8B-B14F-4D97-AF65-F5344CB8AC3E}">
        <p14:creationId xmlns:p14="http://schemas.microsoft.com/office/powerpoint/2010/main" val="86945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0" y="0"/>
            <a:ext cx="6400800" cy="6858000"/>
          </a:xfrm>
          <a:extLst>
            <a:ext uri="{91240B29-F687-4f45-9708-019B960494DF}">
              <a14:hiddenLine xmlns:a14="http://schemas.microsoft.com/office/drawing/2010/main" w="12700">
                <a:solidFill>
                  <a:schemeClr val="tx1"/>
                </a:solidFill>
                <a:miter lim="800000"/>
                <a:headEnd/>
                <a:tailEnd/>
              </a14:hiddenLine>
            </a:ext>
          </a:extLst>
        </p:spPr>
        <p:txBody>
          <a:bodyPr lIns="46037" tIns="0" rIns="46037" bIns="0"/>
          <a:lstStyle/>
          <a:p>
            <a:pPr marL="0" indent="0">
              <a:lnSpc>
                <a:spcPct val="90000"/>
              </a:lnSpc>
              <a:buNone/>
              <a:defRPr/>
            </a:pPr>
            <a:r>
              <a:rPr lang="en-US" sz="2400" b="1" dirty="0" smtClean="0">
                <a:cs typeface="+mn-cs"/>
              </a:rPr>
              <a:t>	</a:t>
            </a:r>
            <a:r>
              <a:rPr lang="en-US" sz="3600" b="1" dirty="0" smtClean="0">
                <a:cs typeface="+mn-cs"/>
              </a:rPr>
              <a:t>Why Formal Instruction?</a:t>
            </a:r>
          </a:p>
          <a:p>
            <a:pPr marL="0" indent="0">
              <a:lnSpc>
                <a:spcPct val="90000"/>
              </a:lnSpc>
              <a:buNone/>
              <a:defRPr/>
            </a:pPr>
            <a:endParaRPr lang="en-US" sz="4800" dirty="0" smtClean="0">
              <a:cs typeface="+mn-cs"/>
            </a:endParaRPr>
          </a:p>
          <a:p>
            <a:pPr>
              <a:lnSpc>
                <a:spcPct val="90000"/>
              </a:lnSpc>
              <a:defRPr/>
            </a:pPr>
            <a:r>
              <a:rPr lang="en-US" dirty="0" smtClean="0">
                <a:cs typeface="+mn-cs"/>
              </a:rPr>
              <a:t>Misperceptions of Behaviors Typically Learned Through Observation</a:t>
            </a:r>
          </a:p>
          <a:p>
            <a:pPr>
              <a:lnSpc>
                <a:spcPct val="90000"/>
              </a:lnSpc>
              <a:defRPr/>
            </a:pPr>
            <a:endParaRPr lang="en-US" dirty="0" smtClean="0">
              <a:cs typeface="+mn-cs"/>
            </a:endParaRPr>
          </a:p>
          <a:p>
            <a:pPr>
              <a:lnSpc>
                <a:spcPct val="90000"/>
              </a:lnSpc>
              <a:defRPr/>
            </a:pPr>
            <a:r>
              <a:rPr lang="en-US" dirty="0" smtClean="0">
                <a:cs typeface="+mn-cs"/>
              </a:rPr>
              <a:t> If Properly Perceived, May Not Know When Or How To Perform Desired Behavior</a:t>
            </a:r>
          </a:p>
          <a:p>
            <a:pPr algn="ctr">
              <a:lnSpc>
                <a:spcPct val="90000"/>
              </a:lnSpc>
              <a:buFontTx/>
              <a:buNone/>
              <a:defRPr/>
            </a:pPr>
            <a:endParaRPr lang="en-US" sz="3600" b="1" dirty="0" smtClean="0">
              <a:cs typeface="+mn-cs"/>
            </a:endParaRPr>
          </a:p>
          <a:p>
            <a:pPr>
              <a:lnSpc>
                <a:spcPct val="90000"/>
              </a:lnSpc>
              <a:buFontTx/>
              <a:buNone/>
              <a:defRPr/>
            </a:pPr>
            <a:endParaRPr lang="en-US" sz="2000" b="1" dirty="0" smtClean="0">
              <a:cs typeface="+mn-cs"/>
            </a:endParaRPr>
          </a:p>
          <a:p>
            <a:pPr>
              <a:lnSpc>
                <a:spcPct val="90000"/>
              </a:lnSpc>
              <a:defRPr/>
            </a:pPr>
            <a:endParaRPr lang="en-US" sz="2000" b="1" dirty="0" smtClean="0">
              <a:cs typeface="+mn-cs"/>
            </a:endParaRPr>
          </a:p>
          <a:p>
            <a:pPr>
              <a:lnSpc>
                <a:spcPct val="90000"/>
              </a:lnSpc>
              <a:defRPr/>
            </a:pPr>
            <a:endParaRPr lang="en-US" sz="2000" b="1" dirty="0" smtClean="0">
              <a:cs typeface="+mn-cs"/>
            </a:endParaRPr>
          </a:p>
        </p:txBody>
      </p:sp>
      <p:graphicFrame>
        <p:nvGraphicFramePr>
          <p:cNvPr id="5123" name="Object 5"/>
          <p:cNvGraphicFramePr>
            <a:graphicFrameLocks/>
          </p:cNvGraphicFramePr>
          <p:nvPr>
            <p:extLst>
              <p:ext uri="{D42A27DB-BD31-4B8C-83A1-F6EECF244321}">
                <p14:modId xmlns:p14="http://schemas.microsoft.com/office/powerpoint/2010/main" val="3707043265"/>
              </p:ext>
            </p:extLst>
          </p:nvPr>
        </p:nvGraphicFramePr>
        <p:xfrm>
          <a:off x="7162800" y="1676400"/>
          <a:ext cx="1371600" cy="2590800"/>
        </p:xfrm>
        <a:graphic>
          <a:graphicData uri="http://schemas.openxmlformats.org/presentationml/2006/ole">
            <mc:AlternateContent xmlns:mc="http://schemas.openxmlformats.org/markup-compatibility/2006">
              <mc:Choice xmlns:v="urn:schemas-microsoft-com:vml" Requires="v">
                <p:oleObj spid="_x0000_s5199" name="Microsoft ClipArt Gallery" r:id="rId4" imgW="2146300" imgH="5803900" progId="MS_ClipArt_Gallery">
                  <p:embed/>
                </p:oleObj>
              </mc:Choice>
              <mc:Fallback>
                <p:oleObj name="Microsoft ClipArt Gallery" r:id="rId4" imgW="2146300" imgH="5803900" progId="MS_ClipArt_Gallery">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676400"/>
                        <a:ext cx="1371600" cy="2590800"/>
                      </a:xfrm>
                      <a:prstGeom prst="rect">
                        <a:avLst/>
                      </a:prstGeom>
                      <a:noFill/>
                      <a:ln>
                        <a:noFill/>
                      </a:ln>
                      <a:effectLs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additive="base">
                                        <p:cTn id="19"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Formal Instruction?</a:t>
            </a:r>
            <a:r>
              <a:rPr lang="en-US" sz="6000" b="1" dirty="0"/>
              <a:t/>
            </a:r>
            <a:br>
              <a:rPr lang="en-US" sz="6000" b="1" dirty="0"/>
            </a:br>
            <a:endParaRPr lang="en-US" dirty="0"/>
          </a:p>
        </p:txBody>
      </p:sp>
      <p:sp>
        <p:nvSpPr>
          <p:cNvPr id="3" name="Text Placeholder 2"/>
          <p:cNvSpPr>
            <a:spLocks noGrp="1"/>
          </p:cNvSpPr>
          <p:nvPr>
            <p:ph type="body" sz="half" idx="1"/>
          </p:nvPr>
        </p:nvSpPr>
        <p:spPr/>
        <p:txBody>
          <a:bodyPr/>
          <a:lstStyle/>
          <a:p>
            <a:pPr marL="0" indent="0">
              <a:buNone/>
            </a:pPr>
            <a:r>
              <a:rPr lang="en-US" sz="4000" dirty="0"/>
              <a:t>Teachers, Parents Inadvertently Teach Behaviors Wish To Extinguish</a:t>
            </a:r>
          </a:p>
          <a:p>
            <a:endParaRPr lang="en-US" dirty="0"/>
          </a:p>
        </p:txBody>
      </p:sp>
      <p:graphicFrame>
        <p:nvGraphicFramePr>
          <p:cNvPr id="5" name="Object 6"/>
          <p:cNvGraphicFramePr>
            <a:graphicFrameLocks noGrp="1"/>
          </p:cNvGraphicFramePr>
          <p:nvPr>
            <p:ph type="clipArt" sz="half" idx="2"/>
            <p:extLst>
              <p:ext uri="{D42A27DB-BD31-4B8C-83A1-F6EECF244321}">
                <p14:modId xmlns:p14="http://schemas.microsoft.com/office/powerpoint/2010/main" val="1617991617"/>
              </p:ext>
            </p:extLst>
          </p:nvPr>
        </p:nvGraphicFramePr>
        <p:xfrm>
          <a:off x="4648200" y="2463081"/>
          <a:ext cx="3810000" cy="3151037"/>
        </p:xfrm>
        <a:graphic>
          <a:graphicData uri="http://schemas.openxmlformats.org/presentationml/2006/ole">
            <mc:AlternateContent xmlns:mc="http://schemas.openxmlformats.org/markup-compatibility/2006">
              <mc:Choice xmlns:v="urn:schemas-microsoft-com:vml" Requires="v">
                <p:oleObj spid="_x0000_s44054" name="Microsoft ClipArt Gallery" r:id="rId4" imgW="4038600" imgH="3340100" progId="MS_ClipArt_Gallery">
                  <p:embed/>
                </p:oleObj>
              </mc:Choice>
              <mc:Fallback>
                <p:oleObj name="Microsoft ClipArt Gallery" r:id="rId4" imgW="4038600" imgH="334010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463081"/>
                        <a:ext cx="3810000" cy="31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5100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Formal Instruction?</a:t>
            </a:r>
            <a:r>
              <a:rPr lang="en-US" sz="6000" b="1" dirty="0"/>
              <a:t/>
            </a:r>
            <a:br>
              <a:rPr lang="en-US" sz="6000" b="1" dirty="0"/>
            </a:br>
            <a:endParaRPr lang="en-US" dirty="0"/>
          </a:p>
        </p:txBody>
      </p:sp>
      <p:sp>
        <p:nvSpPr>
          <p:cNvPr id="3" name="Text Placeholder 2"/>
          <p:cNvSpPr>
            <a:spLocks noGrp="1"/>
          </p:cNvSpPr>
          <p:nvPr>
            <p:ph type="body" sz="half" idx="1"/>
          </p:nvPr>
        </p:nvSpPr>
        <p:spPr/>
        <p:txBody>
          <a:bodyPr/>
          <a:lstStyle/>
          <a:p>
            <a:pPr marL="0" indent="0">
              <a:buNone/>
            </a:pPr>
            <a:r>
              <a:rPr lang="en-US" sz="4000" b="1" dirty="0"/>
              <a:t>Attempt To Counter </a:t>
            </a:r>
            <a:r>
              <a:rPr lang="en-US" sz="4000" b="1" u="sng" dirty="0"/>
              <a:t>Negative Models</a:t>
            </a:r>
            <a:r>
              <a:rPr lang="en-US" sz="4000" b="1" dirty="0"/>
              <a:t> (T.V., Media, Immediate Environment)</a:t>
            </a:r>
            <a:endParaRPr lang="en-US" sz="4400" b="1" dirty="0"/>
          </a:p>
          <a:p>
            <a:endParaRPr lang="en-US" dirty="0"/>
          </a:p>
        </p:txBody>
      </p:sp>
      <p:pic>
        <p:nvPicPr>
          <p:cNvPr id="5" name="Picture 7"/>
          <p:cNvPicPr>
            <a:picLocks noGrp="1" noChangeArrowheads="1"/>
          </p:cNvPicPr>
          <p:nvPr>
            <p:ph type="clipArt" sz="half" idx="2"/>
          </p:nvPr>
        </p:nvPicPr>
        <p:blipFill>
          <a:blip r:embed="rId3">
            <a:extLst>
              <a:ext uri="{28A0092B-C50C-407E-A947-70E740481C1C}">
                <a14:useLocalDpi xmlns:a14="http://schemas.microsoft.com/office/drawing/2010/main" val="0"/>
              </a:ext>
            </a:extLst>
          </a:blip>
          <a:srcRect l="13265" r="1326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1291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85800"/>
          </a:xfrm>
        </p:spPr>
        <p:txBody>
          <a:bodyPr/>
          <a:lstStyle/>
          <a:p>
            <a:r>
              <a:rPr lang="en-US" sz="3200" b="1" dirty="0" smtClean="0"/>
              <a:t>Social Skill Instruction (SSI)</a:t>
            </a:r>
            <a:endParaRPr lang="en-US" sz="3200" b="1" dirty="0"/>
          </a:p>
        </p:txBody>
      </p:sp>
      <p:sp>
        <p:nvSpPr>
          <p:cNvPr id="3" name="Content Placeholder 2"/>
          <p:cNvSpPr>
            <a:spLocks noGrp="1"/>
          </p:cNvSpPr>
          <p:nvPr>
            <p:ph idx="1"/>
          </p:nvPr>
        </p:nvSpPr>
        <p:spPr>
          <a:xfrm>
            <a:off x="685800" y="1524000"/>
            <a:ext cx="7772400" cy="5029200"/>
          </a:xfrm>
        </p:spPr>
        <p:txBody>
          <a:bodyPr/>
          <a:lstStyle/>
          <a:p>
            <a:r>
              <a:rPr lang="en-US" dirty="0" smtClean="0"/>
              <a:t>SSI intended to address issues that interfere with appropriate social development.</a:t>
            </a:r>
          </a:p>
          <a:p>
            <a:r>
              <a:rPr lang="en-US" dirty="0" smtClean="0"/>
              <a:t>SSI typically based on Social Cognitive Theory </a:t>
            </a:r>
            <a:r>
              <a:rPr lang="en-US" sz="2400" dirty="0" smtClean="0"/>
              <a:t>(Bandura, 1977)</a:t>
            </a:r>
            <a:r>
              <a:rPr lang="en-US" dirty="0" smtClean="0"/>
              <a:t>, emphasizing observational learning</a:t>
            </a:r>
          </a:p>
          <a:p>
            <a:r>
              <a:rPr lang="en-US" dirty="0" smtClean="0"/>
              <a:t>Desired behavior is modeled, learner imitates behavior, receives feedback, &amp; is reinforced/rewarded for correct responding</a:t>
            </a:r>
          </a:p>
          <a:p>
            <a:pPr marL="0" indent="0">
              <a:buNone/>
            </a:pPr>
            <a:endParaRPr lang="en-US" dirty="0" smtClean="0"/>
          </a:p>
        </p:txBody>
      </p:sp>
    </p:spTree>
    <p:extLst>
      <p:ext uri="{BB962C8B-B14F-4D97-AF65-F5344CB8AC3E}">
        <p14:creationId xmlns:p14="http://schemas.microsoft.com/office/powerpoint/2010/main" val="1795893447"/>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CC"/>
      </a:lt1>
      <a:dk2>
        <a:srgbClr val="993300"/>
      </a:dk2>
      <a:lt2>
        <a:srgbClr val="808080"/>
      </a:lt2>
      <a:accent1>
        <a:srgbClr val="00CC99"/>
      </a:accent1>
      <a:accent2>
        <a:srgbClr val="3333CC"/>
      </a:accent2>
      <a:accent3>
        <a:srgbClr val="FFFFE2"/>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7992</TotalTime>
  <Words>2279</Words>
  <Application>Microsoft Macintosh PowerPoint</Application>
  <PresentationFormat>On-screen Show (4:3)</PresentationFormat>
  <Paragraphs>230</Paragraphs>
  <Slides>42</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Blank Presentation</vt:lpstr>
      <vt:lpstr>Microsoft ClipArt Gallery</vt:lpstr>
      <vt:lpstr>Worksheet</vt:lpstr>
      <vt:lpstr>Social Skill Instruction: An Effective Discipline for All Students</vt:lpstr>
      <vt:lpstr>Organizer</vt:lpstr>
      <vt:lpstr>Social Skill Instruction: An Effective Discipline for All Students </vt:lpstr>
      <vt:lpstr>Why Teach Social Skills?</vt:lpstr>
      <vt:lpstr>Why Teach Social Skills?</vt:lpstr>
      <vt:lpstr>PowerPoint Presentation</vt:lpstr>
      <vt:lpstr>Why Formal Instruction? </vt:lpstr>
      <vt:lpstr>Why Formal Instruction? </vt:lpstr>
      <vt:lpstr>Social Skill Instruction (SSI)</vt:lpstr>
      <vt:lpstr>   Teaching Social Skills  Cardinal Rules of Social Skills Training– Walker, Ramsey, Gresham, 2005)</vt:lpstr>
      <vt:lpstr>2. Social skills should be taught by the same procedures and principles used to teach academic skills.</vt:lpstr>
      <vt:lpstr>3. There is a direct, positive relationship between the amount and quality (integrity) of social skills training and change  in social behavior</vt:lpstr>
      <vt:lpstr>PowerPoint Presentation</vt:lpstr>
      <vt:lpstr>Data from One Elementary School: Frequent Repeaters</vt:lpstr>
      <vt:lpstr>PowerPoint Presentation</vt:lpstr>
      <vt:lpstr>SSI &amp; Three-tiered Model of PBIS</vt:lpstr>
      <vt:lpstr>Schoolwide Behavioral Intervention</vt:lpstr>
      <vt:lpstr>Teaching Social Skills</vt:lpstr>
      <vt:lpstr>  </vt:lpstr>
      <vt:lpstr>Cultural Factors &amp; SSI</vt:lpstr>
      <vt:lpstr>   Cultural Diversity &amp; Social Learning </vt:lpstr>
      <vt:lpstr>Basic Principles</vt:lpstr>
      <vt:lpstr>Characteristics of culture</vt:lpstr>
      <vt:lpstr>PowerPoint Presentation</vt:lpstr>
      <vt:lpstr>CR Instruction</vt:lpstr>
      <vt:lpstr>CR SSI Model (Robinson-Ervin, Cartledge, Keys, 2011)</vt:lpstr>
      <vt:lpstr>Rationale for Skill: Questioning What Seems to be Unfair (Cartledge &amp; Kleefeld, 2010)</vt:lpstr>
      <vt:lpstr>2. Use CR materials to provide a rationale for &amp; teach social skills   </vt:lpstr>
      <vt:lpstr>3. Include culturally specific competent peer models     4. Incorporate student’s personal experiences into the instruction </vt:lpstr>
      <vt:lpstr>PowerPoint Presentation</vt:lpstr>
      <vt:lpstr> 6. Reinforce the behavior The Black Card   The Mini Mart</vt:lpstr>
      <vt:lpstr>CR SSI: Teacher Issues</vt:lpstr>
      <vt:lpstr>Culturally Responsive Intervention: Do the right thing</vt:lpstr>
      <vt:lpstr>Teaching Social Skills</vt:lpstr>
      <vt:lpstr>CR SSI Problem</vt:lpstr>
      <vt:lpstr>CR SSI Problem</vt:lpstr>
      <vt:lpstr>PowerPoint Presentation</vt:lpstr>
      <vt:lpstr>PowerPoint Presentation</vt:lpstr>
      <vt:lpstr>PowerPoint Presentation</vt:lpstr>
      <vt:lpstr>Effects of Social Skill Instruction</vt:lpstr>
      <vt:lpstr>PowerPoint Presentation</vt:lpstr>
      <vt:lpstr>PowerPoint Presentation</vt:lpstr>
    </vt:vector>
  </TitlesOfParts>
  <Company>Gwendolyn Cartledge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Skills</dc:title>
  <cp:lastModifiedBy/>
  <cp:revision>59</cp:revision>
  <cp:lastPrinted>2016-05-20T14:59:57Z</cp:lastPrinted>
  <dcterms:modified xsi:type="dcterms:W3CDTF">2016-05-31T11:35:33Z</dcterms:modified>
</cp:coreProperties>
</file>