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3.bin" ContentType="application/vnd.openxmlformats-officedocument.oleObject"/>
  <Override PartName="/ppt/notesSlides/notesSlide6.xml" ContentType="application/vnd.openxmlformats-officedocument.presentationml.notesSlide+xml"/>
  <Override PartName="/ppt/embeddings/oleObject4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5.bin" ContentType="application/vnd.openxmlformats-officedocument.oleObject"/>
  <Override PartName="/ppt/notesSlides/notesSlide9.xml" ContentType="application/vnd.openxmlformats-officedocument.presentationml.notesSlide+xml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417" r:id="rId2"/>
    <p:sldId id="440" r:id="rId3"/>
    <p:sldId id="490" r:id="rId4"/>
    <p:sldId id="491" r:id="rId5"/>
    <p:sldId id="441" r:id="rId6"/>
    <p:sldId id="446" r:id="rId7"/>
    <p:sldId id="447" r:id="rId8"/>
    <p:sldId id="428" r:id="rId9"/>
    <p:sldId id="426" r:id="rId10"/>
    <p:sldId id="273" r:id="rId11"/>
    <p:sldId id="274" r:id="rId12"/>
    <p:sldId id="281" r:id="rId13"/>
    <p:sldId id="282" r:id="rId14"/>
    <p:sldId id="287" r:id="rId15"/>
    <p:sldId id="288" r:id="rId16"/>
    <p:sldId id="289" r:id="rId17"/>
    <p:sldId id="290" r:id="rId18"/>
    <p:sldId id="292" r:id="rId19"/>
    <p:sldId id="301" r:id="rId20"/>
    <p:sldId id="302" r:id="rId21"/>
    <p:sldId id="303" r:id="rId22"/>
    <p:sldId id="304" r:id="rId23"/>
    <p:sldId id="306" r:id="rId24"/>
    <p:sldId id="309" r:id="rId25"/>
    <p:sldId id="310" r:id="rId26"/>
    <p:sldId id="313" r:id="rId27"/>
    <p:sldId id="318" r:id="rId28"/>
    <p:sldId id="320" r:id="rId29"/>
    <p:sldId id="322" r:id="rId30"/>
    <p:sldId id="328" r:id="rId31"/>
    <p:sldId id="329" r:id="rId32"/>
    <p:sldId id="476" r:id="rId33"/>
    <p:sldId id="477" r:id="rId34"/>
    <p:sldId id="478" r:id="rId35"/>
    <p:sldId id="479" r:id="rId36"/>
    <p:sldId id="480" r:id="rId37"/>
    <p:sldId id="481" r:id="rId38"/>
    <p:sldId id="348" r:id="rId39"/>
    <p:sldId id="349" r:id="rId40"/>
    <p:sldId id="350" r:id="rId41"/>
    <p:sldId id="353" r:id="rId42"/>
    <p:sldId id="354" r:id="rId43"/>
    <p:sldId id="355" r:id="rId44"/>
    <p:sldId id="356" r:id="rId45"/>
    <p:sldId id="357" r:id="rId46"/>
    <p:sldId id="359" r:id="rId47"/>
    <p:sldId id="360" r:id="rId48"/>
    <p:sldId id="371" r:id="rId49"/>
    <p:sldId id="380" r:id="rId50"/>
    <p:sldId id="462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3"/>
    <p:restoredTop sz="94036"/>
  </p:normalViewPr>
  <p:slideViewPr>
    <p:cSldViewPr snapToGrid="0" snapToObjects="1">
      <p:cViewPr varScale="1">
        <p:scale>
          <a:sx n="98" d="100"/>
          <a:sy n="98" d="100"/>
        </p:scale>
        <p:origin x="18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0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656DE-493F-1649-9A8A-0A685EC26A6B}" type="datetimeFigureOut">
              <a:rPr lang="en-US" smtClean="0"/>
              <a:t>5/31/16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5B9CF-6F38-3842-9761-EDDE31A1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02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1EEF9-3DE3-D44E-91ED-B1D7758632C0}" type="datetimeFigureOut">
              <a:rPr lang="en-US" smtClean="0"/>
              <a:pPr/>
              <a:t>5/31/16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9C18B-8F6B-9B4F-A96A-58EC5101F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22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72507B-B113-094B-BA67-87EEBD3FAD38}" type="slidenum">
              <a:rPr lang="en-US"/>
              <a:pPr/>
              <a:t>3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16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564327-7056-7D4D-9098-0C441F77322A}" type="slidenum">
              <a:rPr lang="en-US" sz="1200">
                <a:latin typeface="Calibri" charset="0"/>
              </a:rPr>
              <a:pPr eaLnBrk="1" hangingPunct="1"/>
              <a:t>4</a:t>
            </a:fld>
            <a:endParaRPr lang="en-US" sz="1200">
              <a:latin typeface="Calibri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6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C09C5A-AC58-FE40-B1D5-07D2BC7AC7EB}" type="slidenum">
              <a:rPr lang="en-US"/>
              <a:pPr/>
              <a:t>7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186" y="4344170"/>
            <a:ext cx="5487629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1" tIns="45716" rIns="91431" bIns="45716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39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08128D-89E7-9641-B032-186614B24FAC}" type="slidenum">
              <a:rPr lang="en-US"/>
              <a:pPr/>
              <a:t>32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4571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FD59A-182E-C842-B051-B38375C41984}" type="slidenum">
              <a:rPr lang="en-US"/>
              <a:pPr/>
              <a:t>33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6772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4ACA30-FC48-D840-A4BE-3B323CEFFB3D}" type="slidenum">
              <a:rPr lang="en-US"/>
              <a:pPr/>
              <a:t>34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302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ED5547-EFBE-7E48-BA6C-132954B81E15}" type="slidenum">
              <a:rPr lang="en-US"/>
              <a:pPr/>
              <a:t>35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5261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D07EE9-715D-F442-8F90-101DB95D06D8}" type="slidenum">
              <a:rPr lang="en-US"/>
              <a:pPr/>
              <a:t>36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3800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5C40ED-F520-6741-96A6-EA159D6068B1}" type="slidenum">
              <a:rPr lang="en-US"/>
              <a:pPr/>
              <a:t>37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9759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2096-1E6D-DC49-A3F2-A4245DAFF339}" type="datetimeFigureOut">
              <a:rPr lang="en-US" smtClean="0"/>
              <a:pPr/>
              <a:t>5/31/16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4066-A10B-A040-A4FC-E0B6BCD9A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2096-1E6D-DC49-A3F2-A4245DAFF339}" type="datetimeFigureOut">
              <a:rPr lang="en-US" smtClean="0"/>
              <a:pPr/>
              <a:t>5/31/16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4066-A10B-A040-A4FC-E0B6BCD9A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2096-1E6D-DC49-A3F2-A4245DAFF339}" type="datetimeFigureOut">
              <a:rPr lang="en-US" smtClean="0"/>
              <a:pPr/>
              <a:t>5/31/16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4066-A10B-A040-A4FC-E0B6BCD9A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2096-1E6D-DC49-A3F2-A4245DAFF339}" type="datetimeFigureOut">
              <a:rPr lang="en-US" smtClean="0"/>
              <a:pPr/>
              <a:t>5/31/16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4066-A10B-A040-A4FC-E0B6BCD9A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2096-1E6D-DC49-A3F2-A4245DAFF339}" type="datetimeFigureOut">
              <a:rPr lang="en-US" smtClean="0"/>
              <a:pPr/>
              <a:t>5/31/16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4066-A10B-A040-A4FC-E0B6BCD9A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2096-1E6D-DC49-A3F2-A4245DAFF339}" type="datetimeFigureOut">
              <a:rPr lang="en-US" smtClean="0"/>
              <a:pPr/>
              <a:t>5/31/16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4066-A10B-A040-A4FC-E0B6BCD9A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2096-1E6D-DC49-A3F2-A4245DAFF339}" type="datetimeFigureOut">
              <a:rPr lang="en-US" smtClean="0"/>
              <a:pPr/>
              <a:t>5/31/16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4066-A10B-A040-A4FC-E0B6BCD9A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2096-1E6D-DC49-A3F2-A4245DAFF339}" type="datetimeFigureOut">
              <a:rPr lang="en-US" smtClean="0"/>
              <a:pPr/>
              <a:t>5/31/16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4066-A10B-A040-A4FC-E0B6BCD9A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2096-1E6D-DC49-A3F2-A4245DAFF339}" type="datetimeFigureOut">
              <a:rPr lang="en-US" smtClean="0"/>
              <a:pPr/>
              <a:t>5/31/16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4066-A10B-A040-A4FC-E0B6BCD9A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2096-1E6D-DC49-A3F2-A4245DAFF339}" type="datetimeFigureOut">
              <a:rPr lang="en-US" smtClean="0"/>
              <a:pPr/>
              <a:t>5/31/16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4066-A10B-A040-A4FC-E0B6BCD9A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2096-1E6D-DC49-A3F2-A4245DAFF339}" type="datetimeFigureOut">
              <a:rPr lang="en-US" smtClean="0"/>
              <a:pPr/>
              <a:t>5/31/16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4066-A10B-A040-A4FC-E0B6BCD9A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12096-1E6D-DC49-A3F2-A4245DAFF339}" type="datetimeFigureOut">
              <a:rPr lang="en-US" smtClean="0"/>
              <a:pPr/>
              <a:t>5/31/16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D4066-A10B-A040-A4FC-E0B6BCD9A5C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http://www.pbis.org/common/cms/media/Logo_big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337425" y="6257925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Microsoft_Word_97_-_2004_Document1.doc"/><Relationship Id="rId6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4.bin"/><Relationship Id="rId5" Type="http://schemas.openxmlformats.org/officeDocument/2006/relationships/oleObject" Target="../embeddings/Microsoft_Word_97_-_2004_Document2.doc"/><Relationship Id="rId6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5.bin"/><Relationship Id="rId5" Type="http://schemas.openxmlformats.org/officeDocument/2006/relationships/oleObject" Target="../embeddings/Microsoft_Word_97_-_2004_Document3.doc"/><Relationship Id="rId6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6.bin"/><Relationship Id="rId5" Type="http://schemas.openxmlformats.org/officeDocument/2006/relationships/oleObject" Target="../embeddings/Microsoft_Word_97_-_2004_Document4.doc"/><Relationship Id="rId6" Type="http://schemas.openxmlformats.org/officeDocument/2006/relationships/image" Target="../media/image10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i="1" dirty="0"/>
              <a:t>Working with a Few Students at Tier </a:t>
            </a:r>
            <a:r>
              <a:rPr lang="en-US" sz="4000" i="1" dirty="0" smtClean="0"/>
              <a:t>III: </a:t>
            </a:r>
            <a:r>
              <a:rPr lang="en-US" sz="4000" i="1" dirty="0"/>
              <a:t>Supporting the Individual Needs of Students with Chronic and Severe Behaviors within a SWPBS Framework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86131"/>
            <a:ext cx="6400800" cy="280256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Tim Lewis, Ph.D.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Missouri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OSEP Center on Positive Behavioral Interventions and Supports</a:t>
            </a:r>
          </a:p>
          <a:p>
            <a:r>
              <a:rPr lang="en-US" dirty="0" err="1">
                <a:solidFill>
                  <a:schemeClr val="tx1"/>
                </a:solidFill>
              </a:rPr>
              <a:t>p</a:t>
            </a:r>
            <a:r>
              <a:rPr lang="en-US" dirty="0" err="1" smtClean="0">
                <a:solidFill>
                  <a:schemeClr val="tx1"/>
                </a:solidFill>
              </a:rPr>
              <a:t>bis.org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pitchFamily="-106" charset="0"/>
              </a:rPr>
              <a:t>FBA – PBS Plan Process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i="1">
                <a:latin typeface="Times New Roman" pitchFamily="-106" charset="0"/>
              </a:rPr>
              <a:t>Success requires: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>
                <a:latin typeface="Times New Roman" pitchFamily="-106" charset="0"/>
              </a:rPr>
              <a:t>Individual(s) with expertise in FBA-PBS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>
                <a:latin typeface="Times New Roman" pitchFamily="-106" charset="0"/>
              </a:rPr>
              <a:t>Fluency with a clear process among all staff whereby roles are clearly defined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>
                <a:latin typeface="Times New Roman" pitchFamily="-106" charset="0"/>
              </a:rPr>
              <a:t>A basic understanding of Applied Behavior Analysis (</a:t>
            </a:r>
            <a:r>
              <a:rPr lang="en-US" i="1">
                <a:latin typeface="Times New Roman" pitchFamily="-106" charset="0"/>
              </a:rPr>
              <a:t>Behavior is functionally related to the teaching environment) </a:t>
            </a:r>
            <a:r>
              <a:rPr lang="en-US">
                <a:latin typeface="Times New Roman" pitchFamily="-106" charset="0"/>
              </a:rPr>
              <a:t>among </a:t>
            </a:r>
            <a:r>
              <a:rPr lang="en-US" u="sng">
                <a:latin typeface="Times New Roman" pitchFamily="-106" charset="0"/>
              </a:rPr>
              <a:t>all</a:t>
            </a:r>
            <a:r>
              <a:rPr lang="en-US">
                <a:latin typeface="Times New Roman" pitchFamily="-106" charset="0"/>
              </a:rPr>
              <a:t> school staff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Times New Roman" pitchFamily="-106" charset="0"/>
              </a:rPr>
              <a:t>Essential Steps to Individual PBS Plans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0010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 sz="2000">
                <a:latin typeface="Times New Roman" pitchFamily="-106" charset="0"/>
              </a:rPr>
              <a:t>Request for assistance</a:t>
            </a:r>
          </a:p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 sz="2000">
                <a:latin typeface="Times New Roman" pitchFamily="-106" charset="0"/>
              </a:rPr>
              <a:t>Operationally define problem/replacement behavior</a:t>
            </a:r>
          </a:p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 sz="2000">
                <a:latin typeface="Times New Roman" pitchFamily="-106" charset="0"/>
              </a:rPr>
              <a:t>Background/archival data/ data collection/Environmental Assessment</a:t>
            </a:r>
          </a:p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 sz="2000">
                <a:latin typeface="Times New Roman" pitchFamily="-106" charset="0"/>
              </a:rPr>
              <a:t>Functional Behavioral Assessment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Times New Roman" pitchFamily="-106" charset="0"/>
                <a:ea typeface="ＭＳ Ｐゴシック" pitchFamily="-106" charset="-128"/>
              </a:rPr>
              <a:t>Indirect measures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Times New Roman" pitchFamily="-106" charset="0"/>
                <a:ea typeface="ＭＳ Ｐゴシック" pitchFamily="-106" charset="-128"/>
              </a:rPr>
              <a:t>Direct observation</a:t>
            </a:r>
          </a:p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 sz="2000">
                <a:latin typeface="Times New Roman" pitchFamily="-106" charset="0"/>
              </a:rPr>
              <a:t>Develop hypothesis regarding function of problem behavior</a:t>
            </a:r>
          </a:p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 sz="2000">
                <a:latin typeface="Times New Roman" pitchFamily="-106" charset="0"/>
              </a:rPr>
              <a:t>Develop a PBS plan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Times New Roman" pitchFamily="-106" charset="0"/>
                <a:ea typeface="ＭＳ Ｐゴシック" pitchFamily="-106" charset="-128"/>
              </a:rPr>
              <a:t>Social skill instruction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Times New Roman" pitchFamily="-106" charset="0"/>
                <a:ea typeface="ＭＳ Ｐゴシック" pitchFamily="-106" charset="-128"/>
              </a:rPr>
              <a:t>Self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Times New Roman" pitchFamily="-106" charset="0"/>
                <a:ea typeface="ＭＳ Ｐゴシック" pitchFamily="-106" charset="-128"/>
              </a:rPr>
              <a:t>Environmental modifications</a:t>
            </a:r>
          </a:p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 sz="2000">
                <a:latin typeface="Times New Roman" pitchFamily="-106" charset="0"/>
              </a:rPr>
              <a:t>Implement, Monitor and Evaluate progress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Times New Roman" pitchFamily="-106" charset="0"/>
              </a:rPr>
              <a:t>Essential Steps to Individual PBS Plans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0010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 sz="2000">
                <a:latin typeface="Times New Roman" pitchFamily="-106" charset="0"/>
              </a:rPr>
              <a:t>Request for assistance</a:t>
            </a:r>
          </a:p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>
                <a:solidFill>
                  <a:srgbClr val="FF0000"/>
                </a:solidFill>
                <a:latin typeface="Times New Roman" pitchFamily="-106" charset="0"/>
              </a:rPr>
              <a:t>Operationally define problem/replacement behavior</a:t>
            </a:r>
          </a:p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 sz="2000">
                <a:latin typeface="Times New Roman" pitchFamily="-106" charset="0"/>
              </a:rPr>
              <a:t>Background/archival data collection/Environmental Assessment</a:t>
            </a:r>
          </a:p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 sz="2000">
                <a:latin typeface="Times New Roman" pitchFamily="-106" charset="0"/>
              </a:rPr>
              <a:t>Functional Behavioral Assessment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Times New Roman" pitchFamily="-106" charset="0"/>
                <a:ea typeface="ＭＳ Ｐゴシック" pitchFamily="-106" charset="-128"/>
              </a:rPr>
              <a:t>Indirect measures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Times New Roman" pitchFamily="-106" charset="0"/>
                <a:ea typeface="ＭＳ Ｐゴシック" pitchFamily="-106" charset="-128"/>
              </a:rPr>
              <a:t>Direct observation</a:t>
            </a:r>
          </a:p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 sz="2000">
                <a:latin typeface="Times New Roman" pitchFamily="-106" charset="0"/>
              </a:rPr>
              <a:t>Develop hypothesis regarding function of problem behavior</a:t>
            </a:r>
          </a:p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 sz="2000">
                <a:latin typeface="Times New Roman" pitchFamily="-106" charset="0"/>
              </a:rPr>
              <a:t>Develop a PBS plan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Times New Roman" pitchFamily="-106" charset="0"/>
                <a:ea typeface="ＭＳ Ｐゴシック" pitchFamily="-106" charset="-128"/>
              </a:rPr>
              <a:t>Social skill instruction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Times New Roman" pitchFamily="-106" charset="0"/>
                <a:ea typeface="ＭＳ Ｐゴシック" pitchFamily="-106" charset="-128"/>
              </a:rPr>
              <a:t>Self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Times New Roman" pitchFamily="-106" charset="0"/>
                <a:ea typeface="ＭＳ Ｐゴシック" pitchFamily="-106" charset="-128"/>
              </a:rPr>
              <a:t>Environmental modifications</a:t>
            </a:r>
          </a:p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 sz="2000">
                <a:latin typeface="Times New Roman" pitchFamily="-106" charset="0"/>
              </a:rPr>
              <a:t>Implement, Monitor and Evaluate progress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pPr eaLnBrk="1" hangingPunct="1"/>
            <a:r>
              <a:rPr lang="en-US" dirty="0">
                <a:latin typeface="Times New Roman" pitchFamily="-106" charset="0"/>
              </a:rPr>
              <a:t>Behaviors Have Dimensions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7" tIns="44450" rIns="90487" bIns="44450"/>
          <a:lstStyle/>
          <a:p>
            <a:pPr marL="571500" indent="-571500" eaLnBrk="1" hangingPunct="1">
              <a:buFontTx/>
              <a:buNone/>
            </a:pPr>
            <a:r>
              <a:rPr lang="en-US" sz="2500" i="1" dirty="0">
                <a:latin typeface="Times New Roman" pitchFamily="-106" charset="0"/>
              </a:rPr>
              <a:t>Describe behavior such that it is </a:t>
            </a:r>
            <a:r>
              <a:rPr lang="en-US" sz="2500" i="1" u="sng" dirty="0">
                <a:solidFill>
                  <a:srgbClr val="FF0000"/>
                </a:solidFill>
                <a:latin typeface="Times New Roman" pitchFamily="-106" charset="0"/>
              </a:rPr>
              <a:t>observable and measurable</a:t>
            </a:r>
          </a:p>
          <a:p>
            <a:pPr marL="571500" indent="-571500" eaLnBrk="1" hangingPunct="1">
              <a:buFont typeface="Wingdings" pitchFamily="-106" charset="2"/>
              <a:buAutoNum type="arabicPeriod"/>
            </a:pPr>
            <a:r>
              <a:rPr lang="en-US" dirty="0">
                <a:latin typeface="Times New Roman" pitchFamily="-106" charset="0"/>
              </a:rPr>
              <a:t>Frequency</a:t>
            </a:r>
          </a:p>
          <a:p>
            <a:pPr marL="571500" indent="-571500" eaLnBrk="1" hangingPunct="1">
              <a:buFont typeface="Wingdings" pitchFamily="-106" charset="2"/>
              <a:buAutoNum type="arabicPeriod"/>
            </a:pPr>
            <a:r>
              <a:rPr lang="en-US" dirty="0">
                <a:latin typeface="Times New Roman" pitchFamily="-106" charset="0"/>
              </a:rPr>
              <a:t>Topography</a:t>
            </a:r>
          </a:p>
          <a:p>
            <a:pPr marL="571500" indent="-571500" eaLnBrk="1" hangingPunct="1">
              <a:buFont typeface="Wingdings" pitchFamily="-106" charset="2"/>
              <a:buAutoNum type="arabicPeriod"/>
            </a:pPr>
            <a:r>
              <a:rPr lang="en-US" dirty="0">
                <a:latin typeface="Times New Roman" pitchFamily="-106" charset="0"/>
              </a:rPr>
              <a:t>Locus</a:t>
            </a:r>
          </a:p>
          <a:p>
            <a:pPr marL="571500" indent="-571500" eaLnBrk="1" hangingPunct="1">
              <a:buFont typeface="Wingdings" pitchFamily="-106" charset="2"/>
              <a:buAutoNum type="arabicPeriod"/>
            </a:pPr>
            <a:r>
              <a:rPr lang="en-US" dirty="0">
                <a:latin typeface="Times New Roman" pitchFamily="-106" charset="0"/>
              </a:rPr>
              <a:t>Duration</a:t>
            </a:r>
          </a:p>
          <a:p>
            <a:pPr marL="571500" indent="-571500" eaLnBrk="1" hangingPunct="1">
              <a:buFont typeface="Wingdings" pitchFamily="-106" charset="2"/>
              <a:buAutoNum type="arabicPeriod"/>
            </a:pPr>
            <a:r>
              <a:rPr lang="en-US" dirty="0">
                <a:latin typeface="Times New Roman" pitchFamily="-106" charset="0"/>
              </a:rPr>
              <a:t>Latency</a:t>
            </a:r>
          </a:p>
          <a:p>
            <a:pPr marL="571500" indent="-571500" eaLnBrk="1" hangingPunct="1">
              <a:buFont typeface="Wingdings" pitchFamily="-106" charset="2"/>
              <a:buAutoNum type="arabicPeriod"/>
            </a:pPr>
            <a:r>
              <a:rPr lang="en-US" dirty="0">
                <a:latin typeface="Times New Roman" pitchFamily="-106" charset="0"/>
              </a:rPr>
              <a:t>Force or intensity</a:t>
            </a:r>
          </a:p>
          <a:p>
            <a:pPr marL="571500" indent="-571500" eaLnBrk="1" hangingPunct="1">
              <a:buFontTx/>
              <a:buNone/>
            </a:pPr>
            <a:endParaRPr lang="en-US" i="1" dirty="0">
              <a:solidFill>
                <a:schemeClr val="accent2"/>
              </a:solidFill>
              <a:latin typeface="Times New Roman" pitchFamily="-106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Times New Roman" pitchFamily="-106" charset="0"/>
              </a:rPr>
              <a:t>Essential Steps to Individual PBS Plans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0010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 sz="2000">
                <a:latin typeface="Times New Roman" pitchFamily="-106" charset="0"/>
              </a:rPr>
              <a:t>Request for assistance</a:t>
            </a:r>
          </a:p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 sz="2000">
                <a:latin typeface="Times New Roman" pitchFamily="-106" charset="0"/>
              </a:rPr>
              <a:t>Operationally define problem/replacement behavior</a:t>
            </a:r>
          </a:p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 sz="2900">
                <a:solidFill>
                  <a:srgbClr val="FF0000"/>
                </a:solidFill>
                <a:latin typeface="Times New Roman" pitchFamily="-106" charset="0"/>
              </a:rPr>
              <a:t>Background/archival data collection/Environmental Assessment</a:t>
            </a:r>
          </a:p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 sz="2000">
                <a:latin typeface="Times New Roman" pitchFamily="-106" charset="0"/>
              </a:rPr>
              <a:t>Functional Behavioral Assessment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Times New Roman" pitchFamily="-106" charset="0"/>
                <a:ea typeface="ＭＳ Ｐゴシック" pitchFamily="-106" charset="-128"/>
              </a:rPr>
              <a:t>Indirect measures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Times New Roman" pitchFamily="-106" charset="0"/>
                <a:ea typeface="ＭＳ Ｐゴシック" pitchFamily="-106" charset="-128"/>
              </a:rPr>
              <a:t>Direct observation</a:t>
            </a:r>
          </a:p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 sz="2000">
                <a:latin typeface="Times New Roman" pitchFamily="-106" charset="0"/>
              </a:rPr>
              <a:t>Develop hypothesis regarding function of problem behavior</a:t>
            </a:r>
          </a:p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 sz="2000">
                <a:latin typeface="Times New Roman" pitchFamily="-106" charset="0"/>
              </a:rPr>
              <a:t>Develop a PBS plan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Times New Roman" pitchFamily="-106" charset="0"/>
                <a:ea typeface="ＭＳ Ｐゴシック" pitchFamily="-106" charset="-128"/>
              </a:rPr>
              <a:t>Social skill instruction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Times New Roman" pitchFamily="-106" charset="0"/>
                <a:ea typeface="ＭＳ Ｐゴシック" pitchFamily="-106" charset="-128"/>
              </a:rPr>
              <a:t>Self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Times New Roman" pitchFamily="-106" charset="0"/>
                <a:ea typeface="ＭＳ Ｐゴシック" pitchFamily="-106" charset="-128"/>
              </a:rPr>
              <a:t>Environmental modifications</a:t>
            </a:r>
          </a:p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 sz="2000">
                <a:latin typeface="Times New Roman" pitchFamily="-106" charset="0"/>
              </a:rPr>
              <a:t>Implement, Monitor and Evaluate progress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pitchFamily="-106" charset="0"/>
              </a:rPr>
              <a:t>Record Review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-106" charset="0"/>
              </a:rPr>
              <a:t>Attendance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-106" charset="0"/>
              </a:rPr>
              <a:t>Health history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-106" charset="0"/>
              </a:rPr>
              <a:t>Onset of current problems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-106" charset="0"/>
              </a:rPr>
              <a:t>Past services or interventions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-106" charset="0"/>
              </a:rPr>
              <a:t>Effectiveness of previous interventions 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-106" charset="0"/>
              </a:rPr>
              <a:t>Previous educational functioning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-106" charset="0"/>
              </a:rPr>
              <a:t>Previous assessments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-106" charset="0"/>
              </a:rPr>
              <a:t>Sensory screening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-106" charset="0"/>
              </a:rPr>
              <a:t>Discipline Referrals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Times New Roman" pitchFamily="-106" charset="0"/>
              </a:rPr>
              <a:t>Effective Instruction in a “Nutshell”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-106" charset="0"/>
              </a:rPr>
              <a:t>Environmental arrangement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imes New Roman" pitchFamily="-106" charset="0"/>
                <a:ea typeface="ＭＳ Ｐゴシック" pitchFamily="-106" charset="-128"/>
              </a:rPr>
              <a:t>Designed to reach defined outcomes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-106" charset="0"/>
              </a:rPr>
              <a:t>Behavior Management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imes New Roman" pitchFamily="-106" charset="0"/>
                <a:ea typeface="ＭＳ Ｐゴシック" pitchFamily="-106" charset="-128"/>
              </a:rPr>
              <a:t>Rules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imes New Roman" pitchFamily="-106" charset="0"/>
                <a:ea typeface="ＭＳ Ｐゴシック" pitchFamily="-106" charset="-128"/>
              </a:rPr>
              <a:t>Routines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imes New Roman" pitchFamily="-106" charset="0"/>
                <a:ea typeface="ＭＳ Ｐゴシック" pitchFamily="-106" charset="-128"/>
              </a:rPr>
              <a:t>Reinforcement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-106" charset="0"/>
              </a:rPr>
              <a:t>Instructional strategies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imes New Roman" pitchFamily="-106" charset="0"/>
                <a:ea typeface="ＭＳ Ｐゴシック" pitchFamily="-106" charset="-128"/>
              </a:rPr>
              <a:t>Opportunities to respond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imes New Roman" pitchFamily="-106" charset="0"/>
                <a:ea typeface="ＭＳ Ｐゴシック" pitchFamily="-106" charset="-128"/>
              </a:rPr>
              <a:t>Promotes high levels of accuracy (80%)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imes New Roman" pitchFamily="-106" charset="0"/>
                <a:ea typeface="ＭＳ Ｐゴシック" pitchFamily="-106" charset="-128"/>
              </a:rPr>
              <a:t>Specific feedback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Times New Roman" pitchFamily="-106" charset="0"/>
              </a:rPr>
              <a:t>Essential Steps to Individual PBS Plans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0010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 sz="2000">
                <a:latin typeface="Times New Roman" pitchFamily="-106" charset="0"/>
              </a:rPr>
              <a:t>Request for assistance</a:t>
            </a:r>
          </a:p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 sz="2000">
                <a:latin typeface="Times New Roman" pitchFamily="-106" charset="0"/>
              </a:rPr>
              <a:t>Operationally define problem/replacement behavior</a:t>
            </a:r>
          </a:p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 sz="2000">
                <a:latin typeface="Times New Roman" pitchFamily="-106" charset="0"/>
              </a:rPr>
              <a:t>Background/archival data/ data collection/Environmental Assessment</a:t>
            </a:r>
          </a:p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 sz="2400">
                <a:solidFill>
                  <a:srgbClr val="FF0000"/>
                </a:solidFill>
                <a:latin typeface="Times New Roman" pitchFamily="-106" charset="0"/>
              </a:rPr>
              <a:t>Functional Behavioral Assessment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Times New Roman" pitchFamily="-106" charset="0"/>
                <a:ea typeface="ＭＳ Ｐゴシック" pitchFamily="-106" charset="-128"/>
              </a:rPr>
              <a:t>Indirect measures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Times New Roman" pitchFamily="-106" charset="0"/>
                <a:ea typeface="ＭＳ Ｐゴシック" pitchFamily="-106" charset="-128"/>
              </a:rPr>
              <a:t>Direct observation</a:t>
            </a:r>
          </a:p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 sz="2000">
                <a:latin typeface="Times New Roman" pitchFamily="-106" charset="0"/>
              </a:rPr>
              <a:t>Develop hypothesis regarding function of problem behavior</a:t>
            </a:r>
          </a:p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 sz="2000">
                <a:latin typeface="Times New Roman" pitchFamily="-106" charset="0"/>
              </a:rPr>
              <a:t>Develop a PBS plan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Times New Roman" pitchFamily="-106" charset="0"/>
                <a:ea typeface="ＭＳ Ｐゴシック" pitchFamily="-106" charset="-128"/>
              </a:rPr>
              <a:t>Social skill instruction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Times New Roman" pitchFamily="-106" charset="0"/>
                <a:ea typeface="ＭＳ Ｐゴシック" pitchFamily="-106" charset="-128"/>
              </a:rPr>
              <a:t>Self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Times New Roman" pitchFamily="-106" charset="0"/>
                <a:ea typeface="ＭＳ Ｐゴシック" pitchFamily="-106" charset="-128"/>
              </a:rPr>
              <a:t>Environmental modifications</a:t>
            </a:r>
          </a:p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 sz="2000">
                <a:latin typeface="Times New Roman" pitchFamily="-106" charset="0"/>
              </a:rPr>
              <a:t>Implement, Monitor and Evaluate progress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1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i="1" dirty="0">
                <a:latin typeface="Times New Roman" pitchFamily="-106" charset="0"/>
              </a:rPr>
              <a:t>Moving beyond the form of behavior...</a:t>
            </a:r>
            <a:endParaRPr lang="en-US" dirty="0">
              <a:solidFill>
                <a:schemeClr val="tx1"/>
              </a:solidFill>
              <a:latin typeface="Times New Roman" pitchFamily="-106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Times New Roman" pitchFamily="-106" charset="0"/>
              </a:rPr>
              <a:t>Applied Behavior Analysis</a:t>
            </a: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 anchor="t"/>
          <a:lstStyle/>
          <a:p>
            <a:pPr eaLnBrk="1" hangingPunct="1"/>
            <a:r>
              <a:rPr lang="en-US">
                <a:latin typeface="Times New Roman" pitchFamily="-106" charset="0"/>
              </a:rPr>
              <a:t>The Basics</a:t>
            </a:r>
            <a:endParaRPr lang="en-US">
              <a:solidFill>
                <a:schemeClr val="tx1"/>
              </a:solidFill>
              <a:latin typeface="Times New Roman" pitchFamily="-106" charset="0"/>
            </a:endParaRP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7772400" cy="4114800"/>
          </a:xfrm>
          <a:noFill/>
        </p:spPr>
        <p:txBody>
          <a:bodyPr lIns="90487" tIns="44450" rIns="90487" bIns="44450"/>
          <a:lstStyle/>
          <a:p>
            <a:pPr eaLnBrk="1" hangingPunct="1">
              <a:buFontTx/>
              <a:buNone/>
            </a:pPr>
            <a:r>
              <a:rPr lang="en-US" sz="4000" i="1">
                <a:latin typeface="Times New Roman" pitchFamily="-106" charset="0"/>
              </a:rPr>
              <a:t>Behavior is learned</a:t>
            </a:r>
            <a:endParaRPr lang="en-US" sz="4000">
              <a:latin typeface="Times New Roman" pitchFamily="-106" charset="0"/>
            </a:endParaRPr>
          </a:p>
          <a:p>
            <a:pPr eaLnBrk="1" hangingPunct="1"/>
            <a:r>
              <a:rPr lang="en-US" sz="4000">
                <a:latin typeface="Times New Roman" pitchFamily="-106" charset="0"/>
              </a:rPr>
              <a:t>Do not assume children know </a:t>
            </a:r>
            <a:r>
              <a:rPr lang="en-US" sz="4000" u="sng">
                <a:latin typeface="Times New Roman" pitchFamily="-106" charset="0"/>
              </a:rPr>
              <a:t>your</a:t>
            </a:r>
            <a:r>
              <a:rPr lang="en-US" sz="4000">
                <a:latin typeface="Times New Roman" pitchFamily="-106" charset="0"/>
              </a:rPr>
              <a:t> rules, expectations, or social skills</a:t>
            </a:r>
          </a:p>
          <a:p>
            <a:pPr eaLnBrk="1" hangingPunct="1"/>
            <a:r>
              <a:rPr lang="en-US" sz="4000">
                <a:latin typeface="Times New Roman" pitchFamily="-106" charset="0"/>
              </a:rPr>
              <a:t>Every social interaction you have with a child teaches him/her something</a:t>
            </a: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8737"/>
            <a:ext cx="8229600" cy="685934"/>
          </a:xfrm>
        </p:spPr>
        <p:txBody>
          <a:bodyPr>
            <a:normAutofit fontScale="90000"/>
          </a:bodyPr>
          <a:lstStyle/>
          <a:p>
            <a:r>
              <a:rPr lang="en-US" dirty="0"/>
              <a:t>Big Ideas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9682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-106" charset="2"/>
              <a:buChar char="v"/>
            </a:pPr>
            <a:r>
              <a:rPr lang="en-US" sz="2800" dirty="0"/>
              <a:t>Understand interaction between behavior and the teaching environment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Build Positive Behavior Support Plans that </a:t>
            </a:r>
            <a:r>
              <a:rPr lang="en-US" sz="2800" u="sng" dirty="0"/>
              <a:t>teach</a:t>
            </a:r>
            <a:r>
              <a:rPr lang="en-US" sz="2800" dirty="0"/>
              <a:t> pro-social “replacement” behaviors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Create environments to support the use of pro-social behaviors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Around individual student </a:t>
            </a:r>
            <a:r>
              <a:rPr lang="en-US" sz="2400" dirty="0" smtClean="0"/>
              <a:t>need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Classroom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School-</a:t>
            </a:r>
            <a:r>
              <a:rPr lang="en-US" sz="2400" dirty="0" smtClean="0"/>
              <a:t>wide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Create efficient systems to conduct and implement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blinds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600200"/>
            <a:ext cx="6677025" cy="3103563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3975" y="1782763"/>
            <a:ext cx="6502400" cy="33020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 anchor="t"/>
          <a:lstStyle/>
          <a:p>
            <a:pPr eaLnBrk="1" hangingPunct="1"/>
            <a:r>
              <a:rPr lang="en-US">
                <a:latin typeface="Times New Roman" pitchFamily="-106" charset="0"/>
              </a:rPr>
              <a:t>The Basics</a:t>
            </a:r>
            <a:endParaRPr lang="en-US">
              <a:solidFill>
                <a:schemeClr val="tx1"/>
              </a:solidFill>
              <a:latin typeface="Times New Roman" pitchFamily="-106" charset="0"/>
            </a:endParaRP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7772400" cy="4114800"/>
          </a:xfrm>
          <a:noFill/>
        </p:spPr>
        <p:txBody>
          <a:bodyPr lIns="90487" tIns="44450" rIns="90487" bIns="44450"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sz="4000" i="1">
                <a:latin typeface="Times New Roman" pitchFamily="-106" charset="0"/>
              </a:rPr>
              <a:t>Behavior communicates need</a:t>
            </a:r>
            <a:endParaRPr lang="en-US" sz="4000">
              <a:latin typeface="Times New Roman" pitchFamily="-106" charset="0"/>
            </a:endParaRPr>
          </a:p>
          <a:p>
            <a:pPr eaLnBrk="1" hangingPunct="1"/>
            <a:r>
              <a:rPr lang="en-US" sz="4000">
                <a:latin typeface="Times New Roman" pitchFamily="-106" charset="0"/>
              </a:rPr>
              <a:t>Children engage in behavior(s) to "get" what they find reinforcing or to "avoid" what they find aversive</a:t>
            </a:r>
          </a:p>
          <a:p>
            <a:pPr eaLnBrk="1" hangingPunct="1"/>
            <a:r>
              <a:rPr lang="en-US" sz="4000">
                <a:latin typeface="Times New Roman" pitchFamily="-106" charset="0"/>
              </a:rPr>
              <a:t>Need is determined by observing what happens prior to and immediately after behavior</a:t>
            </a: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 anchor="t"/>
          <a:lstStyle/>
          <a:p>
            <a:pPr eaLnBrk="1" hangingPunct="1"/>
            <a:r>
              <a:rPr lang="en-US" sz="3700">
                <a:latin typeface="Times New Roman" pitchFamily="-106" charset="0"/>
              </a:rPr>
              <a:t>The Basics: Applied Behavior Analysis</a:t>
            </a:r>
            <a:endParaRPr lang="en-US" sz="3700">
              <a:solidFill>
                <a:schemeClr val="tx1"/>
              </a:solidFill>
              <a:latin typeface="Times New Roman" pitchFamily="-106" charset="0"/>
            </a:endParaRP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1872" y="1828800"/>
            <a:ext cx="7772400" cy="4114800"/>
          </a:xfrm>
          <a:noFill/>
        </p:spPr>
        <p:txBody>
          <a:bodyPr lIns="90487" tIns="44450" rIns="90487" bIns="44450"/>
          <a:lstStyle/>
          <a:p>
            <a:pPr eaLnBrk="1" hangingPunct="1"/>
            <a:r>
              <a:rPr lang="en-US" sz="3600" dirty="0">
                <a:latin typeface="Times New Roman" pitchFamily="-106" charset="0"/>
              </a:rPr>
              <a:t>Concerned with the </a:t>
            </a:r>
            <a:r>
              <a:rPr lang="en-US" sz="3600" i="1" dirty="0">
                <a:latin typeface="Times New Roman" pitchFamily="-106" charset="0"/>
              </a:rPr>
              <a:t>functional relationships </a:t>
            </a:r>
            <a:r>
              <a:rPr lang="en-US" sz="3600" dirty="0">
                <a:latin typeface="Times New Roman" pitchFamily="-106" charset="0"/>
              </a:rPr>
              <a:t>between BEHAVIOR and the TEACHING ENVIRONMENT</a:t>
            </a:r>
          </a:p>
          <a:p>
            <a:pPr eaLnBrk="1" hangingPunct="1"/>
            <a:r>
              <a:rPr lang="en-US" sz="3600" dirty="0">
                <a:latin typeface="Times New Roman" pitchFamily="-106" charset="0"/>
              </a:rPr>
              <a:t>“Functional Relationships”  </a:t>
            </a:r>
          </a:p>
          <a:p>
            <a:pPr lvl="1" eaLnBrk="1" hangingPunct="1"/>
            <a:r>
              <a:rPr lang="en-US" sz="3600" dirty="0">
                <a:latin typeface="Times New Roman" pitchFamily="-106" charset="0"/>
                <a:ea typeface="ＭＳ Ｐゴシック" pitchFamily="-106" charset="-128"/>
              </a:rPr>
              <a:t>When “X” happens, high degree of likelihood “Y” will result</a:t>
            </a: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pitchFamily="-106" charset="0"/>
              </a:rPr>
              <a:t>Teaching Environment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pitchFamily="-106" charset="0"/>
              </a:rPr>
              <a:t>Events that happen prior to school or class (Setting Event)</a:t>
            </a:r>
          </a:p>
          <a:p>
            <a:pPr eaLnBrk="1" hangingPunct="1"/>
            <a:r>
              <a:rPr lang="en-US">
                <a:latin typeface="Times New Roman" pitchFamily="-106" charset="0"/>
              </a:rPr>
              <a:t>Events that “trigger” or prompt a behavior (Antecedent)</a:t>
            </a:r>
          </a:p>
          <a:p>
            <a:pPr eaLnBrk="1" hangingPunct="1"/>
            <a:r>
              <a:rPr lang="en-US">
                <a:latin typeface="Times New Roman" pitchFamily="-106" charset="0"/>
              </a:rPr>
              <a:t>Events that follow a behavior (Consequent)</a:t>
            </a:r>
          </a:p>
          <a:p>
            <a:pPr eaLnBrk="1" hangingPunct="1">
              <a:buFontTx/>
              <a:buNone/>
            </a:pPr>
            <a:endParaRPr lang="en-US" i="1">
              <a:solidFill>
                <a:srgbClr val="FF0000"/>
              </a:solidFill>
              <a:latin typeface="Times New Roman" pitchFamily="-106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 anchor="t">
            <a:normAutofit fontScale="90000"/>
          </a:bodyPr>
          <a:lstStyle/>
          <a:p>
            <a:pPr eaLnBrk="1" hangingPunct="1"/>
            <a:r>
              <a:rPr lang="en-US" sz="4000">
                <a:latin typeface="Times New Roman" pitchFamily="-106" charset="0"/>
              </a:rPr>
              <a:t>Functional relationships with the Teaching Environment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073" y="1739523"/>
            <a:ext cx="7532727" cy="4114800"/>
          </a:xfrm>
          <a:noFill/>
        </p:spPr>
        <p:txBody>
          <a:bodyPr lIns="90487" tIns="44450" rIns="90487" bIns="44450"/>
          <a:lstStyle/>
          <a:p>
            <a:pPr eaLnBrk="1" hangingPunct="1">
              <a:buFontTx/>
              <a:buNone/>
            </a:pPr>
            <a:r>
              <a:rPr lang="en-US" i="1" dirty="0">
                <a:latin typeface="Times New Roman" pitchFamily="-106" charset="0"/>
              </a:rPr>
              <a:t>Events that follow behavior</a:t>
            </a:r>
            <a:r>
              <a:rPr lang="en-US" u="sng" dirty="0">
                <a:latin typeface="Times New Roman" pitchFamily="-106" charset="0"/>
              </a:rPr>
              <a:t> </a:t>
            </a:r>
          </a:p>
          <a:p>
            <a:pPr eaLnBrk="1" hangingPunct="1"/>
            <a:r>
              <a:rPr lang="en-US" sz="3600" dirty="0">
                <a:latin typeface="Times New Roman" pitchFamily="-106" charset="0"/>
              </a:rPr>
              <a:t>Following a student behavior the environment “gives” something to the student and student behavior maintains or increases -- what ever was given is </a:t>
            </a:r>
            <a:r>
              <a:rPr lang="en-US" sz="3600" u="sng" dirty="0">
                <a:solidFill>
                  <a:srgbClr val="FF0000"/>
                </a:solidFill>
                <a:latin typeface="Times New Roman" pitchFamily="-106" charset="0"/>
              </a:rPr>
              <a:t>reinforcing</a:t>
            </a:r>
            <a:r>
              <a:rPr lang="en-US" sz="3600" dirty="0">
                <a:solidFill>
                  <a:srgbClr val="FF0000"/>
                </a:solidFill>
                <a:latin typeface="Times New Roman" pitchFamily="-106" charset="0"/>
              </a:rPr>
              <a:t> </a:t>
            </a:r>
            <a:r>
              <a:rPr lang="en-US" sz="3600" dirty="0">
                <a:latin typeface="Times New Roman" pitchFamily="-106" charset="0"/>
              </a:rPr>
              <a:t>to that individual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Times New Roman" pitchFamily="-106" charset="0"/>
              </a:rPr>
              <a:t>Functional relationships with the Teaching Environment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i="1" dirty="0">
                <a:solidFill>
                  <a:srgbClr val="000000"/>
                </a:solidFill>
                <a:latin typeface="Times New Roman" pitchFamily="-106" charset="0"/>
              </a:rPr>
              <a:t>Events that follow behavior</a:t>
            </a:r>
            <a:r>
              <a:rPr lang="en-US" u="sng" dirty="0">
                <a:solidFill>
                  <a:srgbClr val="000000"/>
                </a:solidFill>
                <a:latin typeface="Times New Roman" pitchFamily="-106" charset="0"/>
              </a:rPr>
              <a:t> </a:t>
            </a:r>
          </a:p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Times New Roman" pitchFamily="-106" charset="0"/>
              </a:rPr>
              <a:t>Following a behavior the environment allows the student to stop an activity or is removed from the situation and the student behavior maintains or increases -- the event the student is avoiding is </a:t>
            </a:r>
            <a:r>
              <a:rPr lang="en-US" sz="3600" u="sng" dirty="0">
                <a:solidFill>
                  <a:srgbClr val="FF0000"/>
                </a:solidFill>
                <a:latin typeface="Times New Roman" pitchFamily="-106" charset="0"/>
              </a:rPr>
              <a:t>aversive</a:t>
            </a:r>
            <a:r>
              <a:rPr lang="en-US" sz="3600" dirty="0">
                <a:solidFill>
                  <a:srgbClr val="000000"/>
                </a:solidFill>
                <a:latin typeface="Times New Roman" pitchFamily="-106" charset="0"/>
              </a:rPr>
              <a:t> to that individual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 anchor="t">
            <a:normAutofit fontScale="90000"/>
          </a:bodyPr>
          <a:lstStyle/>
          <a:p>
            <a:pPr eaLnBrk="1" hangingPunct="1"/>
            <a:r>
              <a:rPr lang="en-US" sz="4000">
                <a:latin typeface="Times New Roman" pitchFamily="-106" charset="0"/>
              </a:rPr>
              <a:t>Functional relationships with the Teaching Environment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9463" y="2017713"/>
            <a:ext cx="7102475" cy="3100387"/>
          </a:xfrm>
          <a:noFill/>
        </p:spPr>
        <p:txBody>
          <a:bodyPr lIns="90487" tIns="44450" rIns="90487" bIns="44450"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en-US" sz="3600" i="1" dirty="0">
                <a:solidFill>
                  <a:srgbClr val="000000"/>
                </a:solidFill>
                <a:latin typeface="Times New Roman" pitchFamily="-106" charset="0"/>
              </a:rPr>
              <a:t>Events that precede behavior</a:t>
            </a:r>
            <a:endParaRPr lang="en-US" sz="3600" dirty="0">
              <a:solidFill>
                <a:srgbClr val="000000"/>
              </a:solidFill>
              <a:latin typeface="Times New Roman" pitchFamily="-106" charset="0"/>
            </a:endParaRP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Times New Roman" pitchFamily="-106" charset="0"/>
              </a:rPr>
              <a:t>Events in the environment can “trigger” challenging behavior - they serve as cues for the student to perform a behavior because the student can predict the outcome when the cue is present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pPr eaLnBrk="1" hangingPunct="1"/>
            <a:r>
              <a:rPr lang="en-US" sz="3700">
                <a:latin typeface="Times New Roman" pitchFamily="-106" charset="0"/>
              </a:rPr>
              <a:t>What antecedent events reliably precede problem behavior?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60415"/>
            <a:ext cx="8229600" cy="416574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>
                <a:latin typeface="Times New Roman" pitchFamily="-106" charset="0"/>
              </a:rPr>
              <a:t>When does the behavior occur?</a:t>
            </a:r>
          </a:p>
          <a:p>
            <a:pPr lvl="1" eaLnBrk="1" hangingPunct="1"/>
            <a:r>
              <a:rPr lang="en-US" dirty="0">
                <a:latin typeface="Times New Roman" pitchFamily="-106" charset="0"/>
                <a:ea typeface="ＭＳ Ｐゴシック" pitchFamily="-106" charset="-128"/>
              </a:rPr>
              <a:t>What activities are taking place?</a:t>
            </a:r>
          </a:p>
          <a:p>
            <a:pPr lvl="1" eaLnBrk="1" hangingPunct="1"/>
            <a:r>
              <a:rPr lang="en-US" dirty="0">
                <a:latin typeface="Times New Roman" pitchFamily="-106" charset="0"/>
                <a:ea typeface="ＭＳ Ｐゴシック" pitchFamily="-106" charset="-128"/>
              </a:rPr>
              <a:t>What people are present?</a:t>
            </a:r>
          </a:p>
          <a:p>
            <a:pPr lvl="1" eaLnBrk="1" hangingPunct="1"/>
            <a:r>
              <a:rPr lang="en-US" dirty="0">
                <a:latin typeface="Times New Roman" pitchFamily="-106" charset="0"/>
                <a:ea typeface="ＭＳ Ｐゴシック" pitchFamily="-106" charset="-128"/>
              </a:rPr>
              <a:t>How is the environment arranged</a:t>
            </a:r>
            <a:r>
              <a:rPr lang="en-US" dirty="0" smtClean="0">
                <a:latin typeface="Times New Roman" pitchFamily="-106" charset="0"/>
                <a:ea typeface="ＭＳ Ｐゴシック" pitchFamily="-106" charset="-128"/>
              </a:rPr>
              <a:t>?</a:t>
            </a:r>
          </a:p>
          <a:p>
            <a:r>
              <a:rPr lang="en-US" dirty="0" smtClean="0">
                <a:latin typeface="Times New Roman" pitchFamily="-106" charset="0"/>
              </a:rPr>
              <a:t>When is the problem behavior absent?</a:t>
            </a:r>
          </a:p>
          <a:p>
            <a:pPr lvl="1"/>
            <a:r>
              <a:rPr lang="en-US" dirty="0" smtClean="0">
                <a:latin typeface="Times New Roman" pitchFamily="-106" charset="0"/>
                <a:ea typeface="ＭＳ Ｐゴシック" pitchFamily="-106" charset="-128"/>
              </a:rPr>
              <a:t>What activities are taking place?</a:t>
            </a:r>
          </a:p>
          <a:p>
            <a:pPr lvl="1"/>
            <a:r>
              <a:rPr lang="en-US" dirty="0" smtClean="0">
                <a:latin typeface="Times New Roman" pitchFamily="-106" charset="0"/>
                <a:ea typeface="ＭＳ Ｐゴシック" pitchFamily="-106" charset="-128"/>
              </a:rPr>
              <a:t>What people are present?</a:t>
            </a:r>
          </a:p>
          <a:p>
            <a:pPr lvl="1"/>
            <a:r>
              <a:rPr lang="en-US" dirty="0" smtClean="0">
                <a:latin typeface="Times New Roman" pitchFamily="-106" charset="0"/>
                <a:ea typeface="ＭＳ Ｐゴシック" pitchFamily="-106" charset="-128"/>
              </a:rPr>
              <a:t>How is the environment arranged?   </a:t>
            </a:r>
            <a:endParaRPr lang="en-US" dirty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Times New Roman" pitchFamily="-106" charset="0"/>
              </a:rPr>
              <a:t>Are there setting events that reliably precede problem behaviors?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pitchFamily="-106" charset="0"/>
              </a:rPr>
              <a:t>What earlier events seem to make the behavior more likely?</a:t>
            </a:r>
          </a:p>
          <a:p>
            <a:pPr lvl="1" eaLnBrk="1" hangingPunct="1"/>
            <a:r>
              <a:rPr lang="en-US">
                <a:latin typeface="Times New Roman" pitchFamily="-106" charset="0"/>
                <a:ea typeface="ＭＳ Ｐゴシック" pitchFamily="-106" charset="-128"/>
              </a:rPr>
              <a:t>Illness?</a:t>
            </a:r>
          </a:p>
          <a:p>
            <a:pPr lvl="1" eaLnBrk="1" hangingPunct="1"/>
            <a:r>
              <a:rPr lang="en-US">
                <a:latin typeface="Times New Roman" pitchFamily="-106" charset="0"/>
                <a:ea typeface="ＭＳ Ｐゴシック" pitchFamily="-106" charset="-128"/>
              </a:rPr>
              <a:t>Is the behavior cyclic?</a:t>
            </a:r>
          </a:p>
          <a:p>
            <a:pPr lvl="1" eaLnBrk="1" hangingPunct="1"/>
            <a:r>
              <a:rPr lang="en-US">
                <a:latin typeface="Times New Roman" pitchFamily="-106" charset="0"/>
                <a:ea typeface="ＭＳ Ｐゴシック" pitchFamily="-106" charset="-128"/>
              </a:rPr>
              <a:t>Have there been changes at home?</a:t>
            </a:r>
          </a:p>
          <a:p>
            <a:pPr lvl="1" eaLnBrk="1" hangingPunct="1"/>
            <a:r>
              <a:rPr lang="en-US">
                <a:latin typeface="Times New Roman" pitchFamily="-106" charset="0"/>
                <a:ea typeface="ＭＳ Ｐゴシック" pitchFamily="-106" charset="-128"/>
              </a:rPr>
              <a:t>Is the student having interpersonal problems?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5800" y="1371600"/>
            <a:ext cx="2057400" cy="381000"/>
            <a:chOff x="432" y="1008"/>
            <a:chExt cx="1296" cy="240"/>
          </a:xfrm>
        </p:grpSpPr>
        <p:sp>
          <p:nvSpPr>
            <p:cNvPr id="219139" name="Text Box 3"/>
            <p:cNvSpPr txBox="1">
              <a:spLocks noChangeArrowheads="1"/>
            </p:cNvSpPr>
            <p:nvPr/>
          </p:nvSpPr>
          <p:spPr bwMode="auto">
            <a:xfrm>
              <a:off x="432" y="1008"/>
              <a:ext cx="12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latin typeface="Times New Roman" pitchFamily="-106" charset="0"/>
                </a:rPr>
                <a:t>Academic Systems</a:t>
              </a:r>
              <a:endParaRPr lang="en-US">
                <a:latin typeface="Times New Roman" pitchFamily="-106" charset="0"/>
              </a:endParaRPr>
            </a:p>
          </p:txBody>
        </p:sp>
        <p:sp>
          <p:nvSpPr>
            <p:cNvPr id="219140" name="Rectangle 4"/>
            <p:cNvSpPr>
              <a:spLocks noChangeArrowheads="1"/>
            </p:cNvSpPr>
            <p:nvPr/>
          </p:nvSpPr>
          <p:spPr bwMode="auto">
            <a:xfrm>
              <a:off x="432" y="1056"/>
              <a:ext cx="129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943600" y="1371600"/>
            <a:ext cx="2095500" cy="381000"/>
            <a:chOff x="3744" y="1008"/>
            <a:chExt cx="1320" cy="240"/>
          </a:xfrm>
        </p:grpSpPr>
        <p:sp>
          <p:nvSpPr>
            <p:cNvPr id="219142" name="Text Box 6"/>
            <p:cNvSpPr txBox="1">
              <a:spLocks noChangeArrowheads="1"/>
            </p:cNvSpPr>
            <p:nvPr/>
          </p:nvSpPr>
          <p:spPr bwMode="auto">
            <a:xfrm>
              <a:off x="3744" y="1008"/>
              <a:ext cx="13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latin typeface="Times New Roman" pitchFamily="-106" charset="0"/>
                </a:rPr>
                <a:t>Behavioral Systems</a:t>
              </a:r>
              <a:endParaRPr lang="en-US">
                <a:latin typeface="Times New Roman" pitchFamily="-106" charset="0"/>
              </a:endParaRPr>
            </a:p>
          </p:txBody>
        </p:sp>
        <p:sp>
          <p:nvSpPr>
            <p:cNvPr id="219143" name="Rectangle 7"/>
            <p:cNvSpPr>
              <a:spLocks noChangeArrowheads="1"/>
            </p:cNvSpPr>
            <p:nvPr/>
          </p:nvSpPr>
          <p:spPr bwMode="auto">
            <a:xfrm>
              <a:off x="3744" y="1056"/>
              <a:ext cx="129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9144" name="Text Box 8"/>
          <p:cNvSpPr txBox="1">
            <a:spLocks noChangeArrowheads="1"/>
          </p:cNvSpPr>
          <p:nvPr/>
        </p:nvSpPr>
        <p:spPr bwMode="auto">
          <a:xfrm>
            <a:off x="3810000" y="2286000"/>
            <a:ext cx="514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 New Roman" pitchFamily="-106" charset="0"/>
              </a:rPr>
              <a:t>1-5%</a:t>
            </a:r>
          </a:p>
        </p:txBody>
      </p:sp>
      <p:sp>
        <p:nvSpPr>
          <p:cNvPr id="219145" name="Text Box 9"/>
          <p:cNvSpPr txBox="1">
            <a:spLocks noChangeArrowheads="1"/>
          </p:cNvSpPr>
          <p:nvPr/>
        </p:nvSpPr>
        <p:spPr bwMode="auto">
          <a:xfrm>
            <a:off x="4876800" y="2286000"/>
            <a:ext cx="514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 New Roman" pitchFamily="-106" charset="0"/>
              </a:rPr>
              <a:t>1-5%</a:t>
            </a:r>
          </a:p>
        </p:txBody>
      </p:sp>
      <p:sp>
        <p:nvSpPr>
          <p:cNvPr id="219146" name="Text Box 10"/>
          <p:cNvSpPr txBox="1">
            <a:spLocks noChangeArrowheads="1"/>
          </p:cNvSpPr>
          <p:nvPr/>
        </p:nvSpPr>
        <p:spPr bwMode="auto">
          <a:xfrm>
            <a:off x="3429000" y="3048000"/>
            <a:ext cx="590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 New Roman" pitchFamily="-106" charset="0"/>
              </a:rPr>
              <a:t>5-10%</a:t>
            </a:r>
          </a:p>
        </p:txBody>
      </p:sp>
      <p:sp>
        <p:nvSpPr>
          <p:cNvPr id="219147" name="Text Box 11"/>
          <p:cNvSpPr txBox="1">
            <a:spLocks noChangeArrowheads="1"/>
          </p:cNvSpPr>
          <p:nvPr/>
        </p:nvSpPr>
        <p:spPr bwMode="auto">
          <a:xfrm>
            <a:off x="5105400" y="3048000"/>
            <a:ext cx="590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 New Roman" pitchFamily="-106" charset="0"/>
              </a:rPr>
              <a:t>5-10%</a:t>
            </a:r>
          </a:p>
        </p:txBody>
      </p:sp>
      <p:sp>
        <p:nvSpPr>
          <p:cNvPr id="219148" name="Text Box 12"/>
          <p:cNvSpPr txBox="1">
            <a:spLocks noChangeArrowheads="1"/>
          </p:cNvSpPr>
          <p:nvPr/>
        </p:nvSpPr>
        <p:spPr bwMode="auto">
          <a:xfrm>
            <a:off x="2879725" y="4684713"/>
            <a:ext cx="666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 New Roman" pitchFamily="-106" charset="0"/>
              </a:rPr>
              <a:t>80-90%</a:t>
            </a:r>
          </a:p>
        </p:txBody>
      </p:sp>
      <p:sp>
        <p:nvSpPr>
          <p:cNvPr id="219149" name="Text Box 13"/>
          <p:cNvSpPr txBox="1">
            <a:spLocks noChangeArrowheads="1"/>
          </p:cNvSpPr>
          <p:nvPr/>
        </p:nvSpPr>
        <p:spPr bwMode="auto">
          <a:xfrm>
            <a:off x="5638800" y="4724400"/>
            <a:ext cx="666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 New Roman" pitchFamily="-106" charset="0"/>
              </a:rPr>
              <a:t>80-90%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04800" y="2057400"/>
            <a:ext cx="3352800" cy="822325"/>
            <a:chOff x="192" y="1296"/>
            <a:chExt cx="2112" cy="518"/>
          </a:xfrm>
        </p:grpSpPr>
        <p:sp>
          <p:nvSpPr>
            <p:cNvPr id="219151" name="Text Box 15"/>
            <p:cNvSpPr txBox="1">
              <a:spLocks noChangeArrowheads="1"/>
            </p:cNvSpPr>
            <p:nvPr/>
          </p:nvSpPr>
          <p:spPr bwMode="auto">
            <a:xfrm>
              <a:off x="192" y="1296"/>
              <a:ext cx="144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u="sng">
                  <a:latin typeface="Times New Roman" pitchFamily="-106" charset="0"/>
                </a:rPr>
                <a:t>Intensive, Individual Interventions</a:t>
              </a:r>
              <a:endParaRPr lang="en-US" sz="1200">
                <a:latin typeface="Times New Roman" pitchFamily="-106" charset="0"/>
              </a:endParaRP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Individual Students</a:t>
              </a: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Assessment-based</a:t>
              </a: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High Intensity</a:t>
              </a:r>
            </a:p>
          </p:txBody>
        </p:sp>
        <p:sp>
          <p:nvSpPr>
            <p:cNvPr id="219152" name="Line 16"/>
            <p:cNvSpPr>
              <a:spLocks noChangeShapeType="1"/>
            </p:cNvSpPr>
            <p:nvPr/>
          </p:nvSpPr>
          <p:spPr bwMode="auto">
            <a:xfrm>
              <a:off x="1968" y="1536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484813" y="2133600"/>
            <a:ext cx="2898775" cy="822325"/>
            <a:chOff x="3455" y="1344"/>
            <a:chExt cx="1826" cy="518"/>
          </a:xfrm>
        </p:grpSpPr>
        <p:sp>
          <p:nvSpPr>
            <p:cNvPr id="219154" name="Line 18"/>
            <p:cNvSpPr>
              <a:spLocks noChangeShapeType="1"/>
            </p:cNvSpPr>
            <p:nvPr/>
          </p:nvSpPr>
          <p:spPr bwMode="auto">
            <a:xfrm rot="10779537">
              <a:off x="3455" y="1536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55" name="Text Box 19"/>
            <p:cNvSpPr txBox="1">
              <a:spLocks noChangeArrowheads="1"/>
            </p:cNvSpPr>
            <p:nvPr/>
          </p:nvSpPr>
          <p:spPr bwMode="auto">
            <a:xfrm>
              <a:off x="3840" y="1344"/>
              <a:ext cx="144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u="sng">
                  <a:latin typeface="Times New Roman" pitchFamily="-106" charset="0"/>
                </a:rPr>
                <a:t>Intensive, Individual Interventions</a:t>
              </a:r>
              <a:endParaRPr lang="en-US" sz="1200">
                <a:latin typeface="Times New Roman" pitchFamily="-106" charset="0"/>
              </a:endParaRP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Individual Students</a:t>
              </a: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Assessment-based</a:t>
              </a: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Intense, durable procedures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304800" y="3048000"/>
            <a:ext cx="2971800" cy="1004888"/>
            <a:chOff x="192" y="1920"/>
            <a:chExt cx="1872" cy="633"/>
          </a:xfrm>
        </p:grpSpPr>
        <p:sp>
          <p:nvSpPr>
            <p:cNvPr id="219157" name="Text Box 21"/>
            <p:cNvSpPr txBox="1">
              <a:spLocks noChangeArrowheads="1"/>
            </p:cNvSpPr>
            <p:nvPr/>
          </p:nvSpPr>
          <p:spPr bwMode="auto">
            <a:xfrm>
              <a:off x="192" y="1920"/>
              <a:ext cx="1257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u="sng">
                  <a:latin typeface="Times New Roman" pitchFamily="-106" charset="0"/>
                </a:rPr>
                <a:t>Targeted Group Interventions</a:t>
              </a:r>
              <a:endParaRPr lang="en-US" sz="1200">
                <a:latin typeface="Times New Roman" pitchFamily="-106" charset="0"/>
              </a:endParaRP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Some students (at-risk)</a:t>
              </a: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High efficiency</a:t>
              </a: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Rapid response</a:t>
              </a:r>
            </a:p>
            <a:p>
              <a:endParaRPr lang="en-US" sz="1200">
                <a:latin typeface="Times New Roman" pitchFamily="-106" charset="0"/>
              </a:endParaRPr>
            </a:p>
          </p:txBody>
        </p:sp>
        <p:sp>
          <p:nvSpPr>
            <p:cNvPr id="219158" name="Line 22"/>
            <p:cNvSpPr>
              <a:spLocks noChangeShapeType="1"/>
            </p:cNvSpPr>
            <p:nvPr/>
          </p:nvSpPr>
          <p:spPr bwMode="auto">
            <a:xfrm>
              <a:off x="1728" y="2016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5791200" y="3048000"/>
            <a:ext cx="2833688" cy="1004888"/>
            <a:chOff x="3648" y="1920"/>
            <a:chExt cx="1785" cy="633"/>
          </a:xfrm>
        </p:grpSpPr>
        <p:sp>
          <p:nvSpPr>
            <p:cNvPr id="219160" name="Text Box 24"/>
            <p:cNvSpPr txBox="1">
              <a:spLocks noChangeArrowheads="1"/>
            </p:cNvSpPr>
            <p:nvPr/>
          </p:nvSpPr>
          <p:spPr bwMode="auto">
            <a:xfrm>
              <a:off x="4176" y="1920"/>
              <a:ext cx="1257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u="sng">
                  <a:latin typeface="Times New Roman" pitchFamily="-106" charset="0"/>
                </a:rPr>
                <a:t>Targeted Group Interventions</a:t>
              </a:r>
              <a:endParaRPr lang="en-US" sz="1200">
                <a:latin typeface="Times New Roman" pitchFamily="-106" charset="0"/>
              </a:endParaRP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Some students (at-risk)</a:t>
              </a: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High efficiency</a:t>
              </a: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Rapid response</a:t>
              </a:r>
            </a:p>
            <a:p>
              <a:endParaRPr lang="en-US" sz="1200">
                <a:latin typeface="Times New Roman" pitchFamily="-106" charset="0"/>
              </a:endParaRPr>
            </a:p>
          </p:txBody>
        </p:sp>
        <p:sp>
          <p:nvSpPr>
            <p:cNvPr id="219161" name="Line 25"/>
            <p:cNvSpPr>
              <a:spLocks noChangeShapeType="1"/>
            </p:cNvSpPr>
            <p:nvPr/>
          </p:nvSpPr>
          <p:spPr bwMode="auto">
            <a:xfrm rot="10739161">
              <a:off x="3648" y="2016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228600" y="4648200"/>
            <a:ext cx="2514600" cy="639763"/>
            <a:chOff x="144" y="2928"/>
            <a:chExt cx="1584" cy="403"/>
          </a:xfrm>
        </p:grpSpPr>
        <p:sp>
          <p:nvSpPr>
            <p:cNvPr id="219163" name="Text Box 27"/>
            <p:cNvSpPr txBox="1">
              <a:spLocks noChangeArrowheads="1"/>
            </p:cNvSpPr>
            <p:nvPr/>
          </p:nvSpPr>
          <p:spPr bwMode="auto">
            <a:xfrm>
              <a:off x="144" y="2928"/>
              <a:ext cx="102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u="sng">
                  <a:latin typeface="Times New Roman" pitchFamily="-106" charset="0"/>
                </a:rPr>
                <a:t>Universal Interventions</a:t>
              </a:r>
              <a:endParaRPr lang="en-US" sz="1200">
                <a:latin typeface="Times New Roman" pitchFamily="-106" charset="0"/>
              </a:endParaRP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All students</a:t>
              </a: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Preventive,  proactive</a:t>
              </a:r>
            </a:p>
          </p:txBody>
        </p:sp>
        <p:sp>
          <p:nvSpPr>
            <p:cNvPr id="219164" name="Line 28"/>
            <p:cNvSpPr>
              <a:spLocks noChangeShapeType="1"/>
            </p:cNvSpPr>
            <p:nvPr/>
          </p:nvSpPr>
          <p:spPr bwMode="auto">
            <a:xfrm>
              <a:off x="1392" y="3024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6400800" y="4648200"/>
            <a:ext cx="2465388" cy="639763"/>
            <a:chOff x="4032" y="2928"/>
            <a:chExt cx="1553" cy="403"/>
          </a:xfrm>
        </p:grpSpPr>
        <p:sp>
          <p:nvSpPr>
            <p:cNvPr id="219166" name="Text Box 30"/>
            <p:cNvSpPr txBox="1">
              <a:spLocks noChangeArrowheads="1"/>
            </p:cNvSpPr>
            <p:nvPr/>
          </p:nvSpPr>
          <p:spPr bwMode="auto">
            <a:xfrm>
              <a:off x="4512" y="2928"/>
              <a:ext cx="1073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u="sng">
                  <a:latin typeface="Times New Roman" pitchFamily="-106" charset="0"/>
                </a:rPr>
                <a:t>Universal Interventions</a:t>
              </a:r>
              <a:endParaRPr lang="en-US" sz="1200">
                <a:latin typeface="Times New Roman" pitchFamily="-106" charset="0"/>
              </a:endParaRP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All settings, all students</a:t>
              </a: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Preventive,  proactive</a:t>
              </a:r>
            </a:p>
          </p:txBody>
        </p:sp>
        <p:sp>
          <p:nvSpPr>
            <p:cNvPr id="219167" name="Line 31"/>
            <p:cNvSpPr>
              <a:spLocks noChangeShapeType="1"/>
            </p:cNvSpPr>
            <p:nvPr/>
          </p:nvSpPr>
          <p:spPr bwMode="auto">
            <a:xfrm rot="10779294">
              <a:off x="4032" y="3024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219168" name="Object 32"/>
          <p:cNvGraphicFramePr>
            <a:graphicFrameLocks noChangeAspect="1"/>
          </p:cNvGraphicFramePr>
          <p:nvPr/>
        </p:nvGraphicFramePr>
        <p:xfrm>
          <a:off x="3241815" y="2057400"/>
          <a:ext cx="1295400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Drawing" r:id="rId4" imgW="1295640" imgH="4410360" progId="">
                  <p:embed/>
                </p:oleObj>
              </mc:Choice>
              <mc:Fallback>
                <p:oleObj name="Drawing" r:id="rId4" imgW="1295640" imgH="4410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815" y="2057400"/>
                        <a:ext cx="1295400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69" name="Object 33"/>
          <p:cNvGraphicFramePr>
            <a:graphicFrameLocks noChangeAspect="1"/>
          </p:cNvGraphicFramePr>
          <p:nvPr/>
        </p:nvGraphicFramePr>
        <p:xfrm>
          <a:off x="4530585" y="2057400"/>
          <a:ext cx="1285875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Drawing" r:id="rId6" imgW="1286280" imgH="4410360" progId="">
                  <p:embed/>
                </p:oleObj>
              </mc:Choice>
              <mc:Fallback>
                <p:oleObj name="Drawing" r:id="rId6" imgW="1286280" imgH="4410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585" y="2057400"/>
                        <a:ext cx="1285875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70" name="Rectangle 34"/>
          <p:cNvSpPr>
            <a:spLocks noGrp="1" noChangeArrowheads="1"/>
          </p:cNvSpPr>
          <p:nvPr>
            <p:ph type="title"/>
          </p:nvPr>
        </p:nvSpPr>
        <p:spPr>
          <a:xfrm>
            <a:off x="1042989" y="563563"/>
            <a:ext cx="7340600" cy="457200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Designing School-Wide Systems for Student Success</a:t>
            </a:r>
          </a:p>
        </p:txBody>
      </p:sp>
    </p:spTree>
    <p:extLst>
      <p:ext uri="{BB962C8B-B14F-4D97-AF65-F5344CB8AC3E}">
        <p14:creationId xmlns:p14="http://schemas.microsoft.com/office/powerpoint/2010/main" val="165069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 anchor="t"/>
          <a:lstStyle/>
          <a:p>
            <a:pPr eaLnBrk="1" hangingPunct="1"/>
            <a:r>
              <a:rPr lang="en-US" sz="4000">
                <a:latin typeface="Times New Roman" pitchFamily="-106" charset="0"/>
              </a:rPr>
              <a:t>Functional Assessment</a:t>
            </a:r>
            <a:r>
              <a:rPr lang="en-US" sz="4000">
                <a:solidFill>
                  <a:schemeClr val="tx1"/>
                </a:solidFill>
                <a:latin typeface="Times New Roman" pitchFamily="-106" charset="0"/>
              </a:rPr>
              <a:t> 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1600200"/>
            <a:ext cx="7132637" cy="4365625"/>
          </a:xfrm>
          <a:noFill/>
        </p:spPr>
        <p:txBody>
          <a:bodyPr lIns="90487" tIns="44450" rIns="90487" bIns="44450"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z="3600" u="sng" dirty="0">
                <a:solidFill>
                  <a:srgbClr val="0000FF"/>
                </a:solidFill>
                <a:latin typeface="Times New Roman" pitchFamily="-106" charset="0"/>
              </a:rPr>
              <a:t>Pre-</a:t>
            </a:r>
            <a:r>
              <a:rPr lang="en-US" sz="3600" u="sng" dirty="0" smtClean="0">
                <a:solidFill>
                  <a:srgbClr val="0000FF"/>
                </a:solidFill>
                <a:latin typeface="Times New Roman" pitchFamily="-106" charset="0"/>
              </a:rPr>
              <a:t>Assessment/Indirect</a:t>
            </a:r>
            <a:endParaRPr lang="en-US" sz="3600" dirty="0" smtClean="0">
              <a:solidFill>
                <a:srgbClr val="0000FF"/>
              </a:solidFill>
              <a:latin typeface="Times New Roman" pitchFamily="-106" charset="0"/>
            </a:endParaRPr>
          </a:p>
          <a:p>
            <a:pPr eaLnBrk="1" hangingPunct="1"/>
            <a:r>
              <a:rPr lang="en-US" sz="3600" dirty="0">
                <a:latin typeface="Times New Roman" pitchFamily="-106" charset="0"/>
              </a:rPr>
              <a:t>Interviews</a:t>
            </a:r>
          </a:p>
          <a:p>
            <a:pPr eaLnBrk="1" hangingPunct="1"/>
            <a:r>
              <a:rPr lang="en-US" sz="3600" dirty="0">
                <a:latin typeface="Times New Roman" pitchFamily="-106" charset="0"/>
              </a:rPr>
              <a:t>Rating Scales</a:t>
            </a:r>
          </a:p>
          <a:p>
            <a:pPr eaLnBrk="1" hangingPunct="1"/>
            <a:r>
              <a:rPr lang="en-US" sz="3600" dirty="0">
                <a:latin typeface="Times New Roman" pitchFamily="-106" charset="0"/>
              </a:rPr>
              <a:t>Student Guided</a:t>
            </a:r>
          </a:p>
          <a:p>
            <a:pPr eaLnBrk="1" hangingPunct="1">
              <a:buFontTx/>
              <a:buNone/>
            </a:pPr>
            <a:r>
              <a:rPr lang="en-US" sz="3600" u="sng" dirty="0">
                <a:solidFill>
                  <a:srgbClr val="0000FF"/>
                </a:solidFill>
                <a:latin typeface="Times New Roman" pitchFamily="-106" charset="0"/>
              </a:rPr>
              <a:t>Direct Observation</a:t>
            </a:r>
          </a:p>
          <a:p>
            <a:pPr eaLnBrk="1" hangingPunct="1"/>
            <a:r>
              <a:rPr lang="en-US" sz="3600" dirty="0">
                <a:latin typeface="Times New Roman" pitchFamily="-106" charset="0"/>
              </a:rPr>
              <a:t>A-B-C </a:t>
            </a:r>
          </a:p>
          <a:p>
            <a:pPr eaLnBrk="1" hangingPunct="1"/>
            <a:r>
              <a:rPr lang="en-US" sz="3600" dirty="0">
                <a:latin typeface="Times New Roman" pitchFamily="-106" charset="0"/>
              </a:rPr>
              <a:t>Checklists</a:t>
            </a: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1413"/>
          </a:xfrm>
        </p:spPr>
        <p:txBody>
          <a:bodyPr/>
          <a:lstStyle/>
          <a:p>
            <a:pPr eaLnBrk="1" hangingPunct="1"/>
            <a:r>
              <a:rPr lang="en-US">
                <a:latin typeface="Times New Roman" pitchFamily="-106" charset="0"/>
              </a:rPr>
              <a:t>Functional Assessment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Times New Roman" pitchFamily="-106" charset="0"/>
              </a:rPr>
              <a:t>Forms to assist in the process</a:t>
            </a: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dirty="0">
                <a:latin typeface="Times New Roman" pitchFamily="-105" charset="0"/>
              </a:rPr>
              <a:t>FA Interview</a:t>
            </a:r>
            <a:endParaRPr lang="en-US" dirty="0">
              <a:latin typeface="Times New Roman" pitchFamily="-105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317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-105" charset="0"/>
              </a:rPr>
              <a:t>Define the behavior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-105" charset="0"/>
              </a:rPr>
              <a:t>When does it occur?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-105" charset="0"/>
              </a:rPr>
              <a:t>What are you doing?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-105" charset="0"/>
              </a:rPr>
              <a:t>What do the peers do?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-105" charset="0"/>
              </a:rPr>
              <a:t>Where does it occur?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-105" charset="0"/>
              </a:rPr>
              <a:t>Are there times when the behavior doesn’t occur?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Times New Roman" pitchFamily="-105" charset="0"/>
            </a:endParaRP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1981200"/>
            <a:ext cx="3813175" cy="41148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pitchFamily="-105" charset="0"/>
              </a:rPr>
              <a:t>Is the behavior more likely to occur given certain tasks?</a:t>
            </a:r>
          </a:p>
          <a:p>
            <a:pPr eaLnBrk="1" hangingPunct="1"/>
            <a:r>
              <a:rPr lang="en-US">
                <a:latin typeface="Times New Roman" pitchFamily="-105" charset="0"/>
              </a:rPr>
              <a:t>Are there events that happen outside of the classroom that exacerbate the problem?</a:t>
            </a: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485775" y="1357313"/>
          <a:ext cx="7758113" cy="444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14" name="Document" r:id="rId5" imgW="7864790" imgH="4486296" progId="Word.Document.8">
                  <p:embed/>
                </p:oleObj>
              </mc:Choice>
              <mc:Fallback>
                <p:oleObj name="Document" r:id="rId5" imgW="7864790" imgH="4486296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1357313"/>
                        <a:ext cx="7758113" cy="44434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371600" y="3810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latin typeface="Times New Roman" pitchFamily="-105" charset="0"/>
              </a:rPr>
              <a:t>Problem Behavior Questionnaire</a:t>
            </a:r>
            <a:endParaRPr lang="en-US" b="1">
              <a:latin typeface="Times New Roman" pitchFamily="-105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985838" y="257175"/>
          <a:ext cx="7286625" cy="591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62" name="Document" r:id="rId5" imgW="6086274" imgH="6346318" progId="Word.Document.8">
                  <p:embed/>
                </p:oleObj>
              </mc:Choice>
              <mc:Fallback>
                <p:oleObj name="Document" r:id="rId5" imgW="6086274" imgH="6346318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257175"/>
                        <a:ext cx="7286625" cy="59150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752600" y="2743200"/>
            <a:ext cx="228600" cy="228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057400" y="2895600"/>
            <a:ext cx="228600" cy="228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86000" y="2743200"/>
            <a:ext cx="228600" cy="228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971800" y="3352800"/>
            <a:ext cx="228600" cy="228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200400" y="3581400"/>
            <a:ext cx="228600" cy="228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429000" y="3581400"/>
            <a:ext cx="228600" cy="228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114800" y="3124200"/>
            <a:ext cx="228600" cy="228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343400" y="3124200"/>
            <a:ext cx="228600" cy="228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572000" y="3352800"/>
            <a:ext cx="228600" cy="228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334000" y="3352800"/>
            <a:ext cx="228600" cy="228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562600" y="3581400"/>
            <a:ext cx="228600" cy="228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5715000" y="3352800"/>
            <a:ext cx="228600" cy="228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6629400" y="3581400"/>
            <a:ext cx="228600" cy="228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6858000" y="3352800"/>
            <a:ext cx="228600" cy="228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7162800" y="3352800"/>
            <a:ext cx="228600" cy="228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304800" y="738188"/>
            <a:ext cx="883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ea typeface="Times New Roman" pitchFamily="-105" charset="0"/>
                <a:cs typeface="Times New Roman" pitchFamily="-105" charset="0"/>
              </a:rPr>
              <a:t>Functional Assessment Checklist for Teachers and Staff</a:t>
            </a:r>
            <a:endParaRPr lang="en-US" sz="1100">
              <a:latin typeface="Times New Roman" pitchFamily="-105" charset="0"/>
              <a:ea typeface="Times New Roman" pitchFamily="-105" charset="0"/>
              <a:cs typeface="Times New Roman" pitchFamily="-105" charset="0"/>
            </a:endParaRPr>
          </a:p>
          <a:p>
            <a:pPr algn="ctr"/>
            <a:r>
              <a:rPr lang="en-US" sz="1200" b="1">
                <a:ea typeface="Times New Roman" pitchFamily="-105" charset="0"/>
                <a:cs typeface="Times New Roman" pitchFamily="-105" charset="0"/>
              </a:rPr>
              <a:t>(FACTS-Part A – Problem Identification)</a:t>
            </a:r>
            <a:endParaRPr lang="en-US" sz="1100">
              <a:latin typeface="Times New Roman" pitchFamily="-105" charset="0"/>
              <a:ea typeface="Times New Roman" pitchFamily="-105" charset="0"/>
              <a:cs typeface="Times New Roman" pitchFamily="-105" charset="0"/>
            </a:endParaRPr>
          </a:p>
          <a:p>
            <a:r>
              <a:rPr lang="en-US" sz="1100" b="1">
                <a:ea typeface="Times New Roman" pitchFamily="-105" charset="0"/>
                <a:cs typeface="Times New Roman" pitchFamily="-105" charset="0"/>
              </a:rPr>
              <a:t>Student/Grade</a:t>
            </a:r>
            <a:r>
              <a:rPr lang="en-US" sz="1100">
                <a:ea typeface="Times New Roman" pitchFamily="-105" charset="0"/>
                <a:cs typeface="Times New Roman" pitchFamily="-105" charset="0"/>
              </a:rPr>
              <a:t>:   </a:t>
            </a:r>
            <a:r>
              <a:rPr lang="en-US" sz="1100" u="sng">
                <a:ea typeface="Times New Roman" pitchFamily="-105" charset="0"/>
                <a:cs typeface="Times New Roman" pitchFamily="-105" charset="0"/>
              </a:rPr>
              <a:t>	</a:t>
            </a:r>
            <a:r>
              <a:rPr lang="en-US" sz="1100" b="1" u="sng">
                <a:ea typeface="Times New Roman" pitchFamily="-105" charset="0"/>
                <a:cs typeface="Times New Roman" pitchFamily="-105" charset="0"/>
              </a:rPr>
              <a:t>			</a:t>
            </a:r>
            <a:r>
              <a:rPr lang="en-US" sz="1100" b="1">
                <a:ea typeface="Times New Roman" pitchFamily="-105" charset="0"/>
                <a:cs typeface="Times New Roman" pitchFamily="-105" charset="0"/>
              </a:rPr>
              <a:t>		Date:  </a:t>
            </a:r>
            <a:r>
              <a:rPr lang="en-US" sz="1100" b="1" u="sng">
                <a:ea typeface="Times New Roman" pitchFamily="-105" charset="0"/>
                <a:cs typeface="Times New Roman" pitchFamily="-105" charset="0"/>
              </a:rPr>
              <a:t>	</a:t>
            </a:r>
          </a:p>
          <a:p>
            <a:r>
              <a:rPr lang="en-US" sz="1100" b="1">
                <a:ea typeface="Times New Roman" pitchFamily="-105" charset="0"/>
                <a:cs typeface="Times New Roman" pitchFamily="-105" charset="0"/>
              </a:rPr>
              <a:t>Interviewer:  </a:t>
            </a:r>
            <a:r>
              <a:rPr lang="en-US" sz="1100" b="1" u="sng">
                <a:ea typeface="Times New Roman" pitchFamily="-105" charset="0"/>
                <a:cs typeface="Times New Roman" pitchFamily="-105" charset="0"/>
              </a:rPr>
              <a:t>				</a:t>
            </a:r>
            <a:r>
              <a:rPr lang="en-US" sz="1100" b="1">
                <a:ea typeface="Times New Roman" pitchFamily="-105" charset="0"/>
                <a:cs typeface="Times New Roman" pitchFamily="-105" charset="0"/>
              </a:rPr>
              <a:t>			Respondent(s):</a:t>
            </a:r>
            <a:endParaRPr lang="en-US" sz="1100">
              <a:latin typeface="Times New Roman" pitchFamily="-105" charset="0"/>
              <a:ea typeface="Times New Roman" pitchFamily="-105" charset="0"/>
              <a:cs typeface="Times New Roman" pitchFamily="-105" charset="0"/>
            </a:endParaRPr>
          </a:p>
          <a:p>
            <a:r>
              <a:rPr lang="en-US" sz="1100" b="1">
                <a:ea typeface="Times New Roman" pitchFamily="-105" charset="0"/>
                <a:cs typeface="Times New Roman" pitchFamily="-105" charset="0"/>
              </a:rPr>
              <a:t>Student Profile: </a:t>
            </a:r>
            <a:r>
              <a:rPr lang="en-US" sz="1100">
                <a:ea typeface="Times New Roman" pitchFamily="-105" charset="0"/>
                <a:cs typeface="Times New Roman" pitchFamily="-105" charset="0"/>
              </a:rPr>
              <a:t>Please identify at least three strengths or contributions the student brings to school.</a:t>
            </a:r>
            <a:endParaRPr lang="en-US" sz="1100">
              <a:latin typeface="Times New Roman" pitchFamily="-105" charset="0"/>
              <a:ea typeface="Times New Roman" pitchFamily="-105" charset="0"/>
              <a:cs typeface="Times New Roman" pitchFamily="-105" charset="0"/>
            </a:endParaRPr>
          </a:p>
          <a:p>
            <a:r>
              <a:rPr lang="en-US" sz="1200" u="sng"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								</a:t>
            </a:r>
            <a:endParaRPr lang="en-US" sz="1100">
              <a:latin typeface="Times New Roman" pitchFamily="-105" charset="0"/>
              <a:ea typeface="Times New Roman" pitchFamily="-105" charset="0"/>
              <a:cs typeface="Times New Roman" pitchFamily="-105" charset="0"/>
            </a:endParaRPr>
          </a:p>
          <a:p>
            <a:r>
              <a:rPr lang="en-US" sz="1100" b="1">
                <a:ea typeface="Times New Roman" pitchFamily="-105" charset="0"/>
                <a:cs typeface="Times New Roman" pitchFamily="-105" charset="0"/>
              </a:rPr>
              <a:t>Problem Behavior(s):</a:t>
            </a:r>
            <a:r>
              <a:rPr lang="en-US" sz="1100">
                <a:ea typeface="Times New Roman" pitchFamily="-105" charset="0"/>
                <a:cs typeface="Times New Roman" pitchFamily="-105" charset="0"/>
              </a:rPr>
              <a:t>  Identify &amp; Describe Problem Behaviors Specifically:</a:t>
            </a:r>
            <a:endParaRPr lang="en-US" sz="1100">
              <a:latin typeface="Times New Roman" pitchFamily="-105" charset="0"/>
              <a:ea typeface="Times New Roman" pitchFamily="-105" charset="0"/>
              <a:cs typeface="Times New Roman" pitchFamily="-105" charset="0"/>
            </a:endParaRPr>
          </a:p>
          <a:p>
            <a:endParaRPr lang="en-US">
              <a:latin typeface="Times New Roman" pitchFamily="-105" charset="0"/>
              <a:ea typeface="Times New Roman" pitchFamily="-105" charset="0"/>
              <a:cs typeface="Times New Roman" pitchFamily="-105" charset="0"/>
            </a:endParaRPr>
          </a:p>
        </p:txBody>
      </p:sp>
      <p:graphicFrame>
        <p:nvGraphicFramePr>
          <p:cNvPr id="79875" name="Group 3"/>
          <p:cNvGraphicFramePr>
            <a:graphicFrameLocks noGrp="1"/>
          </p:cNvGraphicFramePr>
          <p:nvPr/>
        </p:nvGraphicFramePr>
        <p:xfrm>
          <a:off x="762000" y="2667000"/>
          <a:ext cx="6781800" cy="2112328"/>
        </p:xfrm>
        <a:graphic>
          <a:graphicData uri="http://schemas.openxmlformats.org/drawingml/2006/table">
            <a:tbl>
              <a:tblPr/>
              <a:tblGrid>
                <a:gridCol w="1347788"/>
                <a:gridCol w="1685925"/>
                <a:gridCol w="1589087"/>
                <a:gridCol w="2159000"/>
              </a:tblGrid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___Tardy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___Unresponsive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___Withdrawn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5" charset="0"/>
                        <a:ea typeface="Times New Roman" pitchFamily="-105" charset="0"/>
                        <a:cs typeface="Times New Roman" pitchFamily="-10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___Inappropriate Language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___Fight/Physical Aggressive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___Verbal Harassment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5" charset="0"/>
                        <a:ea typeface="Times New Roman" pitchFamily="-105" charset="0"/>
                        <a:cs typeface="Times New Roman" pitchFamily="-10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___Disruptive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___Insubordination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___Work not done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5" charset="0"/>
                        <a:ea typeface="Times New Roman" pitchFamily="-105" charset="0"/>
                        <a:cs typeface="Times New Roman" pitchFamily="-10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___Theft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___Vandalism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___Other_________________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268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Times" pitchFamily="-105" charset="0"/>
                          <a:cs typeface="Times" pitchFamily="-105" charset="0"/>
                        </a:rPr>
                        <a:t>Describe the problem behavior(s) specifically - - What does it look like/sound like :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5793" name="Rectangle 17"/>
          <p:cNvSpPr>
            <a:spLocks noChangeArrowheads="1"/>
          </p:cNvSpPr>
          <p:nvPr/>
        </p:nvSpPr>
        <p:spPr bwMode="auto">
          <a:xfrm>
            <a:off x="3505200" y="54102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i="1">
                <a:solidFill>
                  <a:srgbClr val="F30000"/>
                </a:solidFill>
              </a:rPr>
              <a:t>PBIS.org</a:t>
            </a:r>
            <a:endParaRPr lang="en-US">
              <a:solidFill>
                <a:srgbClr val="F3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blinds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685800" y="1171575"/>
          <a:ext cx="7786688" cy="572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58" name="Document" r:id="rId5" imgW="6121628" imgH="4500693" progId="Word.Document.8">
                  <p:embed/>
                </p:oleObj>
              </mc:Choice>
              <mc:Fallback>
                <p:oleObj name="Document" r:id="rId5" imgW="6121628" imgH="4500693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171575"/>
                        <a:ext cx="7786688" cy="5729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15875" y="0"/>
          <a:ext cx="9128125" cy="612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06" name="Document" r:id="rId5" imgW="5651500" imgH="3797300" progId="Word.Document.8">
                  <p:embed/>
                </p:oleObj>
              </mc:Choice>
              <mc:Fallback>
                <p:oleObj name="Document" r:id="rId5" imgW="5651500" imgH="379730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" y="0"/>
                        <a:ext cx="9128125" cy="6124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676400" y="2133600"/>
            <a:ext cx="60960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1600200" y="2590800"/>
            <a:ext cx="60960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1447800" y="3048000"/>
            <a:ext cx="60960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ight Arrow 7"/>
          <p:cNvSpPr>
            <a:spLocks noChangeArrowheads="1"/>
          </p:cNvSpPr>
          <p:nvPr/>
        </p:nvSpPr>
        <p:spPr bwMode="auto">
          <a:xfrm>
            <a:off x="1752600" y="3581400"/>
            <a:ext cx="60960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ight Arrow 8"/>
          <p:cNvSpPr>
            <a:spLocks noChangeArrowheads="1"/>
          </p:cNvSpPr>
          <p:nvPr/>
        </p:nvSpPr>
        <p:spPr bwMode="auto">
          <a:xfrm>
            <a:off x="1600200" y="4343400"/>
            <a:ext cx="60960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ight Arrow 9"/>
          <p:cNvSpPr>
            <a:spLocks noChangeArrowheads="1"/>
          </p:cNvSpPr>
          <p:nvPr/>
        </p:nvSpPr>
        <p:spPr bwMode="auto">
          <a:xfrm>
            <a:off x="1676400" y="5181600"/>
            <a:ext cx="60960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urved Left Arrow 10"/>
          <p:cNvSpPr>
            <a:spLocks noChangeArrowheads="1"/>
          </p:cNvSpPr>
          <p:nvPr/>
        </p:nvSpPr>
        <p:spPr bwMode="auto">
          <a:xfrm>
            <a:off x="8229600" y="2286000"/>
            <a:ext cx="457200" cy="4572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urved Left Arrow 12"/>
          <p:cNvSpPr>
            <a:spLocks noChangeArrowheads="1"/>
          </p:cNvSpPr>
          <p:nvPr/>
        </p:nvSpPr>
        <p:spPr bwMode="auto">
          <a:xfrm>
            <a:off x="8305800" y="2743200"/>
            <a:ext cx="457200" cy="4572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Curved Left Arrow 13"/>
          <p:cNvSpPr>
            <a:spLocks noChangeArrowheads="1"/>
          </p:cNvSpPr>
          <p:nvPr/>
        </p:nvSpPr>
        <p:spPr bwMode="auto">
          <a:xfrm>
            <a:off x="8458200" y="4572000"/>
            <a:ext cx="457200" cy="4572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urved Left Arrow 15"/>
          <p:cNvSpPr>
            <a:spLocks noChangeArrowheads="1"/>
          </p:cNvSpPr>
          <p:nvPr/>
        </p:nvSpPr>
        <p:spPr bwMode="auto">
          <a:xfrm>
            <a:off x="8382000" y="3200400"/>
            <a:ext cx="457200" cy="4572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Curved Left Arrow 16"/>
          <p:cNvSpPr>
            <a:spLocks noChangeArrowheads="1"/>
          </p:cNvSpPr>
          <p:nvPr/>
        </p:nvSpPr>
        <p:spPr bwMode="auto">
          <a:xfrm>
            <a:off x="8305800" y="3810000"/>
            <a:ext cx="457200" cy="4572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346075"/>
            <a:ext cx="7996238" cy="10747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Times New Roman" pitchFamily="-106" charset="0"/>
              </a:rPr>
              <a:t>Essential Steps to </a:t>
            </a:r>
            <a:br>
              <a:rPr lang="en-US" sz="4000">
                <a:latin typeface="Times New Roman" pitchFamily="-106" charset="0"/>
              </a:rPr>
            </a:br>
            <a:r>
              <a:rPr lang="en-US" sz="4000">
                <a:latin typeface="Times New Roman" pitchFamily="-106" charset="0"/>
              </a:rPr>
              <a:t>Individual PBS Plans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0010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 sz="2000">
                <a:latin typeface="Times New Roman" pitchFamily="-106" charset="0"/>
              </a:rPr>
              <a:t>Request for assistance</a:t>
            </a:r>
          </a:p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 sz="2000">
                <a:latin typeface="Times New Roman" pitchFamily="-106" charset="0"/>
              </a:rPr>
              <a:t>Operationally define problem/replacement behavior</a:t>
            </a:r>
          </a:p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 sz="2000">
                <a:latin typeface="Times New Roman" pitchFamily="-106" charset="0"/>
              </a:rPr>
              <a:t>Background/archival data/ data collection/Environmental Assessment</a:t>
            </a:r>
          </a:p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 sz="2000">
                <a:latin typeface="Times New Roman" pitchFamily="-106" charset="0"/>
              </a:rPr>
              <a:t>Functional Behavioral Assessment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Times New Roman" pitchFamily="-106" charset="0"/>
                <a:ea typeface="ＭＳ Ｐゴシック" pitchFamily="-106" charset="-128"/>
              </a:rPr>
              <a:t>Indirect measures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Times New Roman" pitchFamily="-106" charset="0"/>
                <a:ea typeface="ＭＳ Ｐゴシック" pitchFamily="-106" charset="-128"/>
              </a:rPr>
              <a:t>Direct observation</a:t>
            </a:r>
          </a:p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>
                <a:solidFill>
                  <a:srgbClr val="FF3300"/>
                </a:solidFill>
                <a:latin typeface="Times New Roman" pitchFamily="-106" charset="0"/>
              </a:rPr>
              <a:t>Develop hypothesis regarding function of problem behavior</a:t>
            </a:r>
          </a:p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 sz="2000">
                <a:latin typeface="Times New Roman" pitchFamily="-106" charset="0"/>
              </a:rPr>
              <a:t>Develop a PBS plan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Times New Roman" pitchFamily="-106" charset="0"/>
                <a:ea typeface="ＭＳ Ｐゴシック" pitchFamily="-106" charset="-128"/>
              </a:rPr>
              <a:t>Social skill instruction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Times New Roman" pitchFamily="-106" charset="0"/>
                <a:ea typeface="ＭＳ Ｐゴシック" pitchFamily="-106" charset="-128"/>
              </a:rPr>
              <a:t>Self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Times New Roman" pitchFamily="-106" charset="0"/>
                <a:ea typeface="ＭＳ Ｐゴシック" pitchFamily="-106" charset="-128"/>
              </a:rPr>
              <a:t>Environmental modifications</a:t>
            </a:r>
          </a:p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 sz="2000">
                <a:latin typeface="Times New Roman" pitchFamily="-106" charset="0"/>
              </a:rPr>
              <a:t>Implement, Monitor and Evaluate progress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i="1">
                <a:latin typeface="Times New Roman" pitchFamily="-106" charset="0"/>
              </a:rPr>
              <a:t>Outcome = Hypothesis</a:t>
            </a:r>
            <a:endParaRPr lang="en-US">
              <a:solidFill>
                <a:schemeClr val="tx1"/>
              </a:solidFill>
              <a:latin typeface="Times New Roman" pitchFamily="-106" charset="0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400">
                <a:latin typeface="Times New Roman" pitchFamily="-106" charset="0"/>
              </a:rPr>
              <a:t>Hypothesis statement regarding the likely functions of the problem behavior and the context (social and environmental conditions) in which it is most likely to occur.</a:t>
            </a:r>
            <a:r>
              <a:rPr lang="en-US">
                <a:latin typeface="Times New Roman" pitchFamily="-106" charset="0"/>
              </a:rPr>
              <a:t>  </a:t>
            </a:r>
          </a:p>
        </p:txBody>
      </p:sp>
    </p:spTree>
  </p:cSld>
  <p:clrMapOvr>
    <a:masterClrMapping/>
  </p:clrMapOvr>
  <p:transition xmlns:p14="http://schemas.microsoft.com/office/powerpoint/2010/main"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Tier III </a:t>
            </a:r>
            <a:r>
              <a:rPr lang="en-US" sz="3200">
                <a:latin typeface="Calibri" charset="0"/>
                <a:ea typeface="ＭＳ Ｐゴシック" charset="0"/>
                <a:cs typeface="ＭＳ Ｐゴシック" charset="0"/>
              </a:rPr>
              <a:t>(individualized support)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When small group not sufficient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When problem intense and chronic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Driven by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Functional Behavioral Assessment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Connections to Mental Health and Community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Agencies (</a:t>
            </a:r>
            <a:r>
              <a:rPr lang="en-US" i="1" dirty="0" smtClean="0">
                <a:solidFill>
                  <a:srgbClr val="008000"/>
                </a:solidFill>
                <a:latin typeface="Calibri" charset="0"/>
                <a:ea typeface="ＭＳ Ｐゴシック" charset="0"/>
                <a:cs typeface="ＭＳ Ｐゴシック" charset="0"/>
              </a:rPr>
              <a:t>Integrated Framework Monograph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Part of a continuum – </a:t>
            </a:r>
            <a:r>
              <a:rPr lang="en-US" sz="4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must link to universal school-wide PBS system</a:t>
            </a:r>
          </a:p>
          <a:p>
            <a:pPr eaLnBrk="1" hangingPunct="1"/>
            <a:endParaRPr lang="en-US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96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pitchFamily="-106" charset="0"/>
              </a:rPr>
              <a:t>Hypothesis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imes New Roman" pitchFamily="-106" charset="0"/>
              </a:rPr>
              <a:t>When this occurs….</a:t>
            </a:r>
          </a:p>
          <a:p>
            <a:pPr eaLnBrk="1" hangingPunct="1"/>
            <a:endParaRPr lang="en-US" sz="4000">
              <a:latin typeface="Times New Roman" pitchFamily="-106" charset="0"/>
            </a:endParaRPr>
          </a:p>
          <a:p>
            <a:pPr eaLnBrk="1" hangingPunct="1"/>
            <a:r>
              <a:rPr lang="en-US" sz="4000">
                <a:latin typeface="Times New Roman" pitchFamily="-106" charset="0"/>
              </a:rPr>
              <a:t>The student does….</a:t>
            </a:r>
          </a:p>
          <a:p>
            <a:pPr eaLnBrk="1" hangingPunct="1"/>
            <a:endParaRPr lang="en-US" sz="4000">
              <a:latin typeface="Times New Roman" pitchFamily="-106" charset="0"/>
            </a:endParaRPr>
          </a:p>
          <a:p>
            <a:pPr eaLnBrk="1" hangingPunct="1"/>
            <a:r>
              <a:rPr lang="en-US" sz="4000">
                <a:latin typeface="Times New Roman" pitchFamily="-106" charset="0"/>
              </a:rPr>
              <a:t>To get/avoid...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 anchor="t">
            <a:normAutofit fontScale="90000"/>
          </a:bodyPr>
          <a:lstStyle/>
          <a:p>
            <a:pPr eaLnBrk="1" hangingPunct="1"/>
            <a:r>
              <a:rPr lang="en-US" sz="4000" dirty="0">
                <a:latin typeface="Times New Roman" pitchFamily="-106" charset="0"/>
              </a:rPr>
              <a:t>Functional Assessment : Common Hypotheses</a:t>
            </a:r>
            <a:endParaRPr lang="en-US" sz="4000" dirty="0">
              <a:solidFill>
                <a:schemeClr val="tx1"/>
              </a:solidFill>
              <a:latin typeface="Times New Roman" pitchFamily="-106" charset="0"/>
            </a:endParaRP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65324"/>
            <a:ext cx="7424738" cy="4233451"/>
          </a:xfrm>
          <a:noFill/>
        </p:spPr>
        <p:txBody>
          <a:bodyPr lIns="90487" tIns="44450" rIns="90487" bIns="44450">
            <a:noAutofit/>
          </a:bodyPr>
          <a:lstStyle/>
          <a:p>
            <a:pPr eaLnBrk="1" hangingPunct="1"/>
            <a:r>
              <a:rPr lang="en-US" sz="3600" dirty="0">
                <a:latin typeface="Times New Roman" pitchFamily="-106" charset="0"/>
              </a:rPr>
              <a:t>Receive attention from adults &amp; peers</a:t>
            </a:r>
          </a:p>
          <a:p>
            <a:pPr eaLnBrk="1" hangingPunct="1"/>
            <a:r>
              <a:rPr lang="en-US" sz="3600" dirty="0">
                <a:latin typeface="Times New Roman" pitchFamily="-106" charset="0"/>
              </a:rPr>
              <a:t>Receive tangible objects or access to preferred activities</a:t>
            </a:r>
          </a:p>
          <a:p>
            <a:pPr eaLnBrk="1" hangingPunct="1"/>
            <a:r>
              <a:rPr lang="en-US" sz="3600" dirty="0">
                <a:latin typeface="Times New Roman" pitchFamily="-106" charset="0"/>
              </a:rPr>
              <a:t>Avoids interaction with adults &amp; peers</a:t>
            </a:r>
          </a:p>
          <a:p>
            <a:pPr eaLnBrk="1" hangingPunct="1"/>
            <a:r>
              <a:rPr lang="en-US" sz="3600" dirty="0">
                <a:latin typeface="Times New Roman" pitchFamily="-106" charset="0"/>
              </a:rPr>
              <a:t>Avoids tasks or responsibilities</a:t>
            </a: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3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346075"/>
            <a:ext cx="7996238" cy="10747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Times New Roman" pitchFamily="-106" charset="0"/>
              </a:rPr>
              <a:t>Essential Steps to </a:t>
            </a:r>
            <a:br>
              <a:rPr lang="en-US" sz="4000">
                <a:latin typeface="Times New Roman" pitchFamily="-106" charset="0"/>
              </a:rPr>
            </a:br>
            <a:r>
              <a:rPr lang="en-US" sz="4000">
                <a:latin typeface="Times New Roman" pitchFamily="-106" charset="0"/>
              </a:rPr>
              <a:t>Individual PBS Plans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0010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 sz="2000">
                <a:latin typeface="Times New Roman" pitchFamily="-106" charset="0"/>
              </a:rPr>
              <a:t>Request for assistance</a:t>
            </a:r>
          </a:p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 sz="2000">
                <a:latin typeface="Times New Roman" pitchFamily="-106" charset="0"/>
              </a:rPr>
              <a:t>Operationally define problem/replacement behavior</a:t>
            </a:r>
          </a:p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 sz="2000">
                <a:latin typeface="Times New Roman" pitchFamily="-106" charset="0"/>
              </a:rPr>
              <a:t>Background/archival data/ data collection/Environmental Assessment</a:t>
            </a:r>
          </a:p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 sz="2000">
                <a:latin typeface="Times New Roman" pitchFamily="-106" charset="0"/>
              </a:rPr>
              <a:t>Functional Behavioral Assessment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Times New Roman" pitchFamily="-106" charset="0"/>
                <a:ea typeface="ＭＳ Ｐゴシック" pitchFamily="-106" charset="-128"/>
              </a:rPr>
              <a:t>Indirect measures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Times New Roman" pitchFamily="-106" charset="0"/>
                <a:ea typeface="ＭＳ Ｐゴシック" pitchFamily="-106" charset="-128"/>
              </a:rPr>
              <a:t>Direct observation</a:t>
            </a:r>
          </a:p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 sz="2000">
                <a:latin typeface="Times New Roman" pitchFamily="-106" charset="0"/>
              </a:rPr>
              <a:t>Develop hypothesis regarding function of problem behavior</a:t>
            </a:r>
          </a:p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>
                <a:solidFill>
                  <a:srgbClr val="FF3300"/>
                </a:solidFill>
                <a:latin typeface="Times New Roman" pitchFamily="-106" charset="0"/>
              </a:rPr>
              <a:t>Develop a PBS plan</a:t>
            </a:r>
          </a:p>
          <a:p>
            <a:pPr lvl="1" eaLnBrk="1" hangingPunct="1">
              <a:lnSpc>
                <a:spcPct val="80000"/>
              </a:lnSpc>
            </a:pPr>
            <a:r>
              <a:rPr lang="en-US">
                <a:solidFill>
                  <a:srgbClr val="FF3300"/>
                </a:solidFill>
                <a:latin typeface="Times New Roman" pitchFamily="-106" charset="0"/>
                <a:ea typeface="ＭＳ Ｐゴシック" pitchFamily="-106" charset="-128"/>
              </a:rPr>
              <a:t>Social skill instruction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>
                <a:solidFill>
                  <a:srgbClr val="FF3300"/>
                </a:solidFill>
                <a:latin typeface="Times New Roman" pitchFamily="-106" charset="0"/>
                <a:ea typeface="ＭＳ Ｐゴシック" pitchFamily="-106" charset="-128"/>
              </a:rPr>
              <a:t>Self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>
                <a:solidFill>
                  <a:srgbClr val="FF3300"/>
                </a:solidFill>
                <a:latin typeface="Times New Roman" pitchFamily="-106" charset="0"/>
                <a:ea typeface="ＭＳ Ｐゴシック" pitchFamily="-106" charset="-128"/>
              </a:rPr>
              <a:t>Environmental modifications</a:t>
            </a:r>
          </a:p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 sz="2000">
                <a:latin typeface="Times New Roman" pitchFamily="-106" charset="0"/>
              </a:rPr>
              <a:t>Implement, Monitor and Evaluate progress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1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Times New Roman" pitchFamily="-106" charset="0"/>
              </a:rPr>
              <a:t>Developing Positive Behavior Support Plans</a:t>
            </a:r>
            <a:endParaRPr lang="en-US">
              <a:solidFill>
                <a:schemeClr val="tx1"/>
              </a:solidFill>
              <a:latin typeface="Times New Roman" pitchFamily="-106" charset="0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i="1" dirty="0">
                <a:solidFill>
                  <a:srgbClr val="000000"/>
                </a:solidFill>
                <a:latin typeface="Times New Roman" pitchFamily="-106" charset="0"/>
              </a:rPr>
              <a:t>Addressing the Function of Problem Behavior by Teaching Functionally Equivalent Replacement Behaviors</a:t>
            </a:r>
          </a:p>
        </p:txBody>
      </p:sp>
    </p:spTree>
  </p:cSld>
  <p:clrMapOvr>
    <a:masterClrMapping/>
  </p:clrMapOvr>
  <p:transition xmlns:p14="http://schemas.microsoft.com/office/powerpoint/2010/main">
    <p:pull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 anchor="t"/>
          <a:lstStyle/>
          <a:p>
            <a:pPr eaLnBrk="1" hangingPunct="1"/>
            <a:r>
              <a:rPr lang="en-US" sz="4000" dirty="0">
                <a:latin typeface="Times New Roman" pitchFamily="-106" charset="0"/>
              </a:rPr>
              <a:t>Functional-Based Interventions </a:t>
            </a:r>
            <a:r>
              <a:rPr lang="en-US" sz="4000" dirty="0" smtClean="0">
                <a:latin typeface="Times New Roman" pitchFamily="-106" charset="0"/>
              </a:rPr>
              <a:t>(BIP)</a:t>
            </a:r>
            <a:endParaRPr lang="en-US" sz="4000" dirty="0">
              <a:solidFill>
                <a:schemeClr val="tx1"/>
              </a:solidFill>
              <a:latin typeface="Times New Roman" pitchFamily="-106" charset="0"/>
            </a:endParaRP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684300"/>
            <a:ext cx="7772400" cy="4406938"/>
          </a:xfrm>
          <a:noFill/>
        </p:spPr>
        <p:txBody>
          <a:bodyPr lIns="90487" tIns="44450" rIns="90487" bIns="44450"/>
          <a:lstStyle/>
          <a:p>
            <a:pPr eaLnBrk="1" hangingPunct="1">
              <a:buClr>
                <a:schemeClr val="tx1"/>
              </a:buClr>
              <a:buSzPct val="50000"/>
              <a:buFont typeface="Zapf Dingbats" pitchFamily="-106" charset="2"/>
              <a:buChar char="l"/>
            </a:pPr>
            <a:r>
              <a:rPr lang="en-US" sz="3600" dirty="0">
                <a:latin typeface="Times New Roman" pitchFamily="-106" charset="0"/>
              </a:rPr>
              <a:t>Teach replacement </a:t>
            </a:r>
            <a:r>
              <a:rPr lang="en-US" sz="3600" dirty="0" err="1">
                <a:latin typeface="Times New Roman" pitchFamily="-106" charset="0"/>
              </a:rPr>
              <a:t>behavior(s</a:t>
            </a:r>
            <a:r>
              <a:rPr lang="en-US" sz="3600" dirty="0">
                <a:latin typeface="Times New Roman" pitchFamily="-106" charset="0"/>
              </a:rPr>
              <a:t>) that result in same/similar outcome</a:t>
            </a:r>
          </a:p>
          <a:p>
            <a:pPr eaLnBrk="1" hangingPunct="1">
              <a:buClr>
                <a:srgbClr val="FF3300"/>
              </a:buClr>
              <a:buSzPct val="75000"/>
              <a:buFont typeface="Wingdings" pitchFamily="-106" charset="2"/>
              <a:buChar char="v"/>
            </a:pPr>
            <a:r>
              <a:rPr lang="en-US" sz="3600" dirty="0">
                <a:latin typeface="Times New Roman" pitchFamily="-106" charset="0"/>
              </a:rPr>
              <a:t>Environment should not allow problem behavior to result in previous outcomes</a:t>
            </a:r>
          </a:p>
          <a:p>
            <a:pPr eaLnBrk="1" hangingPunct="1">
              <a:buClr>
                <a:schemeClr val="tx1"/>
              </a:buClr>
              <a:buSzPct val="50000"/>
              <a:buFont typeface="Zapf Dingbats" pitchFamily="-106" charset="2"/>
              <a:buChar char="l"/>
            </a:pPr>
            <a:r>
              <a:rPr lang="en-US" sz="3600" dirty="0">
                <a:latin typeface="Times New Roman" pitchFamily="-106" charset="0"/>
              </a:rPr>
              <a:t>Replacement behavior should be more efficient than problem behavior</a:t>
            </a: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3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07086"/>
            <a:ext cx="86868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-106" charset="0"/>
              </a:rPr>
              <a:t>Positive Behavioral Support Plans</a:t>
            </a:r>
            <a:endParaRPr lang="en-US" dirty="0">
              <a:solidFill>
                <a:schemeClr val="tx1"/>
              </a:solidFill>
              <a:latin typeface="Times New Roman" pitchFamily="-106" charset="0"/>
            </a:endParaRP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860" y="1350086"/>
            <a:ext cx="8382000" cy="45720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-106" charset="0"/>
              </a:rPr>
              <a:t>Describe what behaviors are expected of the student and how they will be taught and supported</a:t>
            </a:r>
          </a:p>
          <a:p>
            <a:pPr eaLnBrk="1" hangingPunct="1"/>
            <a:r>
              <a:rPr lang="en-US" dirty="0">
                <a:latin typeface="Times New Roman" pitchFamily="-106" charset="0"/>
              </a:rPr>
              <a:t>Describe the changes in the </a:t>
            </a:r>
            <a:r>
              <a:rPr lang="en-US" u="sng" dirty="0">
                <a:latin typeface="Times New Roman" pitchFamily="-106" charset="0"/>
              </a:rPr>
              <a:t>environment</a:t>
            </a:r>
            <a:r>
              <a:rPr lang="en-US" dirty="0">
                <a:latin typeface="Times New Roman" pitchFamily="-106" charset="0"/>
              </a:rPr>
              <a:t> that are designed to alter a student’s behavior</a:t>
            </a:r>
          </a:p>
          <a:p>
            <a:pPr lvl="1" eaLnBrk="1" hangingPunct="1"/>
            <a:r>
              <a:rPr lang="en-US" dirty="0">
                <a:latin typeface="Times New Roman" pitchFamily="-106" charset="0"/>
                <a:ea typeface="ＭＳ Ｐゴシック" pitchFamily="-106" charset="-128"/>
              </a:rPr>
              <a:t>Describe what </a:t>
            </a:r>
            <a:r>
              <a:rPr lang="en-US" u="sng" dirty="0">
                <a:latin typeface="Times New Roman" pitchFamily="-106" charset="0"/>
                <a:ea typeface="ＭＳ Ｐゴシック" pitchFamily="-106" charset="-128"/>
              </a:rPr>
              <a:t>adults</a:t>
            </a:r>
            <a:r>
              <a:rPr lang="en-US" dirty="0">
                <a:latin typeface="Times New Roman" pitchFamily="-106" charset="0"/>
                <a:ea typeface="ＭＳ Ｐゴシック" pitchFamily="-106" charset="-128"/>
              </a:rPr>
              <a:t> will do differently in an effort to alter what the child does</a:t>
            </a:r>
          </a:p>
          <a:p>
            <a:pPr lvl="1" eaLnBrk="1" hangingPunct="1"/>
            <a:r>
              <a:rPr lang="en-US" dirty="0">
                <a:latin typeface="Times New Roman" pitchFamily="-106" charset="0"/>
                <a:ea typeface="ＭＳ Ｐゴシック" pitchFamily="-106" charset="-128"/>
              </a:rPr>
              <a:t>Describe what academic, schedule, etc., changes will be made to support new behavior</a:t>
            </a: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7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7924800" cy="1077912"/>
          </a:xfrm>
        </p:spPr>
        <p:txBody>
          <a:bodyPr/>
          <a:lstStyle/>
          <a:p>
            <a:pPr eaLnBrk="1" hangingPunct="1"/>
            <a:r>
              <a:rPr lang="en-US" sz="4000">
                <a:latin typeface="Times New Roman" pitchFamily="-106" charset="0"/>
              </a:rPr>
              <a:t>Four themes in developing PBS plans</a:t>
            </a:r>
            <a:endParaRPr lang="en-US" sz="4000">
              <a:solidFill>
                <a:schemeClr val="tx1"/>
              </a:solidFill>
              <a:latin typeface="Times New Roman" pitchFamily="-106" charset="0"/>
            </a:endParaRP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pitchFamily="-106" charset="0"/>
              </a:rPr>
              <a:t>Logical link between functional assessment results and procedures employed</a:t>
            </a:r>
          </a:p>
          <a:p>
            <a:pPr eaLnBrk="1" hangingPunct="1"/>
            <a:r>
              <a:rPr lang="en-US">
                <a:latin typeface="Times New Roman" pitchFamily="-106" charset="0"/>
              </a:rPr>
              <a:t>Consistent with basic principles of behavior</a:t>
            </a:r>
          </a:p>
          <a:p>
            <a:pPr eaLnBrk="1" hangingPunct="1"/>
            <a:r>
              <a:rPr lang="en-US">
                <a:latin typeface="Times New Roman" pitchFamily="-106" charset="0"/>
              </a:rPr>
              <a:t>Clear definition of changes in the behavior of implementers.</a:t>
            </a:r>
          </a:p>
          <a:p>
            <a:pPr eaLnBrk="1" hangingPunct="1"/>
            <a:r>
              <a:rPr lang="en-US">
                <a:latin typeface="Times New Roman" pitchFamily="-106" charset="0"/>
              </a:rPr>
              <a:t>Good fit with the values, skills and resources of the implementers. </a:t>
            </a:r>
            <a:r>
              <a:rPr lang="en-US" sz="1200">
                <a:latin typeface="Times New Roman" pitchFamily="-106" charset="0"/>
              </a:rPr>
              <a:t>O’Neill et al (1997)</a:t>
            </a: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39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>
                <a:latin typeface="Times New Roman" pitchFamily="-106" charset="0"/>
              </a:rPr>
              <a:t> </a:t>
            </a:r>
          </a:p>
          <a:p>
            <a:pPr eaLnBrk="1" hangingPunct="1"/>
            <a:endParaRPr lang="en-US">
              <a:latin typeface="Times New Roman" pitchFamily="-106" charset="0"/>
            </a:endParaRPr>
          </a:p>
          <a:p>
            <a:pPr eaLnBrk="1" hangingPunct="1">
              <a:buFontTx/>
              <a:buNone/>
            </a:pPr>
            <a:endParaRPr lang="en-US">
              <a:latin typeface="Times New Roman" pitchFamily="-106" charset="0"/>
            </a:endParaRPr>
          </a:p>
          <a:p>
            <a:pPr eaLnBrk="1" hangingPunct="1">
              <a:buFontTx/>
              <a:buNone/>
            </a:pPr>
            <a:r>
              <a:rPr lang="en-US">
                <a:latin typeface="Times New Roman" pitchFamily="-106" charset="0"/>
              </a:rPr>
              <a:t> </a:t>
            </a:r>
          </a:p>
          <a:p>
            <a:pPr eaLnBrk="1" hangingPunct="1"/>
            <a:endParaRPr lang="en-US">
              <a:latin typeface="Times New Roman" pitchFamily="-106" charset="0"/>
            </a:endParaRP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609600" y="1371600"/>
            <a:ext cx="1371600" cy="1066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solidFill>
                  <a:srgbClr val="000000"/>
                </a:solidFill>
                <a:latin typeface="Times New Roman" pitchFamily="-106" charset="0"/>
              </a:rPr>
              <a:t>Setting</a:t>
            </a:r>
          </a:p>
          <a:p>
            <a:pPr algn="ctr" eaLnBrk="0" hangingPunct="0"/>
            <a:r>
              <a:rPr lang="en-US" sz="2400">
                <a:solidFill>
                  <a:srgbClr val="000000"/>
                </a:solidFill>
                <a:latin typeface="Times New Roman" pitchFamily="-106" charset="0"/>
              </a:rPr>
              <a:t>Events</a:t>
            </a: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2514600" y="1371600"/>
            <a:ext cx="1524000" cy="1066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solidFill>
                  <a:srgbClr val="000000"/>
                </a:solidFill>
                <a:latin typeface="Times New Roman" pitchFamily="-106" charset="0"/>
              </a:rPr>
              <a:t>Triggering</a:t>
            </a:r>
          </a:p>
          <a:p>
            <a:pPr algn="ctr" eaLnBrk="0" hangingPunct="0"/>
            <a:r>
              <a:rPr lang="en-US" sz="2400">
                <a:solidFill>
                  <a:srgbClr val="000000"/>
                </a:solidFill>
                <a:latin typeface="Times New Roman" pitchFamily="-106" charset="0"/>
              </a:rPr>
              <a:t>Antecedents</a:t>
            </a: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4495800" y="228600"/>
            <a:ext cx="1600200" cy="838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solidFill>
                  <a:srgbClr val="000000"/>
                </a:solidFill>
                <a:latin typeface="Times New Roman" pitchFamily="-106" charset="0"/>
              </a:rPr>
              <a:t>Desired</a:t>
            </a:r>
          </a:p>
          <a:p>
            <a:pPr algn="ctr" eaLnBrk="0" hangingPunct="0"/>
            <a:r>
              <a:rPr lang="en-US" sz="2400">
                <a:solidFill>
                  <a:srgbClr val="000000"/>
                </a:solidFill>
                <a:latin typeface="Times New Roman" pitchFamily="-106" charset="0"/>
              </a:rPr>
              <a:t>Alternative</a:t>
            </a:r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4572000" y="1371600"/>
            <a:ext cx="1524000" cy="1066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solidFill>
                  <a:srgbClr val="000000"/>
                </a:solidFill>
                <a:latin typeface="Times New Roman" pitchFamily="-106" charset="0"/>
              </a:rPr>
              <a:t>Problem</a:t>
            </a:r>
          </a:p>
          <a:p>
            <a:pPr algn="ctr" eaLnBrk="0" hangingPunct="0"/>
            <a:r>
              <a:rPr lang="en-US" sz="2400">
                <a:solidFill>
                  <a:srgbClr val="000000"/>
                </a:solidFill>
                <a:latin typeface="Times New Roman" pitchFamily="-106" charset="0"/>
              </a:rPr>
              <a:t>Behavior</a:t>
            </a:r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4572000" y="2819400"/>
            <a:ext cx="1600200" cy="990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solidFill>
                  <a:srgbClr val="000000"/>
                </a:solidFill>
                <a:latin typeface="Times New Roman" pitchFamily="-106" charset="0"/>
              </a:rPr>
              <a:t>Acceptable</a:t>
            </a:r>
          </a:p>
          <a:p>
            <a:pPr algn="ctr" eaLnBrk="0" hangingPunct="0"/>
            <a:r>
              <a:rPr lang="en-US" sz="2400">
                <a:solidFill>
                  <a:srgbClr val="000000"/>
                </a:solidFill>
                <a:latin typeface="Times New Roman" pitchFamily="-106" charset="0"/>
              </a:rPr>
              <a:t>Alternative</a:t>
            </a:r>
          </a:p>
        </p:txBody>
      </p:sp>
      <p:sp>
        <p:nvSpPr>
          <p:cNvPr id="123912" name="Rectangle 8"/>
          <p:cNvSpPr>
            <a:spLocks noChangeArrowheads="1"/>
          </p:cNvSpPr>
          <p:nvPr/>
        </p:nvSpPr>
        <p:spPr bwMode="auto">
          <a:xfrm>
            <a:off x="6781800" y="228600"/>
            <a:ext cx="1752600" cy="990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solidFill>
                  <a:srgbClr val="000000"/>
                </a:solidFill>
                <a:latin typeface="Times New Roman" pitchFamily="-106" charset="0"/>
              </a:rPr>
              <a:t>Maintaining</a:t>
            </a:r>
          </a:p>
          <a:p>
            <a:pPr algn="ctr" eaLnBrk="0" hangingPunct="0"/>
            <a:r>
              <a:rPr lang="en-US" sz="2400">
                <a:solidFill>
                  <a:srgbClr val="000000"/>
                </a:solidFill>
                <a:latin typeface="Times New Roman" pitchFamily="-106" charset="0"/>
              </a:rPr>
              <a:t>Consequences</a:t>
            </a:r>
          </a:p>
        </p:txBody>
      </p:sp>
      <p:sp>
        <p:nvSpPr>
          <p:cNvPr id="123913" name="Rectangle 9"/>
          <p:cNvSpPr>
            <a:spLocks noChangeArrowheads="1"/>
          </p:cNvSpPr>
          <p:nvPr/>
        </p:nvSpPr>
        <p:spPr bwMode="auto">
          <a:xfrm>
            <a:off x="6781800" y="1371600"/>
            <a:ext cx="1752600" cy="1066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solidFill>
                  <a:srgbClr val="000000"/>
                </a:solidFill>
                <a:latin typeface="Times New Roman" pitchFamily="-106" charset="0"/>
              </a:rPr>
              <a:t>Maintaining</a:t>
            </a:r>
          </a:p>
          <a:p>
            <a:pPr algn="ctr" eaLnBrk="0" hangingPunct="0"/>
            <a:r>
              <a:rPr lang="en-US" sz="2400">
                <a:solidFill>
                  <a:srgbClr val="000000"/>
                </a:solidFill>
                <a:latin typeface="Times New Roman" pitchFamily="-106" charset="0"/>
              </a:rPr>
              <a:t>Consequences</a:t>
            </a:r>
          </a:p>
        </p:txBody>
      </p:sp>
      <p:sp>
        <p:nvSpPr>
          <p:cNvPr id="123914" name="Rectangle 10"/>
          <p:cNvSpPr>
            <a:spLocks noChangeArrowheads="1"/>
          </p:cNvSpPr>
          <p:nvPr/>
        </p:nvSpPr>
        <p:spPr bwMode="auto">
          <a:xfrm>
            <a:off x="762000" y="4114800"/>
            <a:ext cx="1371600" cy="2362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>
                <a:solidFill>
                  <a:srgbClr val="000000"/>
                </a:solidFill>
                <a:latin typeface="Times New Roman" pitchFamily="-106" charset="0"/>
              </a:rPr>
              <a:t>Setting </a:t>
            </a:r>
          </a:p>
          <a:p>
            <a:pPr algn="ctr" eaLnBrk="0" hangingPunct="0"/>
            <a:r>
              <a:rPr lang="en-US">
                <a:solidFill>
                  <a:srgbClr val="000000"/>
                </a:solidFill>
                <a:latin typeface="Times New Roman" pitchFamily="-106" charset="0"/>
              </a:rPr>
              <a:t>Event </a:t>
            </a:r>
          </a:p>
          <a:p>
            <a:pPr algn="ctr" eaLnBrk="0" hangingPunct="0"/>
            <a:r>
              <a:rPr lang="en-US">
                <a:solidFill>
                  <a:srgbClr val="000000"/>
                </a:solidFill>
                <a:latin typeface="Times New Roman" pitchFamily="-106" charset="0"/>
              </a:rPr>
              <a:t>Manipulations</a:t>
            </a:r>
            <a:endParaRPr lang="en-US" sz="2400">
              <a:solidFill>
                <a:srgbClr val="000000"/>
              </a:solidFill>
              <a:latin typeface="Times New Roman" pitchFamily="-106" charset="0"/>
            </a:endParaRPr>
          </a:p>
          <a:p>
            <a:pPr algn="ctr" eaLnBrk="0" hangingPunct="0"/>
            <a:endParaRPr lang="en-US" sz="2400">
              <a:solidFill>
                <a:srgbClr val="000000"/>
              </a:solidFill>
              <a:latin typeface="Times New Roman" pitchFamily="-106" charset="0"/>
            </a:endParaRPr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2590800" y="4114800"/>
            <a:ext cx="1371600" cy="2362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>
                <a:solidFill>
                  <a:srgbClr val="000000"/>
                </a:solidFill>
                <a:latin typeface="Times New Roman" pitchFamily="-106" charset="0"/>
              </a:rPr>
              <a:t>Antecedent</a:t>
            </a:r>
          </a:p>
          <a:p>
            <a:pPr algn="ctr" eaLnBrk="0" hangingPunct="0"/>
            <a:r>
              <a:rPr lang="en-US">
                <a:solidFill>
                  <a:srgbClr val="000000"/>
                </a:solidFill>
                <a:latin typeface="Times New Roman" pitchFamily="-106" charset="0"/>
              </a:rPr>
              <a:t>Manipulations</a:t>
            </a:r>
          </a:p>
        </p:txBody>
      </p:sp>
      <p:sp>
        <p:nvSpPr>
          <p:cNvPr id="123916" name="Rectangle 12"/>
          <p:cNvSpPr>
            <a:spLocks noChangeArrowheads="1"/>
          </p:cNvSpPr>
          <p:nvPr/>
        </p:nvSpPr>
        <p:spPr bwMode="auto">
          <a:xfrm>
            <a:off x="4724400" y="4114800"/>
            <a:ext cx="1295400" cy="2362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Times New Roman" pitchFamily="-106" charset="0"/>
              </a:rPr>
              <a:t>Behavior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Times New Roman" pitchFamily="-106" charset="0"/>
              </a:rPr>
              <a:t>Teaching</a:t>
            </a:r>
            <a:endParaRPr lang="en-US" sz="2400">
              <a:solidFill>
                <a:srgbClr val="000000"/>
              </a:solidFill>
              <a:latin typeface="Times New Roman" pitchFamily="-106" charset="0"/>
            </a:endParaRPr>
          </a:p>
        </p:txBody>
      </p:sp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6934200" y="4114800"/>
            <a:ext cx="1524000" cy="2362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Times New Roman" pitchFamily="-106" charset="0"/>
              </a:rPr>
              <a:t>Consequence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Times New Roman" pitchFamily="-106" charset="0"/>
              </a:rPr>
              <a:t>Manipulations</a:t>
            </a:r>
          </a:p>
        </p:txBody>
      </p:sp>
      <p:sp>
        <p:nvSpPr>
          <p:cNvPr id="123918" name="Line 14"/>
          <p:cNvSpPr>
            <a:spLocks noChangeShapeType="1"/>
          </p:cNvSpPr>
          <p:nvPr/>
        </p:nvSpPr>
        <p:spPr bwMode="auto">
          <a:xfrm>
            <a:off x="1981200" y="1828800"/>
            <a:ext cx="381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19" name="Line 15"/>
          <p:cNvSpPr>
            <a:spLocks noChangeShapeType="1"/>
          </p:cNvSpPr>
          <p:nvPr/>
        </p:nvSpPr>
        <p:spPr bwMode="auto">
          <a:xfrm>
            <a:off x="4038600" y="1828800"/>
            <a:ext cx="381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20" name="Line 16"/>
          <p:cNvSpPr>
            <a:spLocks noChangeShapeType="1"/>
          </p:cNvSpPr>
          <p:nvPr/>
        </p:nvSpPr>
        <p:spPr bwMode="auto">
          <a:xfrm flipV="1">
            <a:off x="3810000" y="914400"/>
            <a:ext cx="6096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21" name="Line 17"/>
          <p:cNvSpPr>
            <a:spLocks noChangeShapeType="1"/>
          </p:cNvSpPr>
          <p:nvPr/>
        </p:nvSpPr>
        <p:spPr bwMode="auto">
          <a:xfrm>
            <a:off x="3810000" y="2514600"/>
            <a:ext cx="68580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22" name="Line 18"/>
          <p:cNvSpPr>
            <a:spLocks noChangeShapeType="1"/>
          </p:cNvSpPr>
          <p:nvPr/>
        </p:nvSpPr>
        <p:spPr bwMode="auto">
          <a:xfrm>
            <a:off x="6172200" y="685800"/>
            <a:ext cx="45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23" name="Line 19"/>
          <p:cNvSpPr>
            <a:spLocks noChangeShapeType="1"/>
          </p:cNvSpPr>
          <p:nvPr/>
        </p:nvSpPr>
        <p:spPr bwMode="auto">
          <a:xfrm>
            <a:off x="6172200" y="1905000"/>
            <a:ext cx="45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24" name="Line 20"/>
          <p:cNvSpPr>
            <a:spLocks noChangeShapeType="1"/>
          </p:cNvSpPr>
          <p:nvPr/>
        </p:nvSpPr>
        <p:spPr bwMode="auto">
          <a:xfrm flipV="1">
            <a:off x="6172200" y="2743200"/>
            <a:ext cx="10668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25" name="Text Box 21"/>
          <p:cNvSpPr txBox="1">
            <a:spLocks noChangeArrowheads="1"/>
          </p:cNvSpPr>
          <p:nvPr/>
        </p:nvSpPr>
        <p:spPr bwMode="auto">
          <a:xfrm>
            <a:off x="304800" y="0"/>
            <a:ext cx="4191000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 i="1">
                <a:latin typeface="Times New Roman" pitchFamily="-106" charset="0"/>
              </a:rPr>
              <a:t>Competing Behavior Pathways Model</a:t>
            </a:r>
            <a:endParaRPr lang="en-US" sz="2400">
              <a:latin typeface="Times New Roman" pitchFamily="-106" charset="0"/>
            </a:endParaRPr>
          </a:p>
        </p:txBody>
      </p:sp>
      <p:sp>
        <p:nvSpPr>
          <p:cNvPr id="123926" name="Text Box 22"/>
          <p:cNvSpPr txBox="1">
            <a:spLocks noChangeArrowheads="1"/>
          </p:cNvSpPr>
          <p:nvPr/>
        </p:nvSpPr>
        <p:spPr bwMode="auto">
          <a:xfrm>
            <a:off x="7112000" y="6400800"/>
            <a:ext cx="2063750" cy="2444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000">
                <a:latin typeface="Times New Roman" pitchFamily="-106" charset="0"/>
              </a:rPr>
              <a:t>Sugai, Lewis-Palmer &amp; Hagan, 1999</a:t>
            </a:r>
            <a:endParaRPr lang="en-US" sz="2400">
              <a:latin typeface="Times New Roman" pitchFamily="-106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"/>
            <a:ext cx="73152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0" y="1838325"/>
            <a:ext cx="1841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>
                <a:latin typeface="Palatino" pitchFamily="-106" charset="0"/>
                <a:ea typeface="Times New Roman" pitchFamily="-106" charset="0"/>
                <a:cs typeface="Times New Roman" pitchFamily="-106" charset="0"/>
              </a:rPr>
              <a:t/>
            </a:r>
            <a:br>
              <a:rPr lang="en-US" sz="1200">
                <a:latin typeface="Palatino" pitchFamily="-106" charset="0"/>
                <a:ea typeface="Times New Roman" pitchFamily="-106" charset="0"/>
                <a:cs typeface="Times New Roman" pitchFamily="-106" charset="0"/>
              </a:rPr>
            </a:br>
            <a:endParaRPr lang="en-US" sz="1100">
              <a:latin typeface="Times New Roman" pitchFamily="-106" charset="0"/>
            </a:endParaRPr>
          </a:p>
          <a:p>
            <a:pPr eaLnBrk="0" hangingPunct="0"/>
            <a:endParaRPr lang="en-US" sz="2400">
              <a:latin typeface="Times New Roman" pitchFamily="-106" charset="0"/>
            </a:endParaRPr>
          </a:p>
        </p:txBody>
      </p:sp>
      <p:graphicFrame>
        <p:nvGraphicFramePr>
          <p:cNvPr id="437252" name="Group 4"/>
          <p:cNvGraphicFramePr>
            <a:graphicFrameLocks noGrp="1"/>
          </p:cNvGraphicFramePr>
          <p:nvPr/>
        </p:nvGraphicFramePr>
        <p:xfrm>
          <a:off x="914400" y="3636963"/>
          <a:ext cx="7696200" cy="3221038"/>
        </p:xfrm>
        <a:graphic>
          <a:graphicData uri="http://schemas.openxmlformats.org/drawingml/2006/table">
            <a:tbl>
              <a:tblPr/>
              <a:tblGrid>
                <a:gridCol w="909638"/>
                <a:gridCol w="1697037"/>
                <a:gridCol w="3184525"/>
                <a:gridCol w="1905000"/>
              </a:tblGrid>
              <a:tr h="869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 pitchFamily="-106" charset="0"/>
                          <a:ea typeface="Times New Roman" pitchFamily="-106" charset="0"/>
                          <a:cs typeface="Times New Roman" pitchFamily="-106" charset="0"/>
                        </a:rPr>
                        <a:t>Setting 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Times New Roman" pitchFamily="-106" charset="0"/>
                        <a:cs typeface="Times New Roman" pitchFamily="-10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 pitchFamily="-106" charset="0"/>
                          <a:ea typeface="Times New Roman" pitchFamily="-106" charset="0"/>
                          <a:cs typeface="Times New Roman" pitchFamily="-106" charset="0"/>
                        </a:rPr>
                        <a:t>Events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 pitchFamily="-106" charset="0"/>
                          <a:ea typeface="Times New Roman" pitchFamily="-106" charset="0"/>
                          <a:cs typeface="Times New Roman" pitchFamily="-106" charset="0"/>
                        </a:rPr>
                        <a:t>Predictors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 pitchFamily="-106" charset="0"/>
                          <a:ea typeface="Times New Roman" pitchFamily="-106" charset="0"/>
                          <a:cs typeface="Times New Roman" pitchFamily="-106" charset="0"/>
                        </a:rPr>
                        <a:t>Behavior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 pitchFamily="-106" charset="0"/>
                          <a:ea typeface="Times New Roman" pitchFamily="-106" charset="0"/>
                          <a:cs typeface="Times New Roman" pitchFamily="-106" charset="0"/>
                        </a:rPr>
                        <a:t>Consequences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1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  <a:ea typeface="Times New Roman" pitchFamily="-106" charset="0"/>
                          <a:cs typeface="Times New Roman" pitchFamily="-106" charset="0"/>
                        </a:rPr>
                        <a:t>• Playground monitor debriefs student prior to coming into building.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Times New Roman" pitchFamily="-106" charset="0"/>
                        <a:cs typeface="Times New Roman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  <a:ea typeface="Times New Roman" pitchFamily="-106" charset="0"/>
                          <a:cs typeface="Times New Roman" pitchFamily="-106" charset="0"/>
                        </a:rPr>
                        <a:t>• Change seating arrangement during reading class.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Times New Roman" pitchFamily="-106" charset="0"/>
                        <a:cs typeface="Times New Roman" pitchFamily="-10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  <a:ea typeface="Times New Roman" pitchFamily="-106" charset="0"/>
                          <a:cs typeface="Times New Roman" pitchFamily="-106" charset="0"/>
                        </a:rPr>
                        <a:t>• Pre-correct class RE rules of cooperative groups.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Times New Roman" pitchFamily="-106" charset="0"/>
                        <a:cs typeface="Times New Roman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  <a:ea typeface="Times New Roman" pitchFamily="-106" charset="0"/>
                          <a:cs typeface="Times New Roman" pitchFamily="-106" charset="0"/>
                        </a:rPr>
                        <a:t>• Set up cooperative peer groups.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Times New Roman" pitchFamily="-106" charset="0"/>
                        <a:cs typeface="Times New Roman" pitchFamily="-10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  <a:ea typeface="Times New Roman" pitchFamily="-106" charset="0"/>
                          <a:cs typeface="Times New Roman" pitchFamily="-106" charset="0"/>
                        </a:rPr>
                        <a:t>• Identify appropriate peers and teach cooperative strategies.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Times New Roman" pitchFamily="-106" charset="0"/>
                        <a:cs typeface="Times New Roman" pitchFamily="-10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  <a:ea typeface="Times New Roman" pitchFamily="-106" charset="0"/>
                          <a:cs typeface="Times New Roman" pitchFamily="-106" charset="0"/>
                        </a:rPr>
                        <a:t>•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  <a:ea typeface="Times New Roman" pitchFamily="-106" charset="0"/>
                          <a:cs typeface="Times New Roman" pitchFamily="-106" charset="0"/>
                        </a:rPr>
                        <a:t> Teach rules and skills of cooperative groups to target student.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Times New Roman" pitchFamily="-106" charset="0"/>
                        <a:cs typeface="Times New Roman" pitchFamily="-10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  <a:ea typeface="Times New Roman" pitchFamily="-106" charset="0"/>
                          <a:cs typeface="Times New Roman" pitchFamily="-106" charset="0"/>
                        </a:rPr>
                        <a:t>•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  <a:ea typeface="Times New Roman" pitchFamily="-106" charset="0"/>
                          <a:cs typeface="Times New Roman" pitchFamily="-106" charset="0"/>
                        </a:rPr>
                        <a:t> Role play cooperative learning with peers and target student.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Times New Roman" pitchFamily="-106" charset="0"/>
                        <a:cs typeface="Times New Roman" pitchFamily="-10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  <a:ea typeface="Times New Roman" pitchFamily="-106" charset="0"/>
                          <a:cs typeface="Times New Roman" pitchFamily="-106" charset="0"/>
                        </a:rPr>
                        <a:t>• Monitor progress (momentary time sampling)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Times New Roman" pitchFamily="-106" charset="0"/>
                        <a:cs typeface="Times New Roman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  <a:ea typeface="Times New Roman" pitchFamily="-106" charset="0"/>
                          <a:cs typeface="Times New Roman" pitchFamily="-106" charset="0"/>
                        </a:rPr>
                        <a:t>• Verbal praise when on-task (VI 3 minutes).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Times New Roman" pitchFamily="-106" charset="0"/>
                        <a:cs typeface="Times New Roman" pitchFamily="-10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  <a:ea typeface="Times New Roman" pitchFamily="-106" charset="0"/>
                          <a:cs typeface="Times New Roman" pitchFamily="-106" charset="0"/>
                        </a:rPr>
                        <a:t>• Error correction for off-task.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Times New Roman" pitchFamily="-106" charset="0"/>
                        <a:cs typeface="Times New Roman" pitchFamily="-10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  <a:ea typeface="Times New Roman" pitchFamily="-106" charset="0"/>
                          <a:cs typeface="Times New Roman" pitchFamily="-106" charset="0"/>
                        </a:rPr>
                        <a:t>• Free time with peers for meeting established daily criteria.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Times New Roman" pitchFamily="-106" charset="0"/>
                        <a:cs typeface="Times New Roman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6213" name="Rectangle 21"/>
          <p:cNvSpPr>
            <a:spLocks noChangeArrowheads="1"/>
          </p:cNvSpPr>
          <p:nvPr/>
        </p:nvSpPr>
        <p:spPr bwMode="auto">
          <a:xfrm>
            <a:off x="0" y="5751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2400">
              <a:latin typeface="Times New Roman" pitchFamily="-106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346075"/>
            <a:ext cx="7996238" cy="10747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Times New Roman" pitchFamily="-106" charset="0"/>
              </a:rPr>
              <a:t>Essential Steps to </a:t>
            </a:r>
            <a:br>
              <a:rPr lang="en-US" sz="4000">
                <a:latin typeface="Times New Roman" pitchFamily="-106" charset="0"/>
              </a:rPr>
            </a:br>
            <a:r>
              <a:rPr lang="en-US" sz="4000">
                <a:latin typeface="Times New Roman" pitchFamily="-106" charset="0"/>
              </a:rPr>
              <a:t>Individual PBS Plans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0010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 sz="2000">
                <a:latin typeface="Times New Roman" pitchFamily="-106" charset="0"/>
              </a:rPr>
              <a:t>Request for assistance</a:t>
            </a:r>
          </a:p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 sz="2000">
                <a:latin typeface="Times New Roman" pitchFamily="-106" charset="0"/>
              </a:rPr>
              <a:t>Operationally define problem/replacement behavior</a:t>
            </a:r>
          </a:p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 sz="2000">
                <a:latin typeface="Times New Roman" pitchFamily="-106" charset="0"/>
              </a:rPr>
              <a:t>Background/archival data/ data collection/Environmental Assessment</a:t>
            </a:r>
          </a:p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 sz="2000">
                <a:latin typeface="Times New Roman" pitchFamily="-106" charset="0"/>
              </a:rPr>
              <a:t>Functional Behavioral Assessment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Times New Roman" pitchFamily="-106" charset="0"/>
                <a:ea typeface="ＭＳ Ｐゴシック" pitchFamily="-106" charset="-128"/>
              </a:rPr>
              <a:t>Indirect measures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Times New Roman" pitchFamily="-106" charset="0"/>
                <a:ea typeface="ＭＳ Ｐゴシック" pitchFamily="-106" charset="-128"/>
              </a:rPr>
              <a:t>Direct observation</a:t>
            </a:r>
          </a:p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 sz="2000">
                <a:latin typeface="Times New Roman" pitchFamily="-106" charset="0"/>
              </a:rPr>
              <a:t>Develop hypothesis regarding function of problem behavior</a:t>
            </a:r>
          </a:p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 sz="2000">
                <a:latin typeface="Times New Roman" pitchFamily="-106" charset="0"/>
              </a:rPr>
              <a:t>Develop a PBS plan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Times New Roman" pitchFamily="-106" charset="0"/>
                <a:ea typeface="ＭＳ Ｐゴシック" pitchFamily="-106" charset="-128"/>
              </a:rPr>
              <a:t>Social skill instruction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Times New Roman" pitchFamily="-106" charset="0"/>
                <a:ea typeface="ＭＳ Ｐゴシック" pitchFamily="-106" charset="-128"/>
              </a:rPr>
              <a:t>Self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Times New Roman" pitchFamily="-106" charset="0"/>
                <a:ea typeface="ＭＳ Ｐゴシック" pitchFamily="-106" charset="-128"/>
              </a:rPr>
              <a:t>Environmental modifications</a:t>
            </a:r>
          </a:p>
          <a:p>
            <a:pPr eaLnBrk="1" hangingPunct="1">
              <a:lnSpc>
                <a:spcPct val="80000"/>
              </a:lnSpc>
              <a:buFont typeface="Wingdings" pitchFamily="-106" charset="2"/>
              <a:buAutoNum type="arabicPeriod"/>
            </a:pPr>
            <a:r>
              <a:rPr lang="en-US">
                <a:solidFill>
                  <a:srgbClr val="FF3300"/>
                </a:solidFill>
                <a:latin typeface="Times New Roman" pitchFamily="-106" charset="0"/>
              </a:rPr>
              <a:t>Implement, Monitor and Evaluate progress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 Functional Behavioral Assessment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077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/>
              <a:t>“A process for gathering information used to maximize the effectiveness and efficiency of behavioral support”  (O’Neil et al.)</a:t>
            </a:r>
          </a:p>
          <a:p>
            <a:pPr lvl="1"/>
            <a:r>
              <a:rPr lang="en-US" sz="2000"/>
              <a:t>Operational definition of behavior</a:t>
            </a:r>
          </a:p>
          <a:p>
            <a:pPr lvl="1"/>
            <a:r>
              <a:rPr lang="en-US" sz="2000"/>
              <a:t>Identification of events that are functionally related to behavior</a:t>
            </a:r>
          </a:p>
          <a:p>
            <a:pPr lvl="1"/>
            <a:r>
              <a:rPr lang="en-US" sz="2000"/>
              <a:t>Identification of consequences that maintain behavior</a:t>
            </a:r>
          </a:p>
          <a:p>
            <a:pPr lvl="1"/>
            <a:r>
              <a:rPr lang="en-US" sz="2000"/>
              <a:t>Hypothesis about function of behavior </a:t>
            </a:r>
          </a:p>
          <a:p>
            <a:pPr lvl="1"/>
            <a:r>
              <a:rPr lang="en-US" sz="2000"/>
              <a:t>Direct observation to confirm/support hypothesis</a:t>
            </a: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 &amp; Evaluate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Implementation fidelity</a:t>
            </a:r>
          </a:p>
          <a:p>
            <a:pPr lvl="0"/>
            <a:r>
              <a:rPr lang="en-US" dirty="0" smtClean="0"/>
              <a:t>Student progress monitoring</a:t>
            </a:r>
          </a:p>
          <a:p>
            <a:pPr lvl="1"/>
            <a:r>
              <a:rPr lang="en-US" dirty="0" smtClean="0"/>
              <a:t>Environmental changes</a:t>
            </a:r>
          </a:p>
          <a:p>
            <a:pPr lvl="1"/>
            <a:r>
              <a:rPr lang="en-US" dirty="0" smtClean="0"/>
              <a:t>Re-teach skills</a:t>
            </a:r>
          </a:p>
          <a:p>
            <a:pPr lvl="1"/>
            <a:r>
              <a:rPr lang="en-US" dirty="0" smtClean="0"/>
              <a:t>Increase Reinforcement</a:t>
            </a:r>
          </a:p>
          <a:p>
            <a:pPr lvl="1"/>
            <a:r>
              <a:rPr lang="en-US" dirty="0" smtClean="0"/>
              <a:t>Re-assessment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Conduct a Functional Behavioral Assessment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9525" y="0"/>
            <a:ext cx="657701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The Key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14625"/>
            <a:ext cx="7772400" cy="3381375"/>
          </a:xfrm>
        </p:spPr>
        <p:txBody>
          <a:bodyPr/>
          <a:lstStyle/>
          <a:p>
            <a:pPr>
              <a:buFontTx/>
              <a:buNone/>
            </a:pPr>
            <a:r>
              <a:rPr lang="en-US" sz="4700" i="1">
                <a:solidFill>
                  <a:srgbClr val="FF0000"/>
                </a:solidFill>
              </a:rPr>
              <a:t>Behavior</a:t>
            </a:r>
            <a:r>
              <a:rPr lang="en-US" sz="4700" i="1"/>
              <a:t> is functionally related to the </a:t>
            </a:r>
            <a:r>
              <a:rPr lang="en-US" sz="4700" i="1">
                <a:solidFill>
                  <a:srgbClr val="FE0F1B"/>
                </a:solidFill>
              </a:rPr>
              <a:t>teaching environment</a:t>
            </a:r>
            <a:endParaRPr lang="en-US" sz="4700" i="1">
              <a:solidFill>
                <a:srgbClr val="DC3033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blinds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r>
              <a:rPr lang="en-US" dirty="0"/>
              <a:t>Basics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Focus on observable behavior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Label free approach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Acknowledgement of other factors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Instructional approach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Emphasis on understanding the </a:t>
            </a:r>
            <a:r>
              <a:rPr lang="en-US" u="sng" dirty="0">
                <a:latin typeface="Times New Roman" charset="0"/>
                <a:ea typeface="Times New Roman" charset="0"/>
                <a:cs typeface="Times New Roman" charset="0"/>
              </a:rPr>
              <a:t>principles of behavior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not specific forms or “cook book”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strategies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Rule out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other explanations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Move from personal experience with “discipline”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blinds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1733</Words>
  <Application>Microsoft Macintosh PowerPoint</Application>
  <PresentationFormat>On-screen Show (4:3)</PresentationFormat>
  <Paragraphs>369</Paragraphs>
  <Slides>50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Office Theme</vt:lpstr>
      <vt:lpstr>Drawing</vt:lpstr>
      <vt:lpstr>Document</vt:lpstr>
      <vt:lpstr>Working with a Few Students at Tier III: Supporting the Individual Needs of Students with Chronic and Severe Behaviors within a SWPBS Framework </vt:lpstr>
      <vt:lpstr>Big Ideas</vt:lpstr>
      <vt:lpstr>Designing School-Wide Systems for Student Success</vt:lpstr>
      <vt:lpstr>Tier III (individualized support)</vt:lpstr>
      <vt:lpstr>What is a Functional Behavioral Assessment</vt:lpstr>
      <vt:lpstr>Why Conduct a Functional Behavioral Assessment</vt:lpstr>
      <vt:lpstr>PowerPoint Presentation</vt:lpstr>
      <vt:lpstr>The Key</vt:lpstr>
      <vt:lpstr>Basics</vt:lpstr>
      <vt:lpstr>FBA – PBS Plan Process</vt:lpstr>
      <vt:lpstr>Essential Steps to Individual PBS Plans</vt:lpstr>
      <vt:lpstr>Essential Steps to Individual PBS Plans</vt:lpstr>
      <vt:lpstr>Behaviors Have Dimensions</vt:lpstr>
      <vt:lpstr>Essential Steps to Individual PBS Plans</vt:lpstr>
      <vt:lpstr>Record Review</vt:lpstr>
      <vt:lpstr>Effective Instruction in a “Nutshell”</vt:lpstr>
      <vt:lpstr>Essential Steps to Individual PBS Plans</vt:lpstr>
      <vt:lpstr>Moving beyond the form of behavior...</vt:lpstr>
      <vt:lpstr>The Basics</vt:lpstr>
      <vt:lpstr>PowerPoint Presentation</vt:lpstr>
      <vt:lpstr>PowerPoint Presentation</vt:lpstr>
      <vt:lpstr>The Basics</vt:lpstr>
      <vt:lpstr>The Basics: Applied Behavior Analysis</vt:lpstr>
      <vt:lpstr>Teaching Environment</vt:lpstr>
      <vt:lpstr>Functional relationships with the Teaching Environment</vt:lpstr>
      <vt:lpstr>Functional relationships with the Teaching Environment</vt:lpstr>
      <vt:lpstr>Functional relationships with the Teaching Environment</vt:lpstr>
      <vt:lpstr>What antecedent events reliably precede problem behavior?</vt:lpstr>
      <vt:lpstr>Are there setting events that reliably precede problem behaviors?</vt:lpstr>
      <vt:lpstr>Functional Assessment </vt:lpstr>
      <vt:lpstr>Functional Assessment</vt:lpstr>
      <vt:lpstr>FA Interview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Essential Steps to  Individual PBS Plans</vt:lpstr>
      <vt:lpstr>Outcome = Hypothesis</vt:lpstr>
      <vt:lpstr>Hypothesis</vt:lpstr>
      <vt:lpstr>Functional Assessment : Common Hypotheses</vt:lpstr>
      <vt:lpstr>Essential Steps to  Individual PBS Plans</vt:lpstr>
      <vt:lpstr>Developing Positive Behavior Support Plans</vt:lpstr>
      <vt:lpstr>Functional-Based Interventions (BIP)</vt:lpstr>
      <vt:lpstr>Positive Behavioral Support Plans</vt:lpstr>
      <vt:lpstr>Four themes in developing PBS plans</vt:lpstr>
      <vt:lpstr>PowerPoint Presentation</vt:lpstr>
      <vt:lpstr>PowerPoint Presentation</vt:lpstr>
      <vt:lpstr>Essential Steps to  Individual PBS Plans</vt:lpstr>
      <vt:lpstr>Monitor &amp; Evaluate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Lewis</dc:creator>
  <cp:lastModifiedBy/>
  <cp:revision>62</cp:revision>
  <cp:lastPrinted>2016-05-31T05:14:55Z</cp:lastPrinted>
  <dcterms:created xsi:type="dcterms:W3CDTF">2010-09-21T00:14:20Z</dcterms:created>
  <dcterms:modified xsi:type="dcterms:W3CDTF">2016-05-31T05:15:21Z</dcterms:modified>
</cp:coreProperties>
</file>