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Lst>
  <p:notesMasterIdLst>
    <p:notesMasterId r:id="rId92"/>
  </p:notesMasterIdLst>
  <p:sldIdLst>
    <p:sldId id="256" r:id="rId2"/>
    <p:sldId id="375" r:id="rId3"/>
    <p:sldId id="265" r:id="rId4"/>
    <p:sldId id="266" r:id="rId5"/>
    <p:sldId id="372" r:id="rId6"/>
    <p:sldId id="259" r:id="rId7"/>
    <p:sldId id="270" r:id="rId8"/>
    <p:sldId id="367" r:id="rId9"/>
    <p:sldId id="271" r:id="rId10"/>
    <p:sldId id="373"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8" r:id="rId27"/>
    <p:sldId id="289" r:id="rId28"/>
    <p:sldId id="291" r:id="rId29"/>
    <p:sldId id="295" r:id="rId30"/>
    <p:sldId id="294" r:id="rId31"/>
    <p:sldId id="296" r:id="rId32"/>
    <p:sldId id="297" r:id="rId33"/>
    <p:sldId id="298" r:id="rId34"/>
    <p:sldId id="299" r:id="rId35"/>
    <p:sldId id="300" r:id="rId36"/>
    <p:sldId id="301" r:id="rId37"/>
    <p:sldId id="302" r:id="rId38"/>
    <p:sldId id="303" r:id="rId39"/>
    <p:sldId id="306" r:id="rId40"/>
    <p:sldId id="313" r:id="rId41"/>
    <p:sldId id="308" r:id="rId42"/>
    <p:sldId id="310" r:id="rId43"/>
    <p:sldId id="311" r:id="rId44"/>
    <p:sldId id="312" r:id="rId45"/>
    <p:sldId id="314" r:id="rId46"/>
    <p:sldId id="315" r:id="rId47"/>
    <p:sldId id="316" r:id="rId48"/>
    <p:sldId id="317"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376" r:id="rId66"/>
    <p:sldId id="335" r:id="rId67"/>
    <p:sldId id="368" r:id="rId68"/>
    <p:sldId id="336" r:id="rId69"/>
    <p:sldId id="337" r:id="rId70"/>
    <p:sldId id="338" r:id="rId71"/>
    <p:sldId id="339" r:id="rId72"/>
    <p:sldId id="369" r:id="rId73"/>
    <p:sldId id="340" r:id="rId74"/>
    <p:sldId id="342" r:id="rId75"/>
    <p:sldId id="343" r:id="rId76"/>
    <p:sldId id="344" r:id="rId77"/>
    <p:sldId id="345" r:id="rId78"/>
    <p:sldId id="346" r:id="rId79"/>
    <p:sldId id="347" r:id="rId80"/>
    <p:sldId id="348" r:id="rId81"/>
    <p:sldId id="371" r:id="rId82"/>
    <p:sldId id="349" r:id="rId83"/>
    <p:sldId id="350" r:id="rId84"/>
    <p:sldId id="351" r:id="rId85"/>
    <p:sldId id="365" r:id="rId86"/>
    <p:sldId id="366" r:id="rId87"/>
    <p:sldId id="370" r:id="rId88"/>
    <p:sldId id="377" r:id="rId89"/>
    <p:sldId id="378" r:id="rId90"/>
    <p:sldId id="379" r:id="rId9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9324" autoAdjust="0"/>
  </p:normalViewPr>
  <p:slideViewPr>
    <p:cSldViewPr snapToGrid="0">
      <p:cViewPr varScale="1">
        <p:scale>
          <a:sx n="62" d="100"/>
          <a:sy n="62" d="100"/>
        </p:scale>
        <p:origin x="1488"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6371"/>
    </p:cViewPr>
  </p:sorterViewPr>
  <p:notesViewPr>
    <p:cSldViewPr snapToGrid="0">
      <p:cViewPr varScale="1">
        <p:scale>
          <a:sx n="65" d="100"/>
          <a:sy n="65" d="100"/>
        </p:scale>
        <p:origin x="3154"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F3C046-A7C0-4AA0-AAEB-50AA07958E92}"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034875EE-9F22-4A52-9D77-6D2A96CAF372}" type="pres">
      <dgm:prSet presAssocID="{A8F3C046-A7C0-4AA0-AAEB-50AA07958E92}" presName="cycle" presStyleCnt="0">
        <dgm:presLayoutVars>
          <dgm:dir/>
          <dgm:resizeHandles val="exact"/>
        </dgm:presLayoutVars>
      </dgm:prSet>
      <dgm:spPr/>
      <dgm:t>
        <a:bodyPr/>
        <a:lstStyle/>
        <a:p>
          <a:endParaRPr lang="en-US"/>
        </a:p>
      </dgm:t>
    </dgm:pt>
  </dgm:ptLst>
  <dgm:cxnLst>
    <dgm:cxn modelId="{600193A2-1982-4EAD-8704-E6F0D44BE925}" type="presOf" srcId="{A8F3C046-A7C0-4AA0-AAEB-50AA07958E92}" destId="{034875EE-9F22-4A52-9D77-6D2A96CAF37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F3C046-A7C0-4AA0-AAEB-50AA07958E92}"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034875EE-9F22-4A52-9D77-6D2A96CAF372}" type="pres">
      <dgm:prSet presAssocID="{A8F3C046-A7C0-4AA0-AAEB-50AA07958E92}" presName="cycle" presStyleCnt="0">
        <dgm:presLayoutVars>
          <dgm:dir/>
          <dgm:resizeHandles val="exact"/>
        </dgm:presLayoutVars>
      </dgm:prSet>
      <dgm:spPr/>
      <dgm:t>
        <a:bodyPr/>
        <a:lstStyle/>
        <a:p>
          <a:endParaRPr lang="en-US"/>
        </a:p>
      </dgm:t>
    </dgm:pt>
  </dgm:ptLst>
  <dgm:cxnLst>
    <dgm:cxn modelId="{FBA36E65-7CCD-4676-9888-2BFDC99471FC}" type="presOf" srcId="{A8F3C046-A7C0-4AA0-AAEB-50AA07958E92}" destId="{034875EE-9F22-4A52-9D77-6D2A96CAF37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A51B51-FCC9-4FC9-A706-81D06A725087}"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US"/>
        </a:p>
      </dgm:t>
    </dgm:pt>
    <dgm:pt modelId="{AD3E0F61-FB66-4B13-BEDE-8617946BB514}">
      <dgm:prSet phldrT="[Text]"/>
      <dgm:spPr/>
      <dgm:t>
        <a:bodyPr/>
        <a:lstStyle/>
        <a:p>
          <a:r>
            <a:rPr lang="en-US" dirty="0" smtClean="0"/>
            <a:t>Step 1</a:t>
          </a:r>
          <a:endParaRPr lang="en-US" dirty="0"/>
        </a:p>
      </dgm:t>
    </dgm:pt>
    <dgm:pt modelId="{5EDA3893-4BCA-4BC8-A356-C2A974672072}" type="parTrans" cxnId="{2162428C-9096-4A75-AC01-8538F077DD14}">
      <dgm:prSet/>
      <dgm:spPr/>
      <dgm:t>
        <a:bodyPr/>
        <a:lstStyle/>
        <a:p>
          <a:endParaRPr lang="en-US"/>
        </a:p>
      </dgm:t>
    </dgm:pt>
    <dgm:pt modelId="{CE60BC37-63F5-4CDF-B3D8-AD9684AFBC6E}" type="sibTrans" cxnId="{2162428C-9096-4A75-AC01-8538F077DD14}">
      <dgm:prSet/>
      <dgm:spPr/>
      <dgm:t>
        <a:bodyPr/>
        <a:lstStyle/>
        <a:p>
          <a:endParaRPr lang="en-US"/>
        </a:p>
      </dgm:t>
    </dgm:pt>
    <dgm:pt modelId="{901F0CDE-03A0-4915-B9D3-6D62C19D6017}">
      <dgm:prSet phldrT="[Text]"/>
      <dgm:spPr>
        <a:solidFill>
          <a:schemeClr val="tx2">
            <a:lumMod val="20000"/>
            <a:lumOff val="80000"/>
            <a:alpha val="90000"/>
          </a:schemeClr>
        </a:solidFill>
      </dgm:spPr>
      <dgm:t>
        <a:bodyPr/>
        <a:lstStyle/>
        <a:p>
          <a:r>
            <a:rPr lang="en-US" b="1" dirty="0" smtClean="0"/>
            <a:t>Specifically Describe the Behavior</a:t>
          </a:r>
          <a:endParaRPr lang="en-US" b="1" dirty="0"/>
        </a:p>
      </dgm:t>
    </dgm:pt>
    <dgm:pt modelId="{CF21458F-81C7-40D8-AE95-2FA4DE12D7A9}" type="parTrans" cxnId="{ED6925AE-1370-4624-A41C-65C7F7A37268}">
      <dgm:prSet/>
      <dgm:spPr/>
      <dgm:t>
        <a:bodyPr/>
        <a:lstStyle/>
        <a:p>
          <a:endParaRPr lang="en-US"/>
        </a:p>
      </dgm:t>
    </dgm:pt>
    <dgm:pt modelId="{79B08579-FACC-4C4F-872D-78333FC85ABE}" type="sibTrans" cxnId="{ED6925AE-1370-4624-A41C-65C7F7A37268}">
      <dgm:prSet/>
      <dgm:spPr/>
      <dgm:t>
        <a:bodyPr/>
        <a:lstStyle/>
        <a:p>
          <a:endParaRPr lang="en-US"/>
        </a:p>
      </dgm:t>
    </dgm:pt>
    <dgm:pt modelId="{5EA258A1-FAEF-48F1-83CD-5A0597849EA8}">
      <dgm:prSet phldrT="[Text]"/>
      <dgm:spPr/>
      <dgm:t>
        <a:bodyPr/>
        <a:lstStyle/>
        <a:p>
          <a:r>
            <a:rPr lang="en-US" dirty="0" smtClean="0"/>
            <a:t>Step 2</a:t>
          </a:r>
          <a:endParaRPr lang="en-US" dirty="0"/>
        </a:p>
      </dgm:t>
    </dgm:pt>
    <dgm:pt modelId="{9AF35E6C-1381-4BFE-8B4C-FA8EBC83B5E1}" type="parTrans" cxnId="{C001F222-D54F-4402-B964-C2CE1C99DD50}">
      <dgm:prSet/>
      <dgm:spPr/>
      <dgm:t>
        <a:bodyPr/>
        <a:lstStyle/>
        <a:p>
          <a:endParaRPr lang="en-US"/>
        </a:p>
      </dgm:t>
    </dgm:pt>
    <dgm:pt modelId="{36217C5F-4D89-440A-A90C-559BC9B2DA54}" type="sibTrans" cxnId="{C001F222-D54F-4402-B964-C2CE1C99DD50}">
      <dgm:prSet/>
      <dgm:spPr/>
      <dgm:t>
        <a:bodyPr/>
        <a:lstStyle/>
        <a:p>
          <a:endParaRPr lang="en-US"/>
        </a:p>
      </dgm:t>
    </dgm:pt>
    <dgm:pt modelId="{296B7FFF-E160-4DF9-AF46-46D767A15593}">
      <dgm:prSet phldrT="[Text]"/>
      <dgm:spPr>
        <a:solidFill>
          <a:schemeClr val="tx2">
            <a:lumMod val="20000"/>
            <a:lumOff val="80000"/>
            <a:alpha val="90000"/>
          </a:schemeClr>
        </a:solidFill>
      </dgm:spPr>
      <dgm:t>
        <a:bodyPr/>
        <a:lstStyle/>
        <a:p>
          <a:r>
            <a:rPr lang="en-US" b="1" dirty="0" smtClean="0"/>
            <a:t>Provide a Rationale</a:t>
          </a:r>
          <a:endParaRPr lang="en-US" b="1" dirty="0"/>
        </a:p>
      </dgm:t>
    </dgm:pt>
    <dgm:pt modelId="{E1A5B131-8D0E-41DE-B3C7-A925C139BA76}" type="parTrans" cxnId="{D9BCE67F-DD81-43D6-8851-6B63F44D9BF2}">
      <dgm:prSet/>
      <dgm:spPr/>
      <dgm:t>
        <a:bodyPr/>
        <a:lstStyle/>
        <a:p>
          <a:endParaRPr lang="en-US"/>
        </a:p>
      </dgm:t>
    </dgm:pt>
    <dgm:pt modelId="{B386B69E-BBA0-4515-A96B-5B23758242CC}" type="sibTrans" cxnId="{D9BCE67F-DD81-43D6-8851-6B63F44D9BF2}">
      <dgm:prSet/>
      <dgm:spPr/>
      <dgm:t>
        <a:bodyPr/>
        <a:lstStyle/>
        <a:p>
          <a:endParaRPr lang="en-US"/>
        </a:p>
      </dgm:t>
    </dgm:pt>
    <dgm:pt modelId="{73F49ECF-C154-4F26-9B39-33411BD7CEBD}">
      <dgm:prSet phldrT="[Text]"/>
      <dgm:spPr/>
      <dgm:t>
        <a:bodyPr/>
        <a:lstStyle/>
        <a:p>
          <a:r>
            <a:rPr lang="en-US" dirty="0" smtClean="0"/>
            <a:t>Step 3</a:t>
          </a:r>
          <a:endParaRPr lang="en-US" dirty="0"/>
        </a:p>
      </dgm:t>
    </dgm:pt>
    <dgm:pt modelId="{2CE558DE-7939-4FF8-8391-BF1959EFD1CE}" type="parTrans" cxnId="{58BD931F-4D7E-425D-8E59-ED734A033C6F}">
      <dgm:prSet/>
      <dgm:spPr/>
      <dgm:t>
        <a:bodyPr/>
        <a:lstStyle/>
        <a:p>
          <a:endParaRPr lang="en-US"/>
        </a:p>
      </dgm:t>
    </dgm:pt>
    <dgm:pt modelId="{31E54F29-7380-4F61-BA88-5A43F3735901}" type="sibTrans" cxnId="{58BD931F-4D7E-425D-8E59-ED734A033C6F}">
      <dgm:prSet/>
      <dgm:spPr/>
      <dgm:t>
        <a:bodyPr/>
        <a:lstStyle/>
        <a:p>
          <a:endParaRPr lang="en-US"/>
        </a:p>
      </dgm:t>
    </dgm:pt>
    <dgm:pt modelId="{5BFB0644-1A61-48D5-9140-EA1D28528962}">
      <dgm:prSet phldrT="[Text]"/>
      <dgm:spPr>
        <a:solidFill>
          <a:schemeClr val="tx2">
            <a:lumMod val="20000"/>
            <a:lumOff val="80000"/>
            <a:alpha val="90000"/>
          </a:schemeClr>
        </a:solidFill>
      </dgm:spPr>
      <dgm:t>
        <a:bodyPr/>
        <a:lstStyle/>
        <a:p>
          <a:r>
            <a:rPr lang="en-US" b="1" dirty="0" smtClean="0"/>
            <a:t>Can include a Positive Consequence</a:t>
          </a:r>
          <a:endParaRPr lang="en-US" b="1" dirty="0"/>
        </a:p>
      </dgm:t>
    </dgm:pt>
    <dgm:pt modelId="{E19D7C5F-DC94-403F-87F8-9A7004AB5AEC}" type="parTrans" cxnId="{7F5B785E-754A-42C5-A30C-B3818E9B8CF7}">
      <dgm:prSet/>
      <dgm:spPr/>
      <dgm:t>
        <a:bodyPr/>
        <a:lstStyle/>
        <a:p>
          <a:endParaRPr lang="en-US"/>
        </a:p>
      </dgm:t>
    </dgm:pt>
    <dgm:pt modelId="{89E0DC0E-56BA-491C-B788-B680EDC7070E}" type="sibTrans" cxnId="{7F5B785E-754A-42C5-A30C-B3818E9B8CF7}">
      <dgm:prSet/>
      <dgm:spPr/>
      <dgm:t>
        <a:bodyPr/>
        <a:lstStyle/>
        <a:p>
          <a:endParaRPr lang="en-US"/>
        </a:p>
      </dgm:t>
    </dgm:pt>
    <dgm:pt modelId="{1955ED6F-6CEC-4D79-8574-4CA6FB102672}" type="pres">
      <dgm:prSet presAssocID="{72A51B51-FCC9-4FC9-A706-81D06A725087}" presName="linearFlow" presStyleCnt="0">
        <dgm:presLayoutVars>
          <dgm:dir/>
          <dgm:animLvl val="lvl"/>
          <dgm:resizeHandles val="exact"/>
        </dgm:presLayoutVars>
      </dgm:prSet>
      <dgm:spPr/>
      <dgm:t>
        <a:bodyPr/>
        <a:lstStyle/>
        <a:p>
          <a:endParaRPr lang="en-US"/>
        </a:p>
      </dgm:t>
    </dgm:pt>
    <dgm:pt modelId="{F257B385-5BB3-4AB4-A6DF-B54DFBB0BC91}" type="pres">
      <dgm:prSet presAssocID="{AD3E0F61-FB66-4B13-BEDE-8617946BB514}" presName="composite" presStyleCnt="0"/>
      <dgm:spPr/>
    </dgm:pt>
    <dgm:pt modelId="{5D9A0D35-F140-436A-BF5A-5B27A5C85C71}" type="pres">
      <dgm:prSet presAssocID="{AD3E0F61-FB66-4B13-BEDE-8617946BB514}" presName="parentText" presStyleLbl="alignNode1" presStyleIdx="0" presStyleCnt="3">
        <dgm:presLayoutVars>
          <dgm:chMax val="1"/>
          <dgm:bulletEnabled val="1"/>
        </dgm:presLayoutVars>
      </dgm:prSet>
      <dgm:spPr/>
      <dgm:t>
        <a:bodyPr/>
        <a:lstStyle/>
        <a:p>
          <a:endParaRPr lang="en-US"/>
        </a:p>
      </dgm:t>
    </dgm:pt>
    <dgm:pt modelId="{8D696449-A843-4924-A029-C264DB3C7444}" type="pres">
      <dgm:prSet presAssocID="{AD3E0F61-FB66-4B13-BEDE-8617946BB514}" presName="descendantText" presStyleLbl="alignAcc1" presStyleIdx="0" presStyleCnt="3">
        <dgm:presLayoutVars>
          <dgm:bulletEnabled val="1"/>
        </dgm:presLayoutVars>
      </dgm:prSet>
      <dgm:spPr/>
      <dgm:t>
        <a:bodyPr/>
        <a:lstStyle/>
        <a:p>
          <a:endParaRPr lang="en-US"/>
        </a:p>
      </dgm:t>
    </dgm:pt>
    <dgm:pt modelId="{60BD10E3-9F15-4D16-92D4-DCFC71B72193}" type="pres">
      <dgm:prSet presAssocID="{CE60BC37-63F5-4CDF-B3D8-AD9684AFBC6E}" presName="sp" presStyleCnt="0"/>
      <dgm:spPr/>
    </dgm:pt>
    <dgm:pt modelId="{9168C72F-9109-43CA-9075-D88AEB1C75B3}" type="pres">
      <dgm:prSet presAssocID="{5EA258A1-FAEF-48F1-83CD-5A0597849EA8}" presName="composite" presStyleCnt="0"/>
      <dgm:spPr/>
    </dgm:pt>
    <dgm:pt modelId="{D5084F4A-433A-4940-A98E-CF9EE408C007}" type="pres">
      <dgm:prSet presAssocID="{5EA258A1-FAEF-48F1-83CD-5A0597849EA8}" presName="parentText" presStyleLbl="alignNode1" presStyleIdx="1" presStyleCnt="3">
        <dgm:presLayoutVars>
          <dgm:chMax val="1"/>
          <dgm:bulletEnabled val="1"/>
        </dgm:presLayoutVars>
      </dgm:prSet>
      <dgm:spPr/>
      <dgm:t>
        <a:bodyPr/>
        <a:lstStyle/>
        <a:p>
          <a:endParaRPr lang="en-US"/>
        </a:p>
      </dgm:t>
    </dgm:pt>
    <dgm:pt modelId="{4D2492A9-8028-45F8-BDDD-517D6CBFFF8E}" type="pres">
      <dgm:prSet presAssocID="{5EA258A1-FAEF-48F1-83CD-5A0597849EA8}" presName="descendantText" presStyleLbl="alignAcc1" presStyleIdx="1" presStyleCnt="3">
        <dgm:presLayoutVars>
          <dgm:bulletEnabled val="1"/>
        </dgm:presLayoutVars>
      </dgm:prSet>
      <dgm:spPr/>
      <dgm:t>
        <a:bodyPr/>
        <a:lstStyle/>
        <a:p>
          <a:endParaRPr lang="en-US"/>
        </a:p>
      </dgm:t>
    </dgm:pt>
    <dgm:pt modelId="{89C6DB1F-53AA-4D61-A75D-CFA944CF6ED2}" type="pres">
      <dgm:prSet presAssocID="{36217C5F-4D89-440A-A90C-559BC9B2DA54}" presName="sp" presStyleCnt="0"/>
      <dgm:spPr/>
    </dgm:pt>
    <dgm:pt modelId="{128A15F0-59E1-4FAF-9B79-8ECE66923A78}" type="pres">
      <dgm:prSet presAssocID="{73F49ECF-C154-4F26-9B39-33411BD7CEBD}" presName="composite" presStyleCnt="0"/>
      <dgm:spPr/>
    </dgm:pt>
    <dgm:pt modelId="{7800BF91-2159-4278-8965-C4565AC8D6A9}" type="pres">
      <dgm:prSet presAssocID="{73F49ECF-C154-4F26-9B39-33411BD7CEBD}" presName="parentText" presStyleLbl="alignNode1" presStyleIdx="2" presStyleCnt="3">
        <dgm:presLayoutVars>
          <dgm:chMax val="1"/>
          <dgm:bulletEnabled val="1"/>
        </dgm:presLayoutVars>
      </dgm:prSet>
      <dgm:spPr/>
      <dgm:t>
        <a:bodyPr/>
        <a:lstStyle/>
        <a:p>
          <a:endParaRPr lang="en-US"/>
        </a:p>
      </dgm:t>
    </dgm:pt>
    <dgm:pt modelId="{161E8710-7FEF-44A5-9684-A65B58F0267C}" type="pres">
      <dgm:prSet presAssocID="{73F49ECF-C154-4F26-9B39-33411BD7CEBD}" presName="descendantText" presStyleLbl="alignAcc1" presStyleIdx="2" presStyleCnt="3">
        <dgm:presLayoutVars>
          <dgm:bulletEnabled val="1"/>
        </dgm:presLayoutVars>
      </dgm:prSet>
      <dgm:spPr/>
      <dgm:t>
        <a:bodyPr/>
        <a:lstStyle/>
        <a:p>
          <a:endParaRPr lang="en-US"/>
        </a:p>
      </dgm:t>
    </dgm:pt>
  </dgm:ptLst>
  <dgm:cxnLst>
    <dgm:cxn modelId="{ED6925AE-1370-4624-A41C-65C7F7A37268}" srcId="{AD3E0F61-FB66-4B13-BEDE-8617946BB514}" destId="{901F0CDE-03A0-4915-B9D3-6D62C19D6017}" srcOrd="0" destOrd="0" parTransId="{CF21458F-81C7-40D8-AE95-2FA4DE12D7A9}" sibTransId="{79B08579-FACC-4C4F-872D-78333FC85ABE}"/>
    <dgm:cxn modelId="{58BD931F-4D7E-425D-8E59-ED734A033C6F}" srcId="{72A51B51-FCC9-4FC9-A706-81D06A725087}" destId="{73F49ECF-C154-4F26-9B39-33411BD7CEBD}" srcOrd="2" destOrd="0" parTransId="{2CE558DE-7939-4FF8-8391-BF1959EFD1CE}" sibTransId="{31E54F29-7380-4F61-BA88-5A43F3735901}"/>
    <dgm:cxn modelId="{2162428C-9096-4A75-AC01-8538F077DD14}" srcId="{72A51B51-FCC9-4FC9-A706-81D06A725087}" destId="{AD3E0F61-FB66-4B13-BEDE-8617946BB514}" srcOrd="0" destOrd="0" parTransId="{5EDA3893-4BCA-4BC8-A356-C2A974672072}" sibTransId="{CE60BC37-63F5-4CDF-B3D8-AD9684AFBC6E}"/>
    <dgm:cxn modelId="{39B19207-BAEF-4A6B-84A7-1D2844028CB8}" type="presOf" srcId="{296B7FFF-E160-4DF9-AF46-46D767A15593}" destId="{4D2492A9-8028-45F8-BDDD-517D6CBFFF8E}" srcOrd="0" destOrd="0" presId="urn:microsoft.com/office/officeart/2005/8/layout/chevron2"/>
    <dgm:cxn modelId="{D9BCE67F-DD81-43D6-8851-6B63F44D9BF2}" srcId="{5EA258A1-FAEF-48F1-83CD-5A0597849EA8}" destId="{296B7FFF-E160-4DF9-AF46-46D767A15593}" srcOrd="0" destOrd="0" parTransId="{E1A5B131-8D0E-41DE-B3C7-A925C139BA76}" sibTransId="{B386B69E-BBA0-4515-A96B-5B23758242CC}"/>
    <dgm:cxn modelId="{7F5B785E-754A-42C5-A30C-B3818E9B8CF7}" srcId="{73F49ECF-C154-4F26-9B39-33411BD7CEBD}" destId="{5BFB0644-1A61-48D5-9140-EA1D28528962}" srcOrd="0" destOrd="0" parTransId="{E19D7C5F-DC94-403F-87F8-9A7004AB5AEC}" sibTransId="{89E0DC0E-56BA-491C-B788-B680EDC7070E}"/>
    <dgm:cxn modelId="{7622F5F4-219B-47DE-B950-C36B14C3E71F}" type="presOf" srcId="{5EA258A1-FAEF-48F1-83CD-5A0597849EA8}" destId="{D5084F4A-433A-4940-A98E-CF9EE408C007}" srcOrd="0" destOrd="0" presId="urn:microsoft.com/office/officeart/2005/8/layout/chevron2"/>
    <dgm:cxn modelId="{06E77ED6-CC68-4294-A9CC-3075D4065AD7}" type="presOf" srcId="{AD3E0F61-FB66-4B13-BEDE-8617946BB514}" destId="{5D9A0D35-F140-436A-BF5A-5B27A5C85C71}" srcOrd="0" destOrd="0" presId="urn:microsoft.com/office/officeart/2005/8/layout/chevron2"/>
    <dgm:cxn modelId="{96AE07CB-990B-4681-943F-BA0B1DDDB402}" type="presOf" srcId="{5BFB0644-1A61-48D5-9140-EA1D28528962}" destId="{161E8710-7FEF-44A5-9684-A65B58F0267C}" srcOrd="0" destOrd="0" presId="urn:microsoft.com/office/officeart/2005/8/layout/chevron2"/>
    <dgm:cxn modelId="{9875D85D-D68F-4EC8-BB9B-CBEAD660AD17}" type="presOf" srcId="{72A51B51-FCC9-4FC9-A706-81D06A725087}" destId="{1955ED6F-6CEC-4D79-8574-4CA6FB102672}" srcOrd="0" destOrd="0" presId="urn:microsoft.com/office/officeart/2005/8/layout/chevron2"/>
    <dgm:cxn modelId="{F88EDE2C-7048-4AFA-83C2-0A4FE2C63D4F}" type="presOf" srcId="{901F0CDE-03A0-4915-B9D3-6D62C19D6017}" destId="{8D696449-A843-4924-A029-C264DB3C7444}" srcOrd="0" destOrd="0" presId="urn:microsoft.com/office/officeart/2005/8/layout/chevron2"/>
    <dgm:cxn modelId="{C001F222-D54F-4402-B964-C2CE1C99DD50}" srcId="{72A51B51-FCC9-4FC9-A706-81D06A725087}" destId="{5EA258A1-FAEF-48F1-83CD-5A0597849EA8}" srcOrd="1" destOrd="0" parTransId="{9AF35E6C-1381-4BFE-8B4C-FA8EBC83B5E1}" sibTransId="{36217C5F-4D89-440A-A90C-559BC9B2DA54}"/>
    <dgm:cxn modelId="{A7975780-ECF7-4943-A1C6-57C4AF25462A}" type="presOf" srcId="{73F49ECF-C154-4F26-9B39-33411BD7CEBD}" destId="{7800BF91-2159-4278-8965-C4565AC8D6A9}" srcOrd="0" destOrd="0" presId="urn:microsoft.com/office/officeart/2005/8/layout/chevron2"/>
    <dgm:cxn modelId="{5189AB12-C13E-47CA-AF59-8D006685F640}" type="presParOf" srcId="{1955ED6F-6CEC-4D79-8574-4CA6FB102672}" destId="{F257B385-5BB3-4AB4-A6DF-B54DFBB0BC91}" srcOrd="0" destOrd="0" presId="urn:microsoft.com/office/officeart/2005/8/layout/chevron2"/>
    <dgm:cxn modelId="{59A96BB0-6084-41E2-A1A8-ACEBF527564B}" type="presParOf" srcId="{F257B385-5BB3-4AB4-A6DF-B54DFBB0BC91}" destId="{5D9A0D35-F140-436A-BF5A-5B27A5C85C71}" srcOrd="0" destOrd="0" presId="urn:microsoft.com/office/officeart/2005/8/layout/chevron2"/>
    <dgm:cxn modelId="{58826591-C1DC-49C9-9A1F-88CCC2D95DE7}" type="presParOf" srcId="{F257B385-5BB3-4AB4-A6DF-B54DFBB0BC91}" destId="{8D696449-A843-4924-A029-C264DB3C7444}" srcOrd="1" destOrd="0" presId="urn:microsoft.com/office/officeart/2005/8/layout/chevron2"/>
    <dgm:cxn modelId="{DFB61404-2CCA-4B13-A2D8-A1078BDE689C}" type="presParOf" srcId="{1955ED6F-6CEC-4D79-8574-4CA6FB102672}" destId="{60BD10E3-9F15-4D16-92D4-DCFC71B72193}" srcOrd="1" destOrd="0" presId="urn:microsoft.com/office/officeart/2005/8/layout/chevron2"/>
    <dgm:cxn modelId="{CB2C6263-6EC0-4FC9-AB00-E04163577620}" type="presParOf" srcId="{1955ED6F-6CEC-4D79-8574-4CA6FB102672}" destId="{9168C72F-9109-43CA-9075-D88AEB1C75B3}" srcOrd="2" destOrd="0" presId="urn:microsoft.com/office/officeart/2005/8/layout/chevron2"/>
    <dgm:cxn modelId="{2C058276-F44F-451F-BEEF-1A7AA32D3836}" type="presParOf" srcId="{9168C72F-9109-43CA-9075-D88AEB1C75B3}" destId="{D5084F4A-433A-4940-A98E-CF9EE408C007}" srcOrd="0" destOrd="0" presId="urn:microsoft.com/office/officeart/2005/8/layout/chevron2"/>
    <dgm:cxn modelId="{96D7FE2E-EE1B-449C-B815-88BD29D1A82E}" type="presParOf" srcId="{9168C72F-9109-43CA-9075-D88AEB1C75B3}" destId="{4D2492A9-8028-45F8-BDDD-517D6CBFFF8E}" srcOrd="1" destOrd="0" presId="urn:microsoft.com/office/officeart/2005/8/layout/chevron2"/>
    <dgm:cxn modelId="{4F78100A-F5E4-4F3A-8389-BDD45C86A577}" type="presParOf" srcId="{1955ED6F-6CEC-4D79-8574-4CA6FB102672}" destId="{89C6DB1F-53AA-4D61-A75D-CFA944CF6ED2}" srcOrd="3" destOrd="0" presId="urn:microsoft.com/office/officeart/2005/8/layout/chevron2"/>
    <dgm:cxn modelId="{3315C70E-8213-4CEA-BA1D-5D67C79DE5F0}" type="presParOf" srcId="{1955ED6F-6CEC-4D79-8574-4CA6FB102672}" destId="{128A15F0-59E1-4FAF-9B79-8ECE66923A78}" srcOrd="4" destOrd="0" presId="urn:microsoft.com/office/officeart/2005/8/layout/chevron2"/>
    <dgm:cxn modelId="{D71E30CA-FF03-41EE-845A-63DF177A8AF8}" type="presParOf" srcId="{128A15F0-59E1-4FAF-9B79-8ECE66923A78}" destId="{7800BF91-2159-4278-8965-C4565AC8D6A9}" srcOrd="0" destOrd="0" presId="urn:microsoft.com/office/officeart/2005/8/layout/chevron2"/>
    <dgm:cxn modelId="{7AE7E51E-5609-4684-803B-D3FE72CB5EE5}" type="presParOf" srcId="{128A15F0-59E1-4FAF-9B79-8ECE66923A78}" destId="{161E8710-7FEF-44A5-9684-A65B58F0267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D9D3C8-3B8F-4898-B0E2-E0855BF1A0D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A88542B-C171-4131-8A1A-C99377C964A4}">
      <dgm:prSet phldrT="[Text]"/>
      <dgm:spPr>
        <a:solidFill>
          <a:srgbClr val="C00000"/>
        </a:solidFill>
      </dgm:spPr>
      <dgm:t>
        <a:bodyPr/>
        <a:lstStyle/>
        <a:p>
          <a:r>
            <a:rPr lang="en-US" b="1" dirty="0" smtClean="0"/>
            <a:t>Step 1</a:t>
          </a:r>
          <a:endParaRPr lang="en-US" b="1" dirty="0"/>
        </a:p>
      </dgm:t>
    </dgm:pt>
    <dgm:pt modelId="{D91CA191-E17B-4F74-95A4-1401BACACE86}" type="parTrans" cxnId="{414BB09C-34BD-4A10-BD04-BFACB212A5F5}">
      <dgm:prSet/>
      <dgm:spPr/>
      <dgm:t>
        <a:bodyPr/>
        <a:lstStyle/>
        <a:p>
          <a:endParaRPr lang="en-US"/>
        </a:p>
      </dgm:t>
    </dgm:pt>
    <dgm:pt modelId="{85B8B584-0137-473C-8AA1-E0A29A2D506F}" type="sibTrans" cxnId="{414BB09C-34BD-4A10-BD04-BFACB212A5F5}">
      <dgm:prSet/>
      <dgm:spPr/>
      <dgm:t>
        <a:bodyPr/>
        <a:lstStyle/>
        <a:p>
          <a:endParaRPr lang="en-US"/>
        </a:p>
      </dgm:t>
    </dgm:pt>
    <dgm:pt modelId="{EB85B3DC-449E-4AD9-A5FD-8F8F4F2D3C7C}">
      <dgm:prSet phldrT="[Text]"/>
      <dgm:spPr/>
      <dgm:t>
        <a:bodyPr/>
        <a:lstStyle/>
        <a:p>
          <a:r>
            <a:rPr lang="en-US" b="1" dirty="0" smtClean="0"/>
            <a:t>Specifically Describe the Behavior</a:t>
          </a:r>
          <a:endParaRPr lang="en-US" dirty="0"/>
        </a:p>
      </dgm:t>
    </dgm:pt>
    <dgm:pt modelId="{7B29F5E3-08E6-477D-9A79-50E96FA98607}" type="parTrans" cxnId="{296F4DC4-D7FC-47EA-A67C-F0908791B9EA}">
      <dgm:prSet/>
      <dgm:spPr/>
      <dgm:t>
        <a:bodyPr/>
        <a:lstStyle/>
        <a:p>
          <a:endParaRPr lang="en-US"/>
        </a:p>
      </dgm:t>
    </dgm:pt>
    <dgm:pt modelId="{025372ED-AD76-4B67-9748-7A37612BB4CE}" type="sibTrans" cxnId="{296F4DC4-D7FC-47EA-A67C-F0908791B9EA}">
      <dgm:prSet/>
      <dgm:spPr/>
      <dgm:t>
        <a:bodyPr/>
        <a:lstStyle/>
        <a:p>
          <a:endParaRPr lang="en-US"/>
        </a:p>
      </dgm:t>
    </dgm:pt>
    <dgm:pt modelId="{C9A46B49-FAC0-432A-AA10-C72584518566}" type="pres">
      <dgm:prSet presAssocID="{12D9D3C8-3B8F-4898-B0E2-E0855BF1A0D1}" presName="linearFlow" presStyleCnt="0">
        <dgm:presLayoutVars>
          <dgm:dir/>
          <dgm:animLvl val="lvl"/>
          <dgm:resizeHandles val="exact"/>
        </dgm:presLayoutVars>
      </dgm:prSet>
      <dgm:spPr/>
      <dgm:t>
        <a:bodyPr/>
        <a:lstStyle/>
        <a:p>
          <a:endParaRPr lang="en-US"/>
        </a:p>
      </dgm:t>
    </dgm:pt>
    <dgm:pt modelId="{995885C8-0EF6-47C9-A310-66A6DC1775F7}" type="pres">
      <dgm:prSet presAssocID="{CA88542B-C171-4131-8A1A-C99377C964A4}" presName="composite" presStyleCnt="0"/>
      <dgm:spPr/>
    </dgm:pt>
    <dgm:pt modelId="{51991771-E56B-46C1-8EFC-3F0C8FEB72A4}" type="pres">
      <dgm:prSet presAssocID="{CA88542B-C171-4131-8A1A-C99377C964A4}" presName="parentText" presStyleLbl="alignNode1" presStyleIdx="0" presStyleCnt="1">
        <dgm:presLayoutVars>
          <dgm:chMax val="1"/>
          <dgm:bulletEnabled val="1"/>
        </dgm:presLayoutVars>
      </dgm:prSet>
      <dgm:spPr/>
      <dgm:t>
        <a:bodyPr/>
        <a:lstStyle/>
        <a:p>
          <a:endParaRPr lang="en-US"/>
        </a:p>
      </dgm:t>
    </dgm:pt>
    <dgm:pt modelId="{D2646791-25F6-4A70-AB00-726F91223C45}" type="pres">
      <dgm:prSet presAssocID="{CA88542B-C171-4131-8A1A-C99377C964A4}" presName="descendantText" presStyleLbl="alignAcc1" presStyleIdx="0" presStyleCnt="1" custLinFactNeighborY="-3098">
        <dgm:presLayoutVars>
          <dgm:bulletEnabled val="1"/>
        </dgm:presLayoutVars>
      </dgm:prSet>
      <dgm:spPr/>
      <dgm:t>
        <a:bodyPr/>
        <a:lstStyle/>
        <a:p>
          <a:endParaRPr lang="en-US"/>
        </a:p>
      </dgm:t>
    </dgm:pt>
  </dgm:ptLst>
  <dgm:cxnLst>
    <dgm:cxn modelId="{D3C97980-8CE1-4D91-AA01-E856B9FEA373}" type="presOf" srcId="{12D9D3C8-3B8F-4898-B0E2-E0855BF1A0D1}" destId="{C9A46B49-FAC0-432A-AA10-C72584518566}" srcOrd="0" destOrd="0" presId="urn:microsoft.com/office/officeart/2005/8/layout/chevron2"/>
    <dgm:cxn modelId="{E56CEB88-4190-4504-87D2-5DBF2CDAD599}" type="presOf" srcId="{CA88542B-C171-4131-8A1A-C99377C964A4}" destId="{51991771-E56B-46C1-8EFC-3F0C8FEB72A4}" srcOrd="0" destOrd="0" presId="urn:microsoft.com/office/officeart/2005/8/layout/chevron2"/>
    <dgm:cxn modelId="{3C3FAFEC-B49E-4B99-948D-0421E01ADA7A}" type="presOf" srcId="{EB85B3DC-449E-4AD9-A5FD-8F8F4F2D3C7C}" destId="{D2646791-25F6-4A70-AB00-726F91223C45}" srcOrd="0" destOrd="0" presId="urn:microsoft.com/office/officeart/2005/8/layout/chevron2"/>
    <dgm:cxn modelId="{414BB09C-34BD-4A10-BD04-BFACB212A5F5}" srcId="{12D9D3C8-3B8F-4898-B0E2-E0855BF1A0D1}" destId="{CA88542B-C171-4131-8A1A-C99377C964A4}" srcOrd="0" destOrd="0" parTransId="{D91CA191-E17B-4F74-95A4-1401BACACE86}" sibTransId="{85B8B584-0137-473C-8AA1-E0A29A2D506F}"/>
    <dgm:cxn modelId="{296F4DC4-D7FC-47EA-A67C-F0908791B9EA}" srcId="{CA88542B-C171-4131-8A1A-C99377C964A4}" destId="{EB85B3DC-449E-4AD9-A5FD-8F8F4F2D3C7C}" srcOrd="0" destOrd="0" parTransId="{7B29F5E3-08E6-477D-9A79-50E96FA98607}" sibTransId="{025372ED-AD76-4B67-9748-7A37612BB4CE}"/>
    <dgm:cxn modelId="{056C8493-846E-46C0-9E02-5156353D5089}" type="presParOf" srcId="{C9A46B49-FAC0-432A-AA10-C72584518566}" destId="{995885C8-0EF6-47C9-A310-66A6DC1775F7}" srcOrd="0" destOrd="0" presId="urn:microsoft.com/office/officeart/2005/8/layout/chevron2"/>
    <dgm:cxn modelId="{5FB545D0-6462-4084-962D-1A3644A58DA4}" type="presParOf" srcId="{995885C8-0EF6-47C9-A310-66A6DC1775F7}" destId="{51991771-E56B-46C1-8EFC-3F0C8FEB72A4}" srcOrd="0" destOrd="0" presId="urn:microsoft.com/office/officeart/2005/8/layout/chevron2"/>
    <dgm:cxn modelId="{58C1AFC3-98A1-4DDD-AC7E-7522B319B463}" type="presParOf" srcId="{995885C8-0EF6-47C9-A310-66A6DC1775F7}" destId="{D2646791-25F6-4A70-AB00-726F91223C4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D9D3C8-3B8F-4898-B0E2-E0855BF1A0D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A88542B-C171-4131-8A1A-C99377C964A4}">
      <dgm:prSet phldrT="[Text]"/>
      <dgm:spPr>
        <a:solidFill>
          <a:schemeClr val="accent3">
            <a:lumMod val="75000"/>
          </a:schemeClr>
        </a:solidFill>
      </dgm:spPr>
      <dgm:t>
        <a:bodyPr/>
        <a:lstStyle/>
        <a:p>
          <a:r>
            <a:rPr lang="en-US" b="1" dirty="0" smtClean="0"/>
            <a:t>Step 2</a:t>
          </a:r>
          <a:endParaRPr lang="en-US" b="1" dirty="0"/>
        </a:p>
      </dgm:t>
    </dgm:pt>
    <dgm:pt modelId="{D91CA191-E17B-4F74-95A4-1401BACACE86}" type="parTrans" cxnId="{414BB09C-34BD-4A10-BD04-BFACB212A5F5}">
      <dgm:prSet/>
      <dgm:spPr/>
      <dgm:t>
        <a:bodyPr/>
        <a:lstStyle/>
        <a:p>
          <a:endParaRPr lang="en-US"/>
        </a:p>
      </dgm:t>
    </dgm:pt>
    <dgm:pt modelId="{85B8B584-0137-473C-8AA1-E0A29A2D506F}" type="sibTrans" cxnId="{414BB09C-34BD-4A10-BD04-BFACB212A5F5}">
      <dgm:prSet/>
      <dgm:spPr/>
      <dgm:t>
        <a:bodyPr/>
        <a:lstStyle/>
        <a:p>
          <a:endParaRPr lang="en-US"/>
        </a:p>
      </dgm:t>
    </dgm:pt>
    <dgm:pt modelId="{EB85B3DC-449E-4AD9-A5FD-8F8F4F2D3C7C}">
      <dgm:prSet phldrT="[Text]"/>
      <dgm:spPr/>
      <dgm:t>
        <a:bodyPr/>
        <a:lstStyle/>
        <a:p>
          <a:r>
            <a:rPr lang="en-US" b="1" dirty="0" smtClean="0"/>
            <a:t>Provide a Rationale</a:t>
          </a:r>
          <a:endParaRPr lang="en-US" b="1" dirty="0"/>
        </a:p>
      </dgm:t>
    </dgm:pt>
    <dgm:pt modelId="{7B29F5E3-08E6-477D-9A79-50E96FA98607}" type="parTrans" cxnId="{296F4DC4-D7FC-47EA-A67C-F0908791B9EA}">
      <dgm:prSet/>
      <dgm:spPr/>
      <dgm:t>
        <a:bodyPr/>
        <a:lstStyle/>
        <a:p>
          <a:endParaRPr lang="en-US"/>
        </a:p>
      </dgm:t>
    </dgm:pt>
    <dgm:pt modelId="{025372ED-AD76-4B67-9748-7A37612BB4CE}" type="sibTrans" cxnId="{296F4DC4-D7FC-47EA-A67C-F0908791B9EA}">
      <dgm:prSet/>
      <dgm:spPr/>
      <dgm:t>
        <a:bodyPr/>
        <a:lstStyle/>
        <a:p>
          <a:endParaRPr lang="en-US"/>
        </a:p>
      </dgm:t>
    </dgm:pt>
    <dgm:pt modelId="{C9A46B49-FAC0-432A-AA10-C72584518566}" type="pres">
      <dgm:prSet presAssocID="{12D9D3C8-3B8F-4898-B0E2-E0855BF1A0D1}" presName="linearFlow" presStyleCnt="0">
        <dgm:presLayoutVars>
          <dgm:dir/>
          <dgm:animLvl val="lvl"/>
          <dgm:resizeHandles val="exact"/>
        </dgm:presLayoutVars>
      </dgm:prSet>
      <dgm:spPr/>
      <dgm:t>
        <a:bodyPr/>
        <a:lstStyle/>
        <a:p>
          <a:endParaRPr lang="en-US"/>
        </a:p>
      </dgm:t>
    </dgm:pt>
    <dgm:pt modelId="{995885C8-0EF6-47C9-A310-66A6DC1775F7}" type="pres">
      <dgm:prSet presAssocID="{CA88542B-C171-4131-8A1A-C99377C964A4}" presName="composite" presStyleCnt="0"/>
      <dgm:spPr/>
    </dgm:pt>
    <dgm:pt modelId="{51991771-E56B-46C1-8EFC-3F0C8FEB72A4}" type="pres">
      <dgm:prSet presAssocID="{CA88542B-C171-4131-8A1A-C99377C964A4}" presName="parentText" presStyleLbl="alignNode1" presStyleIdx="0" presStyleCnt="1">
        <dgm:presLayoutVars>
          <dgm:chMax val="1"/>
          <dgm:bulletEnabled val="1"/>
        </dgm:presLayoutVars>
      </dgm:prSet>
      <dgm:spPr/>
      <dgm:t>
        <a:bodyPr/>
        <a:lstStyle/>
        <a:p>
          <a:endParaRPr lang="en-US"/>
        </a:p>
      </dgm:t>
    </dgm:pt>
    <dgm:pt modelId="{D2646791-25F6-4A70-AB00-726F91223C45}" type="pres">
      <dgm:prSet presAssocID="{CA88542B-C171-4131-8A1A-C99377C964A4}" presName="descendantText" presStyleLbl="alignAcc1" presStyleIdx="0" presStyleCnt="1" custLinFactNeighborY="-3098">
        <dgm:presLayoutVars>
          <dgm:bulletEnabled val="1"/>
        </dgm:presLayoutVars>
      </dgm:prSet>
      <dgm:spPr/>
      <dgm:t>
        <a:bodyPr/>
        <a:lstStyle/>
        <a:p>
          <a:endParaRPr lang="en-US"/>
        </a:p>
      </dgm:t>
    </dgm:pt>
  </dgm:ptLst>
  <dgm:cxnLst>
    <dgm:cxn modelId="{C1E1B173-E052-42DA-B969-7B5DA69EB5D5}" type="presOf" srcId="{CA88542B-C171-4131-8A1A-C99377C964A4}" destId="{51991771-E56B-46C1-8EFC-3F0C8FEB72A4}" srcOrd="0" destOrd="0" presId="urn:microsoft.com/office/officeart/2005/8/layout/chevron2"/>
    <dgm:cxn modelId="{414BB09C-34BD-4A10-BD04-BFACB212A5F5}" srcId="{12D9D3C8-3B8F-4898-B0E2-E0855BF1A0D1}" destId="{CA88542B-C171-4131-8A1A-C99377C964A4}" srcOrd="0" destOrd="0" parTransId="{D91CA191-E17B-4F74-95A4-1401BACACE86}" sibTransId="{85B8B584-0137-473C-8AA1-E0A29A2D506F}"/>
    <dgm:cxn modelId="{296F4DC4-D7FC-47EA-A67C-F0908791B9EA}" srcId="{CA88542B-C171-4131-8A1A-C99377C964A4}" destId="{EB85B3DC-449E-4AD9-A5FD-8F8F4F2D3C7C}" srcOrd="0" destOrd="0" parTransId="{7B29F5E3-08E6-477D-9A79-50E96FA98607}" sibTransId="{025372ED-AD76-4B67-9748-7A37612BB4CE}"/>
    <dgm:cxn modelId="{688010BF-054E-4ED9-8EE9-F19F981FFBB5}" type="presOf" srcId="{EB85B3DC-449E-4AD9-A5FD-8F8F4F2D3C7C}" destId="{D2646791-25F6-4A70-AB00-726F91223C45}" srcOrd="0" destOrd="0" presId="urn:microsoft.com/office/officeart/2005/8/layout/chevron2"/>
    <dgm:cxn modelId="{7020BE1D-BDD6-4CCA-8D98-2B7AE2E3DB90}" type="presOf" srcId="{12D9D3C8-3B8F-4898-B0E2-E0855BF1A0D1}" destId="{C9A46B49-FAC0-432A-AA10-C72584518566}" srcOrd="0" destOrd="0" presId="urn:microsoft.com/office/officeart/2005/8/layout/chevron2"/>
    <dgm:cxn modelId="{A470ED63-0065-41BC-9F2B-4E4331322DA0}" type="presParOf" srcId="{C9A46B49-FAC0-432A-AA10-C72584518566}" destId="{995885C8-0EF6-47C9-A310-66A6DC1775F7}" srcOrd="0" destOrd="0" presId="urn:microsoft.com/office/officeart/2005/8/layout/chevron2"/>
    <dgm:cxn modelId="{68B00EAF-DC3C-44CB-A2F8-185FE66AC3DD}" type="presParOf" srcId="{995885C8-0EF6-47C9-A310-66A6DC1775F7}" destId="{51991771-E56B-46C1-8EFC-3F0C8FEB72A4}" srcOrd="0" destOrd="0" presId="urn:microsoft.com/office/officeart/2005/8/layout/chevron2"/>
    <dgm:cxn modelId="{C436C7D2-0D21-475C-B102-C2CBD603FBC5}" type="presParOf" srcId="{995885C8-0EF6-47C9-A310-66A6DC1775F7}" destId="{D2646791-25F6-4A70-AB00-726F91223C4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2D9D3C8-3B8F-4898-B0E2-E0855BF1A0D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A88542B-C171-4131-8A1A-C99377C964A4}">
      <dgm:prSet phldrT="[Text]"/>
      <dgm:spPr>
        <a:solidFill>
          <a:srgbClr val="7030A0"/>
        </a:solidFill>
      </dgm:spPr>
      <dgm:t>
        <a:bodyPr/>
        <a:lstStyle/>
        <a:p>
          <a:r>
            <a:rPr lang="en-US" b="1" dirty="0" smtClean="0"/>
            <a:t>Step 3</a:t>
          </a:r>
          <a:endParaRPr lang="en-US" b="1" dirty="0"/>
        </a:p>
      </dgm:t>
    </dgm:pt>
    <dgm:pt modelId="{D91CA191-E17B-4F74-95A4-1401BACACE86}" type="parTrans" cxnId="{414BB09C-34BD-4A10-BD04-BFACB212A5F5}">
      <dgm:prSet/>
      <dgm:spPr/>
      <dgm:t>
        <a:bodyPr/>
        <a:lstStyle/>
        <a:p>
          <a:endParaRPr lang="en-US"/>
        </a:p>
      </dgm:t>
    </dgm:pt>
    <dgm:pt modelId="{85B8B584-0137-473C-8AA1-E0A29A2D506F}" type="sibTrans" cxnId="{414BB09C-34BD-4A10-BD04-BFACB212A5F5}">
      <dgm:prSet/>
      <dgm:spPr/>
      <dgm:t>
        <a:bodyPr/>
        <a:lstStyle/>
        <a:p>
          <a:endParaRPr lang="en-US"/>
        </a:p>
      </dgm:t>
    </dgm:pt>
    <dgm:pt modelId="{EB85B3DC-449E-4AD9-A5FD-8F8F4F2D3C7C}">
      <dgm:prSet phldrT="[Text]"/>
      <dgm:spPr/>
      <dgm:t>
        <a:bodyPr/>
        <a:lstStyle/>
        <a:p>
          <a:r>
            <a:rPr lang="en-US" b="1" dirty="0" smtClean="0"/>
            <a:t>Can include a Positive Consequence</a:t>
          </a:r>
          <a:endParaRPr lang="en-US" b="1" dirty="0"/>
        </a:p>
      </dgm:t>
    </dgm:pt>
    <dgm:pt modelId="{7B29F5E3-08E6-477D-9A79-50E96FA98607}" type="parTrans" cxnId="{296F4DC4-D7FC-47EA-A67C-F0908791B9EA}">
      <dgm:prSet/>
      <dgm:spPr/>
      <dgm:t>
        <a:bodyPr/>
        <a:lstStyle/>
        <a:p>
          <a:endParaRPr lang="en-US"/>
        </a:p>
      </dgm:t>
    </dgm:pt>
    <dgm:pt modelId="{025372ED-AD76-4B67-9748-7A37612BB4CE}" type="sibTrans" cxnId="{296F4DC4-D7FC-47EA-A67C-F0908791B9EA}">
      <dgm:prSet/>
      <dgm:spPr/>
      <dgm:t>
        <a:bodyPr/>
        <a:lstStyle/>
        <a:p>
          <a:endParaRPr lang="en-US"/>
        </a:p>
      </dgm:t>
    </dgm:pt>
    <dgm:pt modelId="{C9A46B49-FAC0-432A-AA10-C72584518566}" type="pres">
      <dgm:prSet presAssocID="{12D9D3C8-3B8F-4898-B0E2-E0855BF1A0D1}" presName="linearFlow" presStyleCnt="0">
        <dgm:presLayoutVars>
          <dgm:dir/>
          <dgm:animLvl val="lvl"/>
          <dgm:resizeHandles val="exact"/>
        </dgm:presLayoutVars>
      </dgm:prSet>
      <dgm:spPr/>
      <dgm:t>
        <a:bodyPr/>
        <a:lstStyle/>
        <a:p>
          <a:endParaRPr lang="en-US"/>
        </a:p>
      </dgm:t>
    </dgm:pt>
    <dgm:pt modelId="{995885C8-0EF6-47C9-A310-66A6DC1775F7}" type="pres">
      <dgm:prSet presAssocID="{CA88542B-C171-4131-8A1A-C99377C964A4}" presName="composite" presStyleCnt="0"/>
      <dgm:spPr/>
    </dgm:pt>
    <dgm:pt modelId="{51991771-E56B-46C1-8EFC-3F0C8FEB72A4}" type="pres">
      <dgm:prSet presAssocID="{CA88542B-C171-4131-8A1A-C99377C964A4}" presName="parentText" presStyleLbl="alignNode1" presStyleIdx="0" presStyleCnt="1">
        <dgm:presLayoutVars>
          <dgm:chMax val="1"/>
          <dgm:bulletEnabled val="1"/>
        </dgm:presLayoutVars>
      </dgm:prSet>
      <dgm:spPr/>
      <dgm:t>
        <a:bodyPr/>
        <a:lstStyle/>
        <a:p>
          <a:endParaRPr lang="en-US"/>
        </a:p>
      </dgm:t>
    </dgm:pt>
    <dgm:pt modelId="{D2646791-25F6-4A70-AB00-726F91223C45}" type="pres">
      <dgm:prSet presAssocID="{CA88542B-C171-4131-8A1A-C99377C964A4}" presName="descendantText" presStyleLbl="alignAcc1" presStyleIdx="0" presStyleCnt="1" custLinFactNeighborY="-3098">
        <dgm:presLayoutVars>
          <dgm:bulletEnabled val="1"/>
        </dgm:presLayoutVars>
      </dgm:prSet>
      <dgm:spPr/>
      <dgm:t>
        <a:bodyPr/>
        <a:lstStyle/>
        <a:p>
          <a:endParaRPr lang="en-US"/>
        </a:p>
      </dgm:t>
    </dgm:pt>
  </dgm:ptLst>
  <dgm:cxnLst>
    <dgm:cxn modelId="{B77A6F59-7F73-47B5-8F0F-B0702F27ADA0}" type="presOf" srcId="{EB85B3DC-449E-4AD9-A5FD-8F8F4F2D3C7C}" destId="{D2646791-25F6-4A70-AB00-726F91223C45}" srcOrd="0" destOrd="0" presId="urn:microsoft.com/office/officeart/2005/8/layout/chevron2"/>
    <dgm:cxn modelId="{414BB09C-34BD-4A10-BD04-BFACB212A5F5}" srcId="{12D9D3C8-3B8F-4898-B0E2-E0855BF1A0D1}" destId="{CA88542B-C171-4131-8A1A-C99377C964A4}" srcOrd="0" destOrd="0" parTransId="{D91CA191-E17B-4F74-95A4-1401BACACE86}" sibTransId="{85B8B584-0137-473C-8AA1-E0A29A2D506F}"/>
    <dgm:cxn modelId="{296F4DC4-D7FC-47EA-A67C-F0908791B9EA}" srcId="{CA88542B-C171-4131-8A1A-C99377C964A4}" destId="{EB85B3DC-449E-4AD9-A5FD-8F8F4F2D3C7C}" srcOrd="0" destOrd="0" parTransId="{7B29F5E3-08E6-477D-9A79-50E96FA98607}" sibTransId="{025372ED-AD76-4B67-9748-7A37612BB4CE}"/>
    <dgm:cxn modelId="{41748881-ECB7-492C-9CD6-C5B68E32028B}" type="presOf" srcId="{12D9D3C8-3B8F-4898-B0E2-E0855BF1A0D1}" destId="{C9A46B49-FAC0-432A-AA10-C72584518566}" srcOrd="0" destOrd="0" presId="urn:microsoft.com/office/officeart/2005/8/layout/chevron2"/>
    <dgm:cxn modelId="{C094A30E-EEC6-4ADF-A9C4-96D6D879D433}" type="presOf" srcId="{CA88542B-C171-4131-8A1A-C99377C964A4}" destId="{51991771-E56B-46C1-8EFC-3F0C8FEB72A4}" srcOrd="0" destOrd="0" presId="urn:microsoft.com/office/officeart/2005/8/layout/chevron2"/>
    <dgm:cxn modelId="{8576B5B2-A33A-4946-8374-6EAC3CC2B02D}" type="presParOf" srcId="{C9A46B49-FAC0-432A-AA10-C72584518566}" destId="{995885C8-0EF6-47C9-A310-66A6DC1775F7}" srcOrd="0" destOrd="0" presId="urn:microsoft.com/office/officeart/2005/8/layout/chevron2"/>
    <dgm:cxn modelId="{AE31164A-F9FE-4137-862F-0ABAF9FF0FF2}" type="presParOf" srcId="{995885C8-0EF6-47C9-A310-66A6DC1775F7}" destId="{51991771-E56B-46C1-8EFC-3F0C8FEB72A4}" srcOrd="0" destOrd="0" presId="urn:microsoft.com/office/officeart/2005/8/layout/chevron2"/>
    <dgm:cxn modelId="{30FD0D12-3C5C-443D-9BE9-D5489518A241}" type="presParOf" srcId="{995885C8-0EF6-47C9-A310-66A6DC1775F7}" destId="{D2646791-25F6-4A70-AB00-726F91223C4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CF824FA-9BB8-4BF7-981C-9D6894210855}" type="doc">
      <dgm:prSet loTypeId="urn:microsoft.com/office/officeart/2005/8/layout/gear1" loCatId="relationship" qsTypeId="urn:microsoft.com/office/officeart/2005/8/quickstyle/simple1" qsCatId="simple" csTypeId="urn:microsoft.com/office/officeart/2005/8/colors/colorful1" csCatId="colorful" phldr="1"/>
      <dgm:spPr/>
    </dgm:pt>
    <dgm:pt modelId="{48295921-3CEC-4622-B8FC-09C132D9B84E}">
      <dgm:prSet phldrT="[Text]" custT="1"/>
      <dgm:spPr/>
      <dgm:t>
        <a:bodyPr/>
        <a:lstStyle/>
        <a:p>
          <a:r>
            <a:rPr lang="en-US" sz="3200" b="1" dirty="0" smtClean="0"/>
            <a:t>Clarify and Teach Expectations – </a:t>
          </a:r>
          <a:r>
            <a:rPr lang="en-US" sz="2000" b="1" dirty="0" smtClean="0"/>
            <a:t>Define Expectations, Rules and Procedures, Teach and Actively Supervise</a:t>
          </a:r>
          <a:endParaRPr lang="en-US" sz="2000" b="1" u="sng" dirty="0"/>
        </a:p>
      </dgm:t>
    </dgm:pt>
    <dgm:pt modelId="{0E156ADB-80D6-4521-B1D5-3CA72449CBE4}" type="parTrans" cxnId="{A3F238D7-D5D1-4E33-BDF0-9854E0F6261D}">
      <dgm:prSet/>
      <dgm:spPr/>
      <dgm:t>
        <a:bodyPr/>
        <a:lstStyle/>
        <a:p>
          <a:endParaRPr lang="en-US"/>
        </a:p>
      </dgm:t>
    </dgm:pt>
    <dgm:pt modelId="{2FCBD1C3-6442-44E8-846A-7EC61BDD80A6}" type="sibTrans" cxnId="{A3F238D7-D5D1-4E33-BDF0-9854E0F6261D}">
      <dgm:prSet/>
      <dgm:spPr/>
      <dgm:t>
        <a:bodyPr/>
        <a:lstStyle/>
        <a:p>
          <a:endParaRPr lang="en-US"/>
        </a:p>
      </dgm:t>
    </dgm:pt>
    <dgm:pt modelId="{7B628D98-C031-48AC-BC87-EDA6D2114707}">
      <dgm:prSet phldrT="[Text]" custT="1"/>
      <dgm:spPr/>
      <dgm:t>
        <a:bodyPr/>
        <a:lstStyle/>
        <a:p>
          <a:r>
            <a:rPr lang="en-US" sz="2800" b="1" dirty="0" smtClean="0"/>
            <a:t>Encourage Expected Behaviors - </a:t>
          </a:r>
          <a:r>
            <a:rPr lang="en-US" sz="2000" b="1" u="none" dirty="0" err="1" smtClean="0"/>
            <a:t>Noncontingent</a:t>
          </a:r>
          <a:r>
            <a:rPr lang="en-US" sz="2000" b="1" u="none" dirty="0" smtClean="0"/>
            <a:t> Attention, Positive Feedback, Tangible </a:t>
          </a:r>
          <a:r>
            <a:rPr lang="en-US" sz="2000" b="1" u="none" dirty="0" err="1" smtClean="0"/>
            <a:t>Reinforcers</a:t>
          </a:r>
          <a:endParaRPr lang="en-US" sz="2000" b="1" u="none" dirty="0"/>
        </a:p>
      </dgm:t>
    </dgm:pt>
    <dgm:pt modelId="{B2401221-EE9E-41EE-B699-33A313B3E732}" type="parTrans" cxnId="{061A1F73-7B11-4208-AC3D-CA599AAB79BB}">
      <dgm:prSet/>
      <dgm:spPr/>
      <dgm:t>
        <a:bodyPr/>
        <a:lstStyle/>
        <a:p>
          <a:endParaRPr lang="en-US"/>
        </a:p>
      </dgm:t>
    </dgm:pt>
    <dgm:pt modelId="{685B4537-DDEA-4B81-8E85-71A322397D21}" type="sibTrans" cxnId="{061A1F73-7B11-4208-AC3D-CA599AAB79BB}">
      <dgm:prSet/>
      <dgm:spPr/>
      <dgm:t>
        <a:bodyPr/>
        <a:lstStyle/>
        <a:p>
          <a:endParaRPr lang="en-US"/>
        </a:p>
      </dgm:t>
    </dgm:pt>
    <dgm:pt modelId="{C3C7B2C4-519D-44BA-8001-7288A5A3B127}">
      <dgm:prSet phldrT="[Text]"/>
      <dgm:spPr/>
      <dgm:t>
        <a:bodyPr/>
        <a:lstStyle/>
        <a:p>
          <a:r>
            <a:rPr lang="en-US" b="1" dirty="0" smtClean="0"/>
            <a:t>Discourage Misbehaviors – </a:t>
          </a:r>
          <a:r>
            <a:rPr lang="en-US" b="1" u="none" dirty="0" smtClean="0"/>
            <a:t>Correcting Social Errors</a:t>
          </a:r>
          <a:endParaRPr lang="en-US" b="1" u="none" dirty="0"/>
        </a:p>
      </dgm:t>
    </dgm:pt>
    <dgm:pt modelId="{F21841FA-F2E2-43A5-9263-CED71D854FA4}" type="parTrans" cxnId="{94EF748F-498E-4477-B725-C0DB4BD9A6D0}">
      <dgm:prSet/>
      <dgm:spPr/>
      <dgm:t>
        <a:bodyPr/>
        <a:lstStyle/>
        <a:p>
          <a:endParaRPr lang="en-US"/>
        </a:p>
      </dgm:t>
    </dgm:pt>
    <dgm:pt modelId="{68DEC051-C9E8-49AF-9DFC-32426548536E}" type="sibTrans" cxnId="{94EF748F-498E-4477-B725-C0DB4BD9A6D0}">
      <dgm:prSet/>
      <dgm:spPr/>
      <dgm:t>
        <a:bodyPr/>
        <a:lstStyle/>
        <a:p>
          <a:endParaRPr lang="en-US"/>
        </a:p>
      </dgm:t>
    </dgm:pt>
    <dgm:pt modelId="{790B57A4-8338-46EC-AD87-751251C2FFC5}" type="pres">
      <dgm:prSet presAssocID="{ACF824FA-9BB8-4BF7-981C-9D6894210855}" presName="composite" presStyleCnt="0">
        <dgm:presLayoutVars>
          <dgm:chMax val="3"/>
          <dgm:animLvl val="lvl"/>
          <dgm:resizeHandles val="exact"/>
        </dgm:presLayoutVars>
      </dgm:prSet>
      <dgm:spPr/>
    </dgm:pt>
    <dgm:pt modelId="{E5D9FB9E-1BFF-4711-BD77-3C3D070ABF68}" type="pres">
      <dgm:prSet presAssocID="{48295921-3CEC-4622-B8FC-09C132D9B84E}" presName="gear1" presStyleLbl="node1" presStyleIdx="0" presStyleCnt="3" custScaleX="126397" custScaleY="106097" custLinFactNeighborX="6180">
        <dgm:presLayoutVars>
          <dgm:chMax val="1"/>
          <dgm:bulletEnabled val="1"/>
        </dgm:presLayoutVars>
      </dgm:prSet>
      <dgm:spPr/>
      <dgm:t>
        <a:bodyPr/>
        <a:lstStyle/>
        <a:p>
          <a:endParaRPr lang="en-US"/>
        </a:p>
      </dgm:t>
    </dgm:pt>
    <dgm:pt modelId="{3D41C2DE-372F-438C-8B91-DAEEC4EA9A95}" type="pres">
      <dgm:prSet presAssocID="{48295921-3CEC-4622-B8FC-09C132D9B84E}" presName="gear1srcNode" presStyleLbl="node1" presStyleIdx="0" presStyleCnt="3"/>
      <dgm:spPr/>
      <dgm:t>
        <a:bodyPr/>
        <a:lstStyle/>
        <a:p>
          <a:endParaRPr lang="en-US"/>
        </a:p>
      </dgm:t>
    </dgm:pt>
    <dgm:pt modelId="{CDE4EBC4-BF99-4BBE-8199-7B48961C18AF}" type="pres">
      <dgm:prSet presAssocID="{48295921-3CEC-4622-B8FC-09C132D9B84E}" presName="gear1dstNode" presStyleLbl="node1" presStyleIdx="0" presStyleCnt="3"/>
      <dgm:spPr/>
      <dgm:t>
        <a:bodyPr/>
        <a:lstStyle/>
        <a:p>
          <a:endParaRPr lang="en-US"/>
        </a:p>
      </dgm:t>
    </dgm:pt>
    <dgm:pt modelId="{AE1F2B9D-A682-4672-B06E-6D02920C7681}" type="pres">
      <dgm:prSet presAssocID="{7B628D98-C031-48AC-BC87-EDA6D2114707}" presName="gear2" presStyleLbl="node1" presStyleIdx="1" presStyleCnt="3" custScaleX="182531" custScaleY="146141" custLinFactNeighborX="-20146" custLinFactNeighborY="-2745">
        <dgm:presLayoutVars>
          <dgm:chMax val="1"/>
          <dgm:bulletEnabled val="1"/>
        </dgm:presLayoutVars>
      </dgm:prSet>
      <dgm:spPr/>
      <dgm:t>
        <a:bodyPr/>
        <a:lstStyle/>
        <a:p>
          <a:endParaRPr lang="en-US"/>
        </a:p>
      </dgm:t>
    </dgm:pt>
    <dgm:pt modelId="{9418A4EF-A465-4371-99D2-82A7564D4C2C}" type="pres">
      <dgm:prSet presAssocID="{7B628D98-C031-48AC-BC87-EDA6D2114707}" presName="gear2srcNode" presStyleLbl="node1" presStyleIdx="1" presStyleCnt="3"/>
      <dgm:spPr/>
      <dgm:t>
        <a:bodyPr/>
        <a:lstStyle/>
        <a:p>
          <a:endParaRPr lang="en-US"/>
        </a:p>
      </dgm:t>
    </dgm:pt>
    <dgm:pt modelId="{985C9186-E876-45B0-818F-E054676B2C7D}" type="pres">
      <dgm:prSet presAssocID="{7B628D98-C031-48AC-BC87-EDA6D2114707}" presName="gear2dstNode" presStyleLbl="node1" presStyleIdx="1" presStyleCnt="3"/>
      <dgm:spPr/>
      <dgm:t>
        <a:bodyPr/>
        <a:lstStyle/>
        <a:p>
          <a:endParaRPr lang="en-US"/>
        </a:p>
      </dgm:t>
    </dgm:pt>
    <dgm:pt modelId="{28086AB6-814E-4FCA-A35D-FCBB992F2E28}" type="pres">
      <dgm:prSet presAssocID="{C3C7B2C4-519D-44BA-8001-7288A5A3B127}" presName="gear3" presStyleLbl="node1" presStyleIdx="2" presStyleCnt="3" custScaleX="99502" custScaleY="100078" custLinFactNeighborX="-4387" custLinFactNeighborY="-3430"/>
      <dgm:spPr/>
      <dgm:t>
        <a:bodyPr/>
        <a:lstStyle/>
        <a:p>
          <a:endParaRPr lang="en-US"/>
        </a:p>
      </dgm:t>
    </dgm:pt>
    <dgm:pt modelId="{F82E91DF-AF84-4E85-84CA-E50E770C27FB}" type="pres">
      <dgm:prSet presAssocID="{C3C7B2C4-519D-44BA-8001-7288A5A3B127}" presName="gear3tx" presStyleLbl="node1" presStyleIdx="2" presStyleCnt="3">
        <dgm:presLayoutVars>
          <dgm:chMax val="1"/>
          <dgm:bulletEnabled val="1"/>
        </dgm:presLayoutVars>
      </dgm:prSet>
      <dgm:spPr/>
      <dgm:t>
        <a:bodyPr/>
        <a:lstStyle/>
        <a:p>
          <a:endParaRPr lang="en-US"/>
        </a:p>
      </dgm:t>
    </dgm:pt>
    <dgm:pt modelId="{AF4139A1-4E25-4BBC-AF25-D6A0B23A86BB}" type="pres">
      <dgm:prSet presAssocID="{C3C7B2C4-519D-44BA-8001-7288A5A3B127}" presName="gear3srcNode" presStyleLbl="node1" presStyleIdx="2" presStyleCnt="3"/>
      <dgm:spPr/>
      <dgm:t>
        <a:bodyPr/>
        <a:lstStyle/>
        <a:p>
          <a:endParaRPr lang="en-US"/>
        </a:p>
      </dgm:t>
    </dgm:pt>
    <dgm:pt modelId="{5E34ECB2-4E95-4FB3-8F08-AC3EA0368961}" type="pres">
      <dgm:prSet presAssocID="{C3C7B2C4-519D-44BA-8001-7288A5A3B127}" presName="gear3dstNode" presStyleLbl="node1" presStyleIdx="2" presStyleCnt="3"/>
      <dgm:spPr/>
      <dgm:t>
        <a:bodyPr/>
        <a:lstStyle/>
        <a:p>
          <a:endParaRPr lang="en-US"/>
        </a:p>
      </dgm:t>
    </dgm:pt>
    <dgm:pt modelId="{85A818A0-3218-4D5E-88EB-DCB5DE583F72}" type="pres">
      <dgm:prSet presAssocID="{2FCBD1C3-6442-44E8-846A-7EC61BDD80A6}" presName="connector1" presStyleLbl="sibTrans2D1" presStyleIdx="0" presStyleCnt="3" custLinFactNeighborX="8442"/>
      <dgm:spPr/>
      <dgm:t>
        <a:bodyPr/>
        <a:lstStyle/>
        <a:p>
          <a:endParaRPr lang="en-US"/>
        </a:p>
      </dgm:t>
    </dgm:pt>
    <dgm:pt modelId="{75560C9A-25D6-4FDB-8EC3-9201A9E9C544}" type="pres">
      <dgm:prSet presAssocID="{685B4537-DDEA-4B81-8E85-71A322397D21}" presName="connector2" presStyleLbl="sibTrans2D1" presStyleIdx="1" presStyleCnt="3" custLinFactNeighborX="-40820" custLinFactNeighborY="-14404"/>
      <dgm:spPr/>
      <dgm:t>
        <a:bodyPr/>
        <a:lstStyle/>
        <a:p>
          <a:endParaRPr lang="en-US"/>
        </a:p>
      </dgm:t>
    </dgm:pt>
    <dgm:pt modelId="{0F8199A9-F3F0-48BC-9325-03EF05CCC0E7}" type="pres">
      <dgm:prSet presAssocID="{68DEC051-C9E8-49AF-9DFC-32426548536E}" presName="connector3" presStyleLbl="sibTrans2D1" presStyleIdx="2" presStyleCnt="3" custAng="507280" custLinFactNeighborX="3177" custLinFactNeighborY="-2940"/>
      <dgm:spPr/>
      <dgm:t>
        <a:bodyPr/>
        <a:lstStyle/>
        <a:p>
          <a:endParaRPr lang="en-US"/>
        </a:p>
      </dgm:t>
    </dgm:pt>
  </dgm:ptLst>
  <dgm:cxnLst>
    <dgm:cxn modelId="{C4CDC9F7-3CFD-4222-8F28-F3DC0B85822F}" type="presOf" srcId="{C3C7B2C4-519D-44BA-8001-7288A5A3B127}" destId="{AF4139A1-4E25-4BBC-AF25-D6A0B23A86BB}" srcOrd="2" destOrd="0" presId="urn:microsoft.com/office/officeart/2005/8/layout/gear1"/>
    <dgm:cxn modelId="{E7053C68-D718-4864-9460-C4A36C30B400}" type="presOf" srcId="{ACF824FA-9BB8-4BF7-981C-9D6894210855}" destId="{790B57A4-8338-46EC-AD87-751251C2FFC5}" srcOrd="0" destOrd="0" presId="urn:microsoft.com/office/officeart/2005/8/layout/gear1"/>
    <dgm:cxn modelId="{C402F903-CAD7-4C5C-8248-5F78D824F867}" type="presOf" srcId="{48295921-3CEC-4622-B8FC-09C132D9B84E}" destId="{3D41C2DE-372F-438C-8B91-DAEEC4EA9A95}" srcOrd="1" destOrd="0" presId="urn:microsoft.com/office/officeart/2005/8/layout/gear1"/>
    <dgm:cxn modelId="{3A14C003-1A91-45BF-912D-2B56D1477ECB}" type="presOf" srcId="{7B628D98-C031-48AC-BC87-EDA6D2114707}" destId="{9418A4EF-A465-4371-99D2-82A7564D4C2C}" srcOrd="1" destOrd="0" presId="urn:microsoft.com/office/officeart/2005/8/layout/gear1"/>
    <dgm:cxn modelId="{0D26E146-B53C-4A47-A51B-DC9A40CBBA07}" type="presOf" srcId="{48295921-3CEC-4622-B8FC-09C132D9B84E}" destId="{E5D9FB9E-1BFF-4711-BD77-3C3D070ABF68}" srcOrd="0" destOrd="0" presId="urn:microsoft.com/office/officeart/2005/8/layout/gear1"/>
    <dgm:cxn modelId="{3B59C304-8297-4D60-9D41-F1F96ACAC233}" type="presOf" srcId="{C3C7B2C4-519D-44BA-8001-7288A5A3B127}" destId="{5E34ECB2-4E95-4FB3-8F08-AC3EA0368961}" srcOrd="3" destOrd="0" presId="urn:microsoft.com/office/officeart/2005/8/layout/gear1"/>
    <dgm:cxn modelId="{295EACB9-151A-4B2F-86D5-F4313BE47F31}" type="presOf" srcId="{C3C7B2C4-519D-44BA-8001-7288A5A3B127}" destId="{28086AB6-814E-4FCA-A35D-FCBB992F2E28}" srcOrd="0" destOrd="0" presId="urn:microsoft.com/office/officeart/2005/8/layout/gear1"/>
    <dgm:cxn modelId="{A044B791-4D4C-47E5-86D5-1E4AAC7D9BA6}" type="presOf" srcId="{7B628D98-C031-48AC-BC87-EDA6D2114707}" destId="{AE1F2B9D-A682-4672-B06E-6D02920C7681}" srcOrd="0" destOrd="0" presId="urn:microsoft.com/office/officeart/2005/8/layout/gear1"/>
    <dgm:cxn modelId="{57B5DC58-4C3E-4FAB-9311-B3624B74B4B0}" type="presOf" srcId="{48295921-3CEC-4622-B8FC-09C132D9B84E}" destId="{CDE4EBC4-BF99-4BBE-8199-7B48961C18AF}" srcOrd="2" destOrd="0" presId="urn:microsoft.com/office/officeart/2005/8/layout/gear1"/>
    <dgm:cxn modelId="{5DDAE70A-910B-4923-879C-0835CA852E38}" type="presOf" srcId="{68DEC051-C9E8-49AF-9DFC-32426548536E}" destId="{0F8199A9-F3F0-48BC-9325-03EF05CCC0E7}" srcOrd="0" destOrd="0" presId="urn:microsoft.com/office/officeart/2005/8/layout/gear1"/>
    <dgm:cxn modelId="{F50E1623-4DC3-47DC-BF8E-307B70F89D79}" type="presOf" srcId="{C3C7B2C4-519D-44BA-8001-7288A5A3B127}" destId="{F82E91DF-AF84-4E85-84CA-E50E770C27FB}" srcOrd="1" destOrd="0" presId="urn:microsoft.com/office/officeart/2005/8/layout/gear1"/>
    <dgm:cxn modelId="{061A1F73-7B11-4208-AC3D-CA599AAB79BB}" srcId="{ACF824FA-9BB8-4BF7-981C-9D6894210855}" destId="{7B628D98-C031-48AC-BC87-EDA6D2114707}" srcOrd="1" destOrd="0" parTransId="{B2401221-EE9E-41EE-B699-33A313B3E732}" sibTransId="{685B4537-DDEA-4B81-8E85-71A322397D21}"/>
    <dgm:cxn modelId="{A3F238D7-D5D1-4E33-BDF0-9854E0F6261D}" srcId="{ACF824FA-9BB8-4BF7-981C-9D6894210855}" destId="{48295921-3CEC-4622-B8FC-09C132D9B84E}" srcOrd="0" destOrd="0" parTransId="{0E156ADB-80D6-4521-B1D5-3CA72449CBE4}" sibTransId="{2FCBD1C3-6442-44E8-846A-7EC61BDD80A6}"/>
    <dgm:cxn modelId="{8F81932D-8E3D-45BF-A3D9-3482BA8B4817}" type="presOf" srcId="{7B628D98-C031-48AC-BC87-EDA6D2114707}" destId="{985C9186-E876-45B0-818F-E054676B2C7D}" srcOrd="2" destOrd="0" presId="urn:microsoft.com/office/officeart/2005/8/layout/gear1"/>
    <dgm:cxn modelId="{94EF748F-498E-4477-B725-C0DB4BD9A6D0}" srcId="{ACF824FA-9BB8-4BF7-981C-9D6894210855}" destId="{C3C7B2C4-519D-44BA-8001-7288A5A3B127}" srcOrd="2" destOrd="0" parTransId="{F21841FA-F2E2-43A5-9263-CED71D854FA4}" sibTransId="{68DEC051-C9E8-49AF-9DFC-32426548536E}"/>
    <dgm:cxn modelId="{166FF420-31CC-454B-BDB5-9E247D81FCEF}" type="presOf" srcId="{685B4537-DDEA-4B81-8E85-71A322397D21}" destId="{75560C9A-25D6-4FDB-8EC3-9201A9E9C544}" srcOrd="0" destOrd="0" presId="urn:microsoft.com/office/officeart/2005/8/layout/gear1"/>
    <dgm:cxn modelId="{CA650FF5-1039-4612-BEB5-E946CC803951}" type="presOf" srcId="{2FCBD1C3-6442-44E8-846A-7EC61BDD80A6}" destId="{85A818A0-3218-4D5E-88EB-DCB5DE583F72}" srcOrd="0" destOrd="0" presId="urn:microsoft.com/office/officeart/2005/8/layout/gear1"/>
    <dgm:cxn modelId="{4657096D-1F15-4F42-B583-BF1F35C783A3}" type="presParOf" srcId="{790B57A4-8338-46EC-AD87-751251C2FFC5}" destId="{E5D9FB9E-1BFF-4711-BD77-3C3D070ABF68}" srcOrd="0" destOrd="0" presId="urn:microsoft.com/office/officeart/2005/8/layout/gear1"/>
    <dgm:cxn modelId="{DAF50860-C9BC-4AA5-A71C-6AAAA40954E3}" type="presParOf" srcId="{790B57A4-8338-46EC-AD87-751251C2FFC5}" destId="{3D41C2DE-372F-438C-8B91-DAEEC4EA9A95}" srcOrd="1" destOrd="0" presId="urn:microsoft.com/office/officeart/2005/8/layout/gear1"/>
    <dgm:cxn modelId="{634250C2-7AF8-412C-8A48-D008DABCE5A9}" type="presParOf" srcId="{790B57A4-8338-46EC-AD87-751251C2FFC5}" destId="{CDE4EBC4-BF99-4BBE-8199-7B48961C18AF}" srcOrd="2" destOrd="0" presId="urn:microsoft.com/office/officeart/2005/8/layout/gear1"/>
    <dgm:cxn modelId="{BC9317DD-71F3-4535-BDCB-062B37DED7BF}" type="presParOf" srcId="{790B57A4-8338-46EC-AD87-751251C2FFC5}" destId="{AE1F2B9D-A682-4672-B06E-6D02920C7681}" srcOrd="3" destOrd="0" presId="urn:microsoft.com/office/officeart/2005/8/layout/gear1"/>
    <dgm:cxn modelId="{C168983D-9A4C-4779-8581-9F76C7C74EC5}" type="presParOf" srcId="{790B57A4-8338-46EC-AD87-751251C2FFC5}" destId="{9418A4EF-A465-4371-99D2-82A7564D4C2C}" srcOrd="4" destOrd="0" presId="urn:microsoft.com/office/officeart/2005/8/layout/gear1"/>
    <dgm:cxn modelId="{709267D5-DA7A-473E-9667-996A75EACF6E}" type="presParOf" srcId="{790B57A4-8338-46EC-AD87-751251C2FFC5}" destId="{985C9186-E876-45B0-818F-E054676B2C7D}" srcOrd="5" destOrd="0" presId="urn:microsoft.com/office/officeart/2005/8/layout/gear1"/>
    <dgm:cxn modelId="{924FDB2F-6483-496E-A7BE-EE3A493B371A}" type="presParOf" srcId="{790B57A4-8338-46EC-AD87-751251C2FFC5}" destId="{28086AB6-814E-4FCA-A35D-FCBB992F2E28}" srcOrd="6" destOrd="0" presId="urn:microsoft.com/office/officeart/2005/8/layout/gear1"/>
    <dgm:cxn modelId="{6614F9F7-019C-4AE6-95E5-CB8F4092BB6B}" type="presParOf" srcId="{790B57A4-8338-46EC-AD87-751251C2FFC5}" destId="{F82E91DF-AF84-4E85-84CA-E50E770C27FB}" srcOrd="7" destOrd="0" presId="urn:microsoft.com/office/officeart/2005/8/layout/gear1"/>
    <dgm:cxn modelId="{8B6EB3ED-CD11-4F31-AA91-BACFBF549D00}" type="presParOf" srcId="{790B57A4-8338-46EC-AD87-751251C2FFC5}" destId="{AF4139A1-4E25-4BBC-AF25-D6A0B23A86BB}" srcOrd="8" destOrd="0" presId="urn:microsoft.com/office/officeart/2005/8/layout/gear1"/>
    <dgm:cxn modelId="{66FA0849-9258-4D53-A1CD-6F67B9483CF3}" type="presParOf" srcId="{790B57A4-8338-46EC-AD87-751251C2FFC5}" destId="{5E34ECB2-4E95-4FB3-8F08-AC3EA0368961}" srcOrd="9" destOrd="0" presId="urn:microsoft.com/office/officeart/2005/8/layout/gear1"/>
    <dgm:cxn modelId="{A5F42DA1-CC4B-42F6-B186-967FE5894B3A}" type="presParOf" srcId="{790B57A4-8338-46EC-AD87-751251C2FFC5}" destId="{85A818A0-3218-4D5E-88EB-DCB5DE583F72}" srcOrd="10" destOrd="0" presId="urn:microsoft.com/office/officeart/2005/8/layout/gear1"/>
    <dgm:cxn modelId="{EC027136-D7D4-439A-A99A-E649721E94E7}" type="presParOf" srcId="{790B57A4-8338-46EC-AD87-751251C2FFC5}" destId="{75560C9A-25D6-4FDB-8EC3-9201A9E9C544}" srcOrd="11" destOrd="0" presId="urn:microsoft.com/office/officeart/2005/8/layout/gear1"/>
    <dgm:cxn modelId="{053BF9DC-19D9-43B3-8367-A294F62E4B61}" type="presParOf" srcId="{790B57A4-8338-46EC-AD87-751251C2FFC5}" destId="{0F8199A9-F3F0-48BC-9325-03EF05CCC0E7}"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A0D35-F140-436A-BF5A-5B27A5C85C71}">
      <dsp:nvSpPr>
        <dsp:cNvPr id="0" name=""/>
        <dsp:cNvSpPr/>
      </dsp:nvSpPr>
      <dsp:spPr>
        <a:xfrm rot="5400000">
          <a:off x="-337592" y="338863"/>
          <a:ext cx="2250616" cy="1575431"/>
        </a:xfrm>
        <a:prstGeom prst="chevron">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kern="1200" dirty="0" smtClean="0"/>
            <a:t>Step 1</a:t>
          </a:r>
          <a:endParaRPr lang="en-US" sz="4000" kern="1200" dirty="0"/>
        </a:p>
      </dsp:txBody>
      <dsp:txXfrm rot="-5400000">
        <a:off x="1" y="788987"/>
        <a:ext cx="1575431" cy="675185"/>
      </dsp:txXfrm>
    </dsp:sp>
    <dsp:sp modelId="{8D696449-A843-4924-A029-C264DB3C7444}">
      <dsp:nvSpPr>
        <dsp:cNvPr id="0" name=""/>
        <dsp:cNvSpPr/>
      </dsp:nvSpPr>
      <dsp:spPr>
        <a:xfrm rot="5400000">
          <a:off x="2294640" y="-717937"/>
          <a:ext cx="1462900" cy="2901318"/>
        </a:xfrm>
        <a:prstGeom prst="round2SameRect">
          <a:avLst/>
        </a:prstGeom>
        <a:solidFill>
          <a:schemeClr val="tx2">
            <a:lumMod val="20000"/>
            <a:lumOff val="80000"/>
            <a:alpha val="9000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t>Specifically Describe the Behavior</a:t>
          </a:r>
          <a:endParaRPr lang="en-US" sz="2400" b="1" kern="1200" dirty="0"/>
        </a:p>
      </dsp:txBody>
      <dsp:txXfrm rot="-5400000">
        <a:off x="1575432" y="72684"/>
        <a:ext cx="2829905" cy="1320074"/>
      </dsp:txXfrm>
    </dsp:sp>
    <dsp:sp modelId="{D5084F4A-433A-4940-A98E-CF9EE408C007}">
      <dsp:nvSpPr>
        <dsp:cNvPr id="0" name=""/>
        <dsp:cNvSpPr/>
      </dsp:nvSpPr>
      <dsp:spPr>
        <a:xfrm rot="5400000">
          <a:off x="-337592" y="2365059"/>
          <a:ext cx="2250616" cy="1575431"/>
        </a:xfrm>
        <a:prstGeom prst="chevron">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kern="1200" dirty="0" smtClean="0"/>
            <a:t>Step 2</a:t>
          </a:r>
          <a:endParaRPr lang="en-US" sz="4000" kern="1200" dirty="0"/>
        </a:p>
      </dsp:txBody>
      <dsp:txXfrm rot="-5400000">
        <a:off x="1" y="2815183"/>
        <a:ext cx="1575431" cy="675185"/>
      </dsp:txXfrm>
    </dsp:sp>
    <dsp:sp modelId="{4D2492A9-8028-45F8-BDDD-517D6CBFFF8E}">
      <dsp:nvSpPr>
        <dsp:cNvPr id="0" name=""/>
        <dsp:cNvSpPr/>
      </dsp:nvSpPr>
      <dsp:spPr>
        <a:xfrm rot="5400000">
          <a:off x="2294640" y="1308257"/>
          <a:ext cx="1462900" cy="2901318"/>
        </a:xfrm>
        <a:prstGeom prst="round2SameRect">
          <a:avLst/>
        </a:prstGeom>
        <a:solidFill>
          <a:schemeClr val="tx2">
            <a:lumMod val="20000"/>
            <a:lumOff val="80000"/>
            <a:alpha val="9000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t>Provide a Rationale</a:t>
          </a:r>
          <a:endParaRPr lang="en-US" sz="2400" b="1" kern="1200" dirty="0"/>
        </a:p>
      </dsp:txBody>
      <dsp:txXfrm rot="-5400000">
        <a:off x="1575432" y="2098879"/>
        <a:ext cx="2829905" cy="1320074"/>
      </dsp:txXfrm>
    </dsp:sp>
    <dsp:sp modelId="{7800BF91-2159-4278-8965-C4565AC8D6A9}">
      <dsp:nvSpPr>
        <dsp:cNvPr id="0" name=""/>
        <dsp:cNvSpPr/>
      </dsp:nvSpPr>
      <dsp:spPr>
        <a:xfrm rot="5400000">
          <a:off x="-337592" y="4391254"/>
          <a:ext cx="2250616" cy="1575431"/>
        </a:xfrm>
        <a:prstGeom prst="chevron">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kern="1200" dirty="0" smtClean="0"/>
            <a:t>Step 3</a:t>
          </a:r>
          <a:endParaRPr lang="en-US" sz="4000" kern="1200" dirty="0"/>
        </a:p>
      </dsp:txBody>
      <dsp:txXfrm rot="-5400000">
        <a:off x="1" y="4841378"/>
        <a:ext cx="1575431" cy="675185"/>
      </dsp:txXfrm>
    </dsp:sp>
    <dsp:sp modelId="{161E8710-7FEF-44A5-9684-A65B58F0267C}">
      <dsp:nvSpPr>
        <dsp:cNvPr id="0" name=""/>
        <dsp:cNvSpPr/>
      </dsp:nvSpPr>
      <dsp:spPr>
        <a:xfrm rot="5400000">
          <a:off x="2294640" y="3334453"/>
          <a:ext cx="1462900" cy="2901318"/>
        </a:xfrm>
        <a:prstGeom prst="round2SameRect">
          <a:avLst/>
        </a:prstGeom>
        <a:solidFill>
          <a:schemeClr val="tx2">
            <a:lumMod val="20000"/>
            <a:lumOff val="80000"/>
            <a:alpha val="9000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t>Can include a Positive Consequence</a:t>
          </a:r>
          <a:endParaRPr lang="en-US" sz="2400" b="1" kern="1200" dirty="0"/>
        </a:p>
      </dsp:txBody>
      <dsp:txXfrm rot="-5400000">
        <a:off x="1575432" y="4125075"/>
        <a:ext cx="2829905" cy="13200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91771-E56B-46C1-8EFC-3F0C8FEB72A4}">
      <dsp:nvSpPr>
        <dsp:cNvPr id="0" name=""/>
        <dsp:cNvSpPr/>
      </dsp:nvSpPr>
      <dsp:spPr>
        <a:xfrm rot="5400000">
          <a:off x="-201929" y="201929"/>
          <a:ext cx="1346200" cy="942340"/>
        </a:xfrm>
        <a:prstGeom prst="chevron">
          <a:avLst/>
        </a:prstGeom>
        <a:solidFill>
          <a:srgbClr val="C00000"/>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Step 1</a:t>
          </a:r>
          <a:endParaRPr lang="en-US" sz="2400" b="1" kern="1200" dirty="0"/>
        </a:p>
      </dsp:txBody>
      <dsp:txXfrm rot="-5400000">
        <a:off x="1" y="471169"/>
        <a:ext cx="942340" cy="403860"/>
      </dsp:txXfrm>
    </dsp:sp>
    <dsp:sp modelId="{D2646791-25F6-4A70-AB00-726F91223C45}">
      <dsp:nvSpPr>
        <dsp:cNvPr id="0" name=""/>
        <dsp:cNvSpPr/>
      </dsp:nvSpPr>
      <dsp:spPr>
        <a:xfrm rot="5400000">
          <a:off x="4148455" y="-3206115"/>
          <a:ext cx="875030" cy="7287260"/>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smtClean="0"/>
            <a:t>Specifically Describe the Behavior</a:t>
          </a:r>
          <a:endParaRPr lang="en-US" sz="3200" kern="1200" dirty="0"/>
        </a:p>
      </dsp:txBody>
      <dsp:txXfrm rot="-5400000">
        <a:off x="942341" y="42714"/>
        <a:ext cx="7244545" cy="7896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91771-E56B-46C1-8EFC-3F0C8FEB72A4}">
      <dsp:nvSpPr>
        <dsp:cNvPr id="0" name=""/>
        <dsp:cNvSpPr/>
      </dsp:nvSpPr>
      <dsp:spPr>
        <a:xfrm rot="5400000">
          <a:off x="-201929" y="201929"/>
          <a:ext cx="1346200" cy="942340"/>
        </a:xfrm>
        <a:prstGeom prst="chevron">
          <a:avLst/>
        </a:prstGeom>
        <a:solidFill>
          <a:schemeClr val="accent3">
            <a:lumMod val="7500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Step 2</a:t>
          </a:r>
          <a:endParaRPr lang="en-US" sz="2400" b="1" kern="1200" dirty="0"/>
        </a:p>
      </dsp:txBody>
      <dsp:txXfrm rot="-5400000">
        <a:off x="1" y="471169"/>
        <a:ext cx="942340" cy="403860"/>
      </dsp:txXfrm>
    </dsp:sp>
    <dsp:sp modelId="{D2646791-25F6-4A70-AB00-726F91223C45}">
      <dsp:nvSpPr>
        <dsp:cNvPr id="0" name=""/>
        <dsp:cNvSpPr/>
      </dsp:nvSpPr>
      <dsp:spPr>
        <a:xfrm rot="5400000">
          <a:off x="4148455" y="-3206115"/>
          <a:ext cx="875030" cy="7287260"/>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2712" tIns="32385" rIns="32385" bIns="32385" numCol="1" spcCol="1270" anchor="ctr" anchorCtr="0">
          <a:noAutofit/>
        </a:bodyPr>
        <a:lstStyle/>
        <a:p>
          <a:pPr marL="285750" lvl="1" indent="-285750" algn="l" defTabSz="2266950">
            <a:lnSpc>
              <a:spcPct val="90000"/>
            </a:lnSpc>
            <a:spcBef>
              <a:spcPct val="0"/>
            </a:spcBef>
            <a:spcAft>
              <a:spcPct val="15000"/>
            </a:spcAft>
            <a:buChar char="••"/>
          </a:pPr>
          <a:r>
            <a:rPr lang="en-US" sz="5100" b="1" kern="1200" dirty="0" smtClean="0"/>
            <a:t>Provide a Rationale</a:t>
          </a:r>
          <a:endParaRPr lang="en-US" sz="5100" b="1" kern="1200" dirty="0"/>
        </a:p>
      </dsp:txBody>
      <dsp:txXfrm rot="-5400000">
        <a:off x="942341" y="42714"/>
        <a:ext cx="7244545" cy="7896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91771-E56B-46C1-8EFC-3F0C8FEB72A4}">
      <dsp:nvSpPr>
        <dsp:cNvPr id="0" name=""/>
        <dsp:cNvSpPr/>
      </dsp:nvSpPr>
      <dsp:spPr>
        <a:xfrm rot="5400000">
          <a:off x="-201929" y="201929"/>
          <a:ext cx="1346200" cy="942340"/>
        </a:xfrm>
        <a:prstGeom prst="chevron">
          <a:avLst/>
        </a:prstGeom>
        <a:solidFill>
          <a:srgbClr val="7030A0"/>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Step 3</a:t>
          </a:r>
          <a:endParaRPr lang="en-US" sz="2400" b="1" kern="1200" dirty="0"/>
        </a:p>
      </dsp:txBody>
      <dsp:txXfrm rot="-5400000">
        <a:off x="1" y="471169"/>
        <a:ext cx="942340" cy="403860"/>
      </dsp:txXfrm>
    </dsp:sp>
    <dsp:sp modelId="{D2646791-25F6-4A70-AB00-726F91223C45}">
      <dsp:nvSpPr>
        <dsp:cNvPr id="0" name=""/>
        <dsp:cNvSpPr/>
      </dsp:nvSpPr>
      <dsp:spPr>
        <a:xfrm rot="5400000">
          <a:off x="4148455" y="-3206115"/>
          <a:ext cx="875030" cy="7287260"/>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b="1" kern="1200" dirty="0" smtClean="0"/>
            <a:t>Can include a Positive Consequence</a:t>
          </a:r>
          <a:endParaRPr lang="en-US" sz="2900" b="1" kern="1200" dirty="0"/>
        </a:p>
      </dsp:txBody>
      <dsp:txXfrm rot="-5400000">
        <a:off x="942341" y="42714"/>
        <a:ext cx="7244545" cy="7896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9FB9E-1BFF-4711-BD77-3C3D070ABF68}">
      <dsp:nvSpPr>
        <dsp:cNvPr id="0" name=""/>
        <dsp:cNvSpPr/>
      </dsp:nvSpPr>
      <dsp:spPr>
        <a:xfrm>
          <a:off x="3849826" y="2858270"/>
          <a:ext cx="4675969" cy="3924985"/>
        </a:xfrm>
        <a:prstGeom prst="gear9">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t>Clarify and Teach Expectations – </a:t>
          </a:r>
          <a:r>
            <a:rPr lang="en-US" sz="2000" b="1" kern="1200" dirty="0" smtClean="0"/>
            <a:t>Define Expectations, Rules and Procedures, Teach and Actively Supervise</a:t>
          </a:r>
          <a:endParaRPr lang="en-US" sz="2000" b="1" u="sng" kern="1200" dirty="0"/>
        </a:p>
      </dsp:txBody>
      <dsp:txXfrm>
        <a:off x="4733776" y="3777679"/>
        <a:ext cx="2908069" cy="2017523"/>
      </dsp:txXfrm>
    </dsp:sp>
    <dsp:sp modelId="{AE1F2B9D-A682-4672-B06E-6D02920C7681}">
      <dsp:nvSpPr>
        <dsp:cNvPr id="0" name=""/>
        <dsp:cNvSpPr/>
      </dsp:nvSpPr>
      <dsp:spPr>
        <a:xfrm>
          <a:off x="304801" y="1402072"/>
          <a:ext cx="4910987" cy="3931916"/>
        </a:xfrm>
        <a:prstGeom prst="gear6">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t>Encourage Expected Behaviors - </a:t>
          </a:r>
          <a:r>
            <a:rPr lang="en-US" sz="2000" b="1" u="none" kern="1200" dirty="0" err="1" smtClean="0"/>
            <a:t>Noncontingent</a:t>
          </a:r>
          <a:r>
            <a:rPr lang="en-US" sz="2000" b="1" u="none" kern="1200" dirty="0" smtClean="0"/>
            <a:t> Attention, Positive Feedback, Tangible </a:t>
          </a:r>
          <a:r>
            <a:rPr lang="en-US" sz="2000" b="1" u="none" kern="1200" dirty="0" err="1" smtClean="0"/>
            <a:t>Reinforcers</a:t>
          </a:r>
          <a:endParaRPr lang="en-US" sz="2000" b="1" u="none" kern="1200" dirty="0"/>
        </a:p>
      </dsp:txBody>
      <dsp:txXfrm>
        <a:off x="1436992" y="2397926"/>
        <a:ext cx="2646605" cy="1940208"/>
      </dsp:txXfrm>
    </dsp:sp>
    <dsp:sp modelId="{28086AB6-814E-4FCA-A35D-FCBB992F2E28}">
      <dsp:nvSpPr>
        <dsp:cNvPr id="0" name=""/>
        <dsp:cNvSpPr/>
      </dsp:nvSpPr>
      <dsp:spPr>
        <a:xfrm rot="20700000">
          <a:off x="3331731" y="236663"/>
          <a:ext cx="2617450" cy="2643750"/>
        </a:xfrm>
        <a:prstGeom prst="gear6">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t>Discourage Misbehaviors – </a:t>
          </a:r>
          <a:r>
            <a:rPr lang="en-US" sz="1700" b="1" u="none" kern="1200" dirty="0" smtClean="0"/>
            <a:t>Correcting Social Errors</a:t>
          </a:r>
          <a:endParaRPr lang="en-US" sz="1700" b="1" u="none" kern="1200" dirty="0"/>
        </a:p>
      </dsp:txBody>
      <dsp:txXfrm rot="-20700000">
        <a:off x="3904254" y="818074"/>
        <a:ext cx="1472403" cy="1480926"/>
      </dsp:txXfrm>
    </dsp:sp>
    <dsp:sp modelId="{85A818A0-3218-4D5E-88EB-DCB5DE583F72}">
      <dsp:nvSpPr>
        <dsp:cNvPr id="0" name=""/>
        <dsp:cNvSpPr/>
      </dsp:nvSpPr>
      <dsp:spPr>
        <a:xfrm>
          <a:off x="4253430" y="2396353"/>
          <a:ext cx="4735271" cy="4735271"/>
        </a:xfrm>
        <a:prstGeom prst="circularArrow">
          <a:avLst>
            <a:gd name="adj1" fmla="val 4688"/>
            <a:gd name="adj2" fmla="val 299029"/>
            <a:gd name="adj3" fmla="val 2555428"/>
            <a:gd name="adj4" fmla="val 15779150"/>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560C9A-25D6-4FDB-8EC3-9201A9E9C544}">
      <dsp:nvSpPr>
        <dsp:cNvPr id="0" name=""/>
        <dsp:cNvSpPr/>
      </dsp:nvSpPr>
      <dsp:spPr>
        <a:xfrm>
          <a:off x="76193" y="994901"/>
          <a:ext cx="3440470" cy="3440470"/>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8199A9-F3F0-48BC-9325-03EF05CCC0E7}">
      <dsp:nvSpPr>
        <dsp:cNvPr id="0" name=""/>
        <dsp:cNvSpPr/>
      </dsp:nvSpPr>
      <dsp:spPr>
        <a:xfrm rot="507280">
          <a:off x="2972112" y="-456868"/>
          <a:ext cx="3709520" cy="3709520"/>
        </a:xfrm>
        <a:prstGeom prs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C73F6D-3955-4B8A-A76C-C8028A40AD2A}"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B8619A-05E5-44B2-83E6-5347284D38AC}" type="slidenum">
              <a:rPr lang="en-US" smtClean="0"/>
              <a:t>‹#›</a:t>
            </a:fld>
            <a:endParaRPr lang="en-US"/>
          </a:p>
        </p:txBody>
      </p:sp>
    </p:spTree>
    <p:extLst>
      <p:ext uri="{BB962C8B-B14F-4D97-AF65-F5344CB8AC3E}">
        <p14:creationId xmlns:p14="http://schemas.microsoft.com/office/powerpoint/2010/main" val="2547701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Effective</a:t>
            </a:r>
            <a:r>
              <a:rPr lang="en-US" sz="1200" kern="1200" baseline="0" dirty="0" smtClean="0">
                <a:solidFill>
                  <a:schemeClr val="tx1"/>
                </a:solidFill>
                <a:effectLst/>
                <a:latin typeface="+mn-lt"/>
                <a:ea typeface="+mn-ea"/>
                <a:cs typeface="+mn-cs"/>
              </a:rPr>
              <a:t> Classroom Practices have been identified </a:t>
            </a:r>
            <a:r>
              <a:rPr lang="en-US" sz="1200" kern="1200" dirty="0" smtClean="0">
                <a:solidFill>
                  <a:schemeClr val="tx1"/>
                </a:solidFill>
                <a:effectLst/>
                <a:latin typeface="+mn-lt"/>
                <a:ea typeface="+mn-ea"/>
                <a:cs typeface="+mn-cs"/>
              </a:rPr>
              <a:t>to increase the likelihood of appropriate behavior and decrease problem behavior while increasing academic learning time. </a:t>
            </a:r>
            <a:r>
              <a:rPr lang="en-US" dirty="0" smtClean="0"/>
              <a:t>  It only makes sense that the amount of time students are engaged in learning will positively impact achievement. </a:t>
            </a:r>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3</a:t>
            </a:fld>
            <a:endParaRPr lang="en-US" dirty="0"/>
          </a:p>
        </p:txBody>
      </p:sp>
    </p:spTree>
    <p:extLst>
      <p:ext uri="{BB962C8B-B14F-4D97-AF65-F5344CB8AC3E}">
        <p14:creationId xmlns:p14="http://schemas.microsoft.com/office/powerpoint/2010/main" val="1083696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students to learn the procedures and to routinely, independently and efficiently use them, we need to:</a:t>
            </a:r>
          </a:p>
          <a:p>
            <a:endParaRPr lang="en-US" baseline="0" dirty="0" smtClean="0"/>
          </a:p>
          <a:p>
            <a:pPr marL="171450" indent="-171450">
              <a:buFont typeface="Arial" panose="020B0604020202020204" pitchFamily="34" charset="0"/>
              <a:buChar char="•"/>
            </a:pPr>
            <a:r>
              <a:rPr lang="en-US" baseline="0" dirty="0" smtClean="0"/>
              <a:t>Directly teach students the procedures just as we would teach cafeteria procedures, through discussion and role play.</a:t>
            </a:r>
          </a:p>
          <a:p>
            <a:pPr marL="171450" indent="-171450">
              <a:buFont typeface="Arial" panose="020B0604020202020204" pitchFamily="34" charset="0"/>
              <a:buChar char="•"/>
            </a:pPr>
            <a:r>
              <a:rPr lang="en-US" baseline="0" dirty="0" smtClean="0"/>
              <a:t>Have students practice the use of the procedures regularly so they become routinely used.</a:t>
            </a:r>
          </a:p>
          <a:p>
            <a:pPr marL="171450" indent="-171450">
              <a:buFont typeface="Arial" panose="020B0604020202020204" pitchFamily="34" charset="0"/>
              <a:buChar char="•"/>
            </a:pPr>
            <a:r>
              <a:rPr lang="en-US" baseline="0" dirty="0" smtClean="0"/>
              <a:t>Encourage/Reinforce students when they use them.  Reinforcement needs to continue throughout the school year. </a:t>
            </a:r>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12</a:t>
            </a:fld>
            <a:endParaRPr lang="en-US" dirty="0"/>
          </a:p>
        </p:txBody>
      </p:sp>
    </p:spTree>
    <p:extLst>
      <p:ext uri="{BB962C8B-B14F-4D97-AF65-F5344CB8AC3E}">
        <p14:creationId xmlns:p14="http://schemas.microsoft.com/office/powerpoint/2010/main" val="982186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171447"/>
            <a:r>
              <a:rPr lang="en-US" dirty="0" smtClean="0"/>
              <a:t>Attention signal</a:t>
            </a:r>
          </a:p>
          <a:p>
            <a:pPr marL="0" lvl="1" indent="-171447"/>
            <a:r>
              <a:rPr lang="en-US" dirty="0" smtClean="0"/>
              <a:t>Beginning Procedures</a:t>
            </a:r>
          </a:p>
          <a:p>
            <a:pPr marL="452217" lvl="3" indent="-171447">
              <a:buFont typeface="Wingdings" pitchFamily="2" charset="2"/>
              <a:buChar char="ü"/>
            </a:pPr>
            <a:r>
              <a:rPr lang="en-US" dirty="0" smtClean="0"/>
              <a:t>Entering the Classroom</a:t>
            </a:r>
          </a:p>
          <a:p>
            <a:pPr marL="452217" lvl="3" indent="-171447">
              <a:buFont typeface="Wingdings" pitchFamily="2" charset="2"/>
              <a:buChar char="ü"/>
            </a:pPr>
            <a:r>
              <a:rPr lang="en-US" dirty="0" smtClean="0"/>
              <a:t>Opening Activities</a:t>
            </a:r>
          </a:p>
          <a:p>
            <a:pPr marL="452217" lvl="3" indent="-171447">
              <a:buFont typeface="Wingdings" pitchFamily="2" charset="2"/>
              <a:buChar char="ü"/>
            </a:pPr>
            <a:r>
              <a:rPr lang="en-US" dirty="0" smtClean="0"/>
              <a:t>Dealing with </a:t>
            </a:r>
            <a:r>
              <a:rPr lang="en-US" dirty="0" err="1" smtClean="0"/>
              <a:t>Tardies</a:t>
            </a:r>
            <a:endParaRPr lang="en-US" dirty="0" smtClean="0"/>
          </a:p>
          <a:p>
            <a:pPr marL="0" lvl="1" indent="-171447"/>
            <a:r>
              <a:rPr lang="en-US" dirty="0" smtClean="0"/>
              <a:t>Opening Activities Subroutines</a:t>
            </a:r>
          </a:p>
          <a:p>
            <a:pPr marL="452217" lvl="3" indent="-171447">
              <a:buFont typeface="Wingdings" pitchFamily="2" charset="2"/>
              <a:buChar char="ü"/>
            </a:pPr>
            <a:r>
              <a:rPr lang="en-US" dirty="0" smtClean="0"/>
              <a:t>Finished with Work</a:t>
            </a:r>
          </a:p>
          <a:p>
            <a:pPr marL="452217" lvl="3" indent="-171447">
              <a:buFont typeface="Wingdings" pitchFamily="2" charset="2"/>
              <a:buChar char="ü"/>
            </a:pPr>
            <a:r>
              <a:rPr lang="en-US" dirty="0" smtClean="0"/>
              <a:t>Student not Prepared with Materials</a:t>
            </a:r>
          </a:p>
          <a:p>
            <a:pPr marL="452217" lvl="3" indent="-171447">
              <a:buFont typeface="Wingdings" pitchFamily="2" charset="2"/>
              <a:buChar char="ü"/>
            </a:pPr>
            <a:r>
              <a:rPr lang="en-US" dirty="0" smtClean="0"/>
              <a:t>Student Returning After Absence</a:t>
            </a:r>
          </a:p>
          <a:p>
            <a:pPr marL="0" lvl="1" indent="-173336"/>
            <a:r>
              <a:rPr lang="en-US" sz="3600" dirty="0" smtClean="0"/>
              <a:t>Student Participation in Whole Group Instruction</a:t>
            </a:r>
          </a:p>
          <a:p>
            <a:pPr marL="0" lvl="1" indent="-173336"/>
            <a:r>
              <a:rPr lang="en-US" sz="3600" dirty="0" smtClean="0"/>
              <a:t>Student Participation in Cooperative Group Instruction</a:t>
            </a:r>
          </a:p>
          <a:p>
            <a:pPr marL="0" lvl="1" indent="-173336"/>
            <a:r>
              <a:rPr lang="en-US" sz="3600" dirty="0" smtClean="0"/>
              <a:t>Student Participation in Independent Seatwork</a:t>
            </a:r>
            <a:endParaRPr lang="en-US" dirty="0" smtClean="0"/>
          </a:p>
          <a:p>
            <a:pPr marL="0" lvl="1" indent="-171447"/>
            <a:r>
              <a:rPr lang="en-US" dirty="0" smtClean="0"/>
              <a:t>Ending Procedures</a:t>
            </a:r>
          </a:p>
          <a:p>
            <a:pPr marL="0" lvl="1" indent="-171447"/>
            <a:r>
              <a:rPr lang="en-US" dirty="0" smtClean="0"/>
              <a:t>Manage Student Assignments</a:t>
            </a:r>
          </a:p>
          <a:p>
            <a:pPr marL="452217" lvl="2" indent="-171447">
              <a:buFont typeface="Wingdings" pitchFamily="2" charset="2"/>
              <a:buChar char="ü"/>
            </a:pPr>
            <a:r>
              <a:rPr lang="en-US" dirty="0" smtClean="0"/>
              <a:t>Classwork</a:t>
            </a:r>
            <a:r>
              <a:rPr lang="en-US" baseline="0" dirty="0" smtClean="0"/>
              <a:t> and Homework Assignments</a:t>
            </a:r>
          </a:p>
          <a:p>
            <a:pPr marL="452217" lvl="2" indent="-171447">
              <a:buFont typeface="Wingdings" pitchFamily="2" charset="2"/>
              <a:buChar char="ü"/>
            </a:pPr>
            <a:r>
              <a:rPr lang="en-US" baseline="0" dirty="0" smtClean="0"/>
              <a:t>Collecting and Returning Completed Work</a:t>
            </a:r>
          </a:p>
          <a:p>
            <a:pPr marL="280770" lvl="2" indent="0">
              <a:buFont typeface="Wingdings" pitchFamily="2" charset="2"/>
              <a:buNone/>
            </a:pPr>
            <a:endParaRPr lang="en-US" dirty="0" smtClean="0"/>
          </a:p>
          <a:p>
            <a:pPr marL="0" marR="0" lvl="2"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dirty="0" smtClean="0"/>
              <a:t>Note: Teachers should also</a:t>
            </a:r>
            <a:r>
              <a:rPr lang="en-US" baseline="0" dirty="0" smtClean="0"/>
              <a:t> p</a:t>
            </a:r>
            <a:r>
              <a:rPr lang="en-US" sz="1200" b="0" i="0" u="none" strike="noStrike" kern="1200" baseline="0" dirty="0" smtClean="0">
                <a:solidFill>
                  <a:schemeClr val="tx1"/>
                </a:solidFill>
                <a:latin typeface="+mn-lt"/>
                <a:ea typeface="+mn-ea"/>
                <a:cs typeface="+mn-cs"/>
              </a:rPr>
              <a:t>lan "wind-up" and "wind-down" activities as they are designing beginning and ending procedures. A good wind-up activity for the beginning of a session is a three-minute facts timing. A good wind-down activity is a large-group review session.</a:t>
            </a:r>
          </a:p>
          <a:p>
            <a:pPr marL="0" marR="0" lvl="2"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200" b="0" i="0" u="none" strike="noStrike" kern="1200" baseline="0" dirty="0" smtClean="0">
              <a:solidFill>
                <a:schemeClr val="tx1"/>
              </a:solidFill>
              <a:latin typeface="+mn-lt"/>
              <a:ea typeface="+mn-ea"/>
              <a:cs typeface="+mn-cs"/>
            </a:endParaRPr>
          </a:p>
          <a:p>
            <a:pPr marL="0" marR="0" lvl="2"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b="1" i="0" u="none" strike="noStrike" kern="1200" baseline="0" dirty="0" smtClean="0">
                <a:solidFill>
                  <a:schemeClr val="tx1"/>
                </a:solidFill>
                <a:latin typeface="+mn-lt"/>
                <a:ea typeface="+mn-ea"/>
                <a:cs typeface="+mn-cs"/>
              </a:rPr>
              <a:t>Handout</a:t>
            </a:r>
            <a:r>
              <a:rPr lang="en-US" sz="1200" b="0" i="0" u="none" strike="noStrike" kern="1200" baseline="0" dirty="0" smtClean="0">
                <a:solidFill>
                  <a:schemeClr val="tx1"/>
                </a:solidFill>
                <a:latin typeface="+mn-lt"/>
                <a:ea typeface="+mn-ea"/>
                <a:cs typeface="+mn-cs"/>
              </a:rPr>
              <a:t>:</a:t>
            </a:r>
          </a:p>
          <a:p>
            <a:pPr marL="0" marR="0" lvl="2"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b="0" i="0" u="none" strike="noStrike" kern="1200" baseline="0" dirty="0" smtClean="0">
                <a:solidFill>
                  <a:schemeClr val="tx1"/>
                </a:solidFill>
                <a:latin typeface="+mn-lt"/>
                <a:ea typeface="+mn-ea"/>
                <a:cs typeface="+mn-cs"/>
              </a:rPr>
              <a:t>List of Procedures</a:t>
            </a:r>
            <a:endParaRPr lang="en-US"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13</a:t>
            </a:fld>
            <a:endParaRPr lang="en-US"/>
          </a:p>
        </p:txBody>
      </p:sp>
    </p:spTree>
    <p:extLst>
      <p:ext uri="{BB962C8B-B14F-4D97-AF65-F5344CB8AC3E}">
        <p14:creationId xmlns:p14="http://schemas.microsoft.com/office/powerpoint/2010/main" val="1399175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one example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14</a:t>
            </a:fld>
            <a:endParaRPr lang="en-US" dirty="0"/>
          </a:p>
        </p:txBody>
      </p:sp>
    </p:spTree>
    <p:extLst>
      <p:ext uri="{BB962C8B-B14F-4D97-AF65-F5344CB8AC3E}">
        <p14:creationId xmlns:p14="http://schemas.microsoft.com/office/powerpoint/2010/main" val="3405986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another example</a:t>
            </a:r>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15</a:t>
            </a:fld>
            <a:endParaRPr lang="en-US" dirty="0"/>
          </a:p>
        </p:txBody>
      </p:sp>
    </p:spTree>
    <p:extLst>
      <p:ext uri="{BB962C8B-B14F-4D97-AF65-F5344CB8AC3E}">
        <p14:creationId xmlns:p14="http://schemas.microsoft.com/office/powerpoint/2010/main" val="3216695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Handout:  </a:t>
            </a:r>
            <a:endParaRPr lang="en-US" b="0" dirty="0" smtClean="0"/>
          </a:p>
          <a:p>
            <a:r>
              <a:rPr lang="en-US" sz="1200" i="0" dirty="0" smtClean="0"/>
              <a:t>Lists of Classroom Procedures</a:t>
            </a:r>
            <a:endParaRPr lang="en-US" sz="1200" b="0" i="0" baseline="0" dirty="0" smtClean="0"/>
          </a:p>
          <a:p>
            <a:endParaRPr lang="en-US" b="0" i="0" dirty="0" smtClean="0"/>
          </a:p>
        </p:txBody>
      </p:sp>
      <p:sp>
        <p:nvSpPr>
          <p:cNvPr id="4" name="Slide Number Placeholder 3"/>
          <p:cNvSpPr>
            <a:spLocks noGrp="1"/>
          </p:cNvSpPr>
          <p:nvPr>
            <p:ph type="sldNum" sz="quarter" idx="10"/>
          </p:nvPr>
        </p:nvSpPr>
        <p:spPr/>
        <p:txBody>
          <a:bodyPr/>
          <a:lstStyle/>
          <a:p>
            <a:fld id="{671C2EB1-22DB-A546-9453-0C5C2A32182C}" type="slidenum">
              <a:rPr lang="en-US" smtClean="0"/>
              <a:t>17</a:t>
            </a:fld>
            <a:endParaRPr lang="en-US"/>
          </a:p>
        </p:txBody>
      </p:sp>
    </p:spTree>
    <p:extLst>
      <p:ext uri="{BB962C8B-B14F-4D97-AF65-F5344CB8AC3E}">
        <p14:creationId xmlns:p14="http://schemas.microsoft.com/office/powerpoint/2010/main" val="168266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18</a:t>
            </a:fld>
            <a:endParaRPr lang="en-US" dirty="0"/>
          </a:p>
        </p:txBody>
      </p:sp>
    </p:spTree>
    <p:extLst>
      <p:ext uri="{BB962C8B-B14F-4D97-AF65-F5344CB8AC3E}">
        <p14:creationId xmlns:p14="http://schemas.microsoft.com/office/powerpoint/2010/main" val="1017457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cs typeface="Times New Roman"/>
              </a:rPr>
              <a:t>Procedures are a task analysis or sequential list of steps necessary to successfully complete activity</a:t>
            </a:r>
            <a:r>
              <a:rPr lang="en-US" dirty="0" smtClean="0">
                <a:latin typeface="Times New Roman"/>
                <a:cs typeface="Times New Roman"/>
              </a:rPr>
              <a:t>.</a:t>
            </a:r>
          </a:p>
          <a:p>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19</a:t>
            </a:fld>
            <a:endParaRPr lang="en-US" dirty="0"/>
          </a:p>
        </p:txBody>
      </p:sp>
    </p:spTree>
    <p:extLst>
      <p:ext uri="{BB962C8B-B14F-4D97-AF65-F5344CB8AC3E}">
        <p14:creationId xmlns:p14="http://schemas.microsoft.com/office/powerpoint/2010/main" val="2241221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Effective</a:t>
            </a:r>
            <a:r>
              <a:rPr lang="en-US" baseline="0" dirty="0" smtClean="0"/>
              <a:t> Procedures have certain features included in them.</a:t>
            </a:r>
            <a:endParaRPr lang="en-US"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20</a:t>
            </a:fld>
            <a:endParaRPr lang="en-US"/>
          </a:p>
        </p:txBody>
      </p:sp>
    </p:spTree>
    <p:extLst>
      <p:ext uri="{BB962C8B-B14F-4D97-AF65-F5344CB8AC3E}">
        <p14:creationId xmlns:p14="http://schemas.microsoft.com/office/powerpoint/2010/main" val="2848682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ea typeface="ＭＳ Ｐゴシック" charset="0"/>
                <a:cs typeface="ＭＳ Ｐゴシック" charset="0"/>
              </a:rPr>
              <a:t>Procedures should be </a:t>
            </a:r>
            <a:r>
              <a:rPr lang="en-US" sz="1200" b="1" dirty="0" smtClean="0">
                <a:solidFill>
                  <a:srgbClr val="FF0000"/>
                </a:solidFill>
                <a:cs typeface="Times New Roman"/>
              </a:rPr>
              <a:t>O</a:t>
            </a:r>
            <a:r>
              <a:rPr lang="en-US" sz="1200" dirty="0" smtClean="0">
                <a:cs typeface="Times New Roman"/>
              </a:rPr>
              <a:t>bservable, </a:t>
            </a:r>
            <a:r>
              <a:rPr lang="en-US" sz="1200" b="1" dirty="0" smtClean="0">
                <a:solidFill>
                  <a:srgbClr val="FF0000"/>
                </a:solidFill>
                <a:cs typeface="Times New Roman"/>
              </a:rPr>
              <a:t>M</a:t>
            </a:r>
            <a:r>
              <a:rPr lang="en-US" sz="1200" dirty="0" smtClean="0">
                <a:cs typeface="Times New Roman"/>
              </a:rPr>
              <a:t>easurable, </a:t>
            </a:r>
            <a:r>
              <a:rPr lang="en-US" sz="1200" b="1" dirty="0" smtClean="0">
                <a:solidFill>
                  <a:srgbClr val="FF0000"/>
                </a:solidFill>
                <a:cs typeface="Times New Roman"/>
              </a:rPr>
              <a:t>P</a:t>
            </a:r>
            <a:r>
              <a:rPr lang="en-US" sz="1200" dirty="0" smtClean="0">
                <a:cs typeface="Times New Roman"/>
              </a:rPr>
              <a:t>ositively stated, </a:t>
            </a:r>
            <a:r>
              <a:rPr lang="en-US" sz="1200" b="1" dirty="0" smtClean="0">
                <a:solidFill>
                  <a:srgbClr val="FF0000"/>
                </a:solidFill>
                <a:cs typeface="Times New Roman"/>
              </a:rPr>
              <a:t>U</a:t>
            </a:r>
            <a:r>
              <a:rPr lang="en-US" sz="1200" dirty="0" smtClean="0">
                <a:cs typeface="Times New Roman"/>
              </a:rPr>
              <a:t>nderstandable, </a:t>
            </a:r>
            <a:r>
              <a:rPr lang="en-US" sz="1200" b="1" dirty="0" smtClean="0">
                <a:solidFill>
                  <a:srgbClr val="FF0000"/>
                </a:solidFill>
                <a:cs typeface="Times New Roman"/>
              </a:rPr>
              <a:t>A</a:t>
            </a:r>
            <a:r>
              <a:rPr lang="en-US" sz="1200" dirty="0" smtClean="0">
                <a:cs typeface="Times New Roman"/>
              </a:rPr>
              <a:t>lways applicable</a:t>
            </a:r>
          </a:p>
          <a:p>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21</a:t>
            </a:fld>
            <a:endParaRPr lang="en-US" dirty="0"/>
          </a:p>
        </p:txBody>
      </p:sp>
    </p:spTree>
    <p:extLst>
      <p:ext uri="{BB962C8B-B14F-4D97-AF65-F5344CB8AC3E}">
        <p14:creationId xmlns:p14="http://schemas.microsoft.com/office/powerpoint/2010/main" val="3465961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22</a:t>
            </a:fld>
            <a:endParaRPr lang="en-US" dirty="0"/>
          </a:p>
        </p:txBody>
      </p:sp>
    </p:spTree>
    <p:extLst>
      <p:ext uri="{BB962C8B-B14F-4D97-AF65-F5344CB8AC3E}">
        <p14:creationId xmlns:p14="http://schemas.microsoft.com/office/powerpoint/2010/main" val="3291285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Academic Learning Time can be divided into Instructional time. Instructional time is the allocated time that actually results in teaching.  Engaged Time is the amount of instructional time that students are actively engaged in learning.  </a:t>
            </a:r>
          </a:p>
          <a:p>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4</a:t>
            </a:fld>
            <a:endParaRPr lang="en-US" dirty="0"/>
          </a:p>
        </p:txBody>
      </p:sp>
    </p:spTree>
    <p:extLst>
      <p:ext uri="{BB962C8B-B14F-4D97-AF65-F5344CB8AC3E}">
        <p14:creationId xmlns:p14="http://schemas.microsoft.com/office/powerpoint/2010/main" val="1556182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that you have put an X on some of the procedures you need to develop on your handout, we are going to take some time to write the procedure. </a:t>
            </a:r>
          </a:p>
          <a:p>
            <a:endParaRPr lang="en-US" baseline="0" dirty="0" smtClean="0"/>
          </a:p>
          <a:p>
            <a:r>
              <a:rPr lang="en-US" baseline="0" dirty="0" smtClean="0"/>
              <a:t>Remember to consider OMPUA—observable, measureable, positively stated, understandable and always applicable.</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Handout: </a:t>
            </a:r>
          </a:p>
          <a:p>
            <a:pPr marL="0" marR="0" indent="0" algn="l" defTabSz="457200" rtl="0" eaLnBrk="1" fontAlgn="auto" latinLnBrk="0" hangingPunct="1">
              <a:lnSpc>
                <a:spcPct val="100000"/>
              </a:lnSpc>
              <a:spcBef>
                <a:spcPts val="0"/>
              </a:spcBef>
              <a:spcAft>
                <a:spcPts val="0"/>
              </a:spcAft>
              <a:buClrTx/>
              <a:buSzTx/>
              <a:buFontTx/>
              <a:buNone/>
              <a:tabLst/>
              <a:defRPr/>
            </a:pPr>
            <a:r>
              <a:rPr lang="en-US" b="0" i="0" baseline="0" dirty="0" smtClean="0"/>
              <a:t>Procedure Worksheet          </a:t>
            </a:r>
            <a:endParaRPr lang="en-US" dirty="0" smtClean="0"/>
          </a:p>
          <a:p>
            <a:endParaRPr lang="en-US" baseline="0" dirty="0" smtClean="0"/>
          </a:p>
          <a:p>
            <a:r>
              <a:rPr lang="en-US" baseline="0" dirty="0" smtClean="0"/>
              <a:t>After some time to work, ask for volunteers to share their procedures. </a:t>
            </a:r>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23</a:t>
            </a:fld>
            <a:endParaRPr lang="en-US" dirty="0"/>
          </a:p>
        </p:txBody>
      </p:sp>
    </p:spTree>
    <p:extLst>
      <p:ext uri="{BB962C8B-B14F-4D97-AF65-F5344CB8AC3E}">
        <p14:creationId xmlns:p14="http://schemas.microsoft.com/office/powerpoint/2010/main" val="2140417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rgbClr val="008000"/>
                </a:solidFill>
                <a:latin typeface="Times New Roman" charset="0"/>
                <a:ea typeface="ＭＳ Ｐゴシック" charset="0"/>
                <a:cs typeface="ＭＳ Ｐゴシック" charset="0"/>
              </a:rPr>
              <a:t>Developing Classroom Procedures is Not Sufficient.</a:t>
            </a:r>
            <a:r>
              <a:rPr lang="en-US" b="0" baseline="0" dirty="0" smtClean="0">
                <a:solidFill>
                  <a:srgbClr val="008000"/>
                </a:solidFill>
                <a:latin typeface="Times New Roman" charset="0"/>
                <a:ea typeface="ＭＳ Ｐゴシック" charset="0"/>
                <a:cs typeface="ＭＳ Ｐゴシック" charset="0"/>
              </a:rPr>
              <a:t>  In order to make procedures routines: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latin typeface="Times New Roman" charset="0"/>
              <a:ea typeface="ＭＳ Ｐゴシック" charset="0"/>
              <a:cs typeface="ＭＳ Ｐゴシック" charset="0"/>
            </a:endParaRPr>
          </a:p>
          <a:p>
            <a:r>
              <a:rPr lang="en-US" sz="1200" kern="1200" dirty="0" smtClean="0">
                <a:solidFill>
                  <a:schemeClr val="tx1"/>
                </a:solidFill>
                <a:effectLst/>
                <a:latin typeface="+mn-lt"/>
                <a:ea typeface="+mn-ea"/>
                <a:cs typeface="+mn-cs"/>
              </a:rPr>
              <a:t>Teach the most important, key procedures over a period of days, one or two at a time.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Teach the steps of the routine and explain the rationale behind the routine or procedure.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Model the routine or procedure for the students. </a:t>
            </a:r>
          </a:p>
          <a:p>
            <a:pPr marL="1085850" lvl="2" indent="-171450">
              <a:buFont typeface="Wingdings" panose="05000000000000000000" pitchFamily="2" charset="2"/>
              <a:buChar char="ü"/>
            </a:pPr>
            <a:r>
              <a:rPr lang="en-US" sz="1200" kern="1200" dirty="0" smtClean="0">
                <a:solidFill>
                  <a:schemeClr val="tx1"/>
                </a:solidFill>
                <a:effectLst/>
                <a:latin typeface="+mn-lt"/>
                <a:ea typeface="+mn-ea"/>
                <a:cs typeface="+mn-cs"/>
              </a:rPr>
              <a:t>Give the students non-examples of compliance.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Have the students (or one student) model the procedure.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Review how the student or students did.</a:t>
            </a:r>
          </a:p>
          <a:p>
            <a:pPr marL="457200" lvl="1" indent="0">
              <a:buFont typeface="Arial" panose="020B0604020202020204" pitchFamily="34" charset="0"/>
              <a:buNone/>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Teach the less important routines and procedure by simply stating the routine or procedure, monitoring it, and reinforcing it when necessary. </a:t>
            </a:r>
          </a:p>
          <a:p>
            <a:r>
              <a:rPr lang="en-US" sz="1200" i="1" kern="1200" dirty="0" smtClean="0">
                <a:solidFill>
                  <a:schemeClr val="tx1"/>
                </a:solidFill>
                <a:effectLst/>
                <a:latin typeface="+mn-lt"/>
                <a:ea typeface="+mn-ea"/>
                <a:cs typeface="+mn-cs"/>
              </a:rPr>
              <a:t>Be consistent </a:t>
            </a:r>
            <a:r>
              <a:rPr lang="en-US" sz="1200" kern="1200" dirty="0" smtClean="0">
                <a:solidFill>
                  <a:schemeClr val="tx1"/>
                </a:solidFill>
                <a:effectLst/>
                <a:latin typeface="+mn-lt"/>
                <a:ea typeface="+mn-ea"/>
                <a:cs typeface="+mn-cs"/>
              </a:rPr>
              <a:t>. Don't give up after a few days. The time spent teaching, monitoring and reinforcing routines and procedures during the first three weeks of school will pay tremendous dividends. If the routines and procedures are established at the beginning of the year, the entire rest of the year will be more enjoyable and productive for both you and your students.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solidFill>
                <a:srgbClr val="008000"/>
              </a:solidFill>
              <a:latin typeface="Times New Roman" charset="0"/>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latin typeface="Times New Roman" charset="0"/>
                <a:ea typeface="ＭＳ Ｐゴシック" charset="0"/>
                <a:cs typeface="ＭＳ Ｐゴシック" charset="0"/>
              </a:rPr>
              <a:t>You just identified classroom procedures, now you want to make your classroom procedures </a:t>
            </a:r>
            <a:r>
              <a:rPr lang="en-US" b="0" baseline="0" dirty="0" smtClean="0">
                <a:latin typeface="Times New Roman" charset="0"/>
                <a:ea typeface="ＭＳ Ｐゴシック" charset="0"/>
                <a:cs typeface="ＭＳ Ｐゴシック" charset="0"/>
              </a:rPr>
              <a:t>effective by teaching them.   After the classroom procedures have been defined, it is helpful to post them in the classroom in a prominent spot where you and your students can refer to them regularly and frequently. Posting is not enough. Just like we teach our dismissal and cafeteria procedures, we need to teach procedures to ensure students know them. </a:t>
            </a:r>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24</a:t>
            </a:fld>
            <a:endParaRPr lang="en-US" dirty="0"/>
          </a:p>
        </p:txBody>
      </p:sp>
    </p:spTree>
    <p:extLst>
      <p:ext uri="{BB962C8B-B14F-4D97-AF65-F5344CB8AC3E}">
        <p14:creationId xmlns:p14="http://schemas.microsoft.com/office/powerpoint/2010/main" val="33210728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Handout:</a:t>
            </a:r>
          </a:p>
          <a:p>
            <a:r>
              <a:rPr lang="en-US" dirty="0" smtClean="0"/>
              <a:t>Tell, Show</a:t>
            </a:r>
            <a:r>
              <a:rPr lang="en-US" baseline="0" dirty="0" smtClean="0"/>
              <a:t>, Do, Review Lesson Plan</a:t>
            </a:r>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25</a:t>
            </a:fld>
            <a:endParaRPr lang="en-US" dirty="0"/>
          </a:p>
        </p:txBody>
      </p:sp>
    </p:spTree>
    <p:extLst>
      <p:ext uri="{BB962C8B-B14F-4D97-AF65-F5344CB8AC3E}">
        <p14:creationId xmlns:p14="http://schemas.microsoft.com/office/powerpoint/2010/main" val="1808522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rgbClr val="008000"/>
                </a:solidFill>
                <a:latin typeface="Times New Roman" charset="0"/>
                <a:ea typeface="ＭＳ Ｐゴシック" charset="0"/>
                <a:cs typeface="ＭＳ Ｐゴシック" charset="0"/>
              </a:rPr>
              <a:t>Developing Classroom Procedures is Not Sufficient.</a:t>
            </a:r>
            <a:r>
              <a:rPr lang="en-US" b="0" baseline="0" dirty="0" smtClean="0">
                <a:solidFill>
                  <a:srgbClr val="008000"/>
                </a:solidFill>
                <a:latin typeface="Times New Roman" charset="0"/>
                <a:ea typeface="ＭＳ Ｐゴシック" charset="0"/>
                <a:cs typeface="ＭＳ Ｐゴシック" charset="0"/>
              </a:rPr>
              <a:t>  In order to make procedures routines: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latin typeface="Times New Roman" charset="0"/>
              <a:ea typeface="ＭＳ Ｐゴシック" charset="0"/>
              <a:cs typeface="ＭＳ Ｐゴシック"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latin typeface="Times New Roman" charset="0"/>
                <a:ea typeface="ＭＳ Ｐゴシック" charset="0"/>
                <a:cs typeface="ＭＳ Ｐゴシック" charset="0"/>
              </a:rPr>
              <a:t>Procedures must be directly taught to students and</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latin typeface="Times New Roman" charset="0"/>
                <a:ea typeface="ＭＳ Ｐゴシック" charset="0"/>
                <a:cs typeface="ＭＳ Ｐゴシック" charset="0"/>
              </a:rPr>
              <a:t>Students must be allowed to practice the routine</a:t>
            </a:r>
            <a:endParaRPr lang="en-US" sz="1200" b="1" dirty="0" smtClean="0">
              <a:latin typeface="Times New Roman" charset="0"/>
              <a:ea typeface="ＭＳ Ｐゴシック" charset="0"/>
              <a:cs typeface="ＭＳ Ｐゴシック" charset="0"/>
            </a:endParaRP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Times New Roman" charset="0"/>
                <a:ea typeface="ＭＳ Ｐゴシック" charset="0"/>
                <a:cs typeface="ＭＳ Ｐゴシック" charset="0"/>
              </a:rPr>
              <a:t>Once all our classroom procedures have been identified,  it is equally important that the procedures we want students to demonstrate are systematically </a:t>
            </a:r>
            <a:r>
              <a:rPr lang="en-US" b="1" dirty="0" smtClean="0">
                <a:latin typeface="Times New Roman" charset="0"/>
                <a:ea typeface="ＭＳ Ｐゴシック" charset="0"/>
                <a:cs typeface="ＭＳ Ｐゴシック" charset="0"/>
              </a:rPr>
              <a:t>taught</a:t>
            </a:r>
            <a:r>
              <a:rPr lang="en-US" dirty="0" smtClean="0">
                <a:latin typeface="Times New Roman" charset="0"/>
                <a:ea typeface="ＭＳ Ｐゴシック" charset="0"/>
                <a:cs typeface="ＭＳ Ｐゴシック" charset="0"/>
              </a:rPr>
              <a:t>.  This means there needs to be a plan for when and how classroom procedures will be taught to students.</a:t>
            </a:r>
          </a:p>
          <a:p>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26</a:t>
            </a:fld>
            <a:endParaRPr lang="en-US" dirty="0"/>
          </a:p>
        </p:txBody>
      </p:sp>
    </p:spTree>
    <p:extLst>
      <p:ext uri="{BB962C8B-B14F-4D97-AF65-F5344CB8AC3E}">
        <p14:creationId xmlns:p14="http://schemas.microsoft.com/office/powerpoint/2010/main" val="33604213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charset="0"/>
                <a:ea typeface="ＭＳ Ｐゴシック" charset="0"/>
                <a:cs typeface="ＭＳ Ｐゴシック" charset="0"/>
              </a:rPr>
              <a:t>Handout:</a:t>
            </a:r>
          </a:p>
          <a:p>
            <a:r>
              <a:rPr lang="en-US" b="0" dirty="0" smtClean="0">
                <a:latin typeface="Times New Roman" charset="0"/>
                <a:ea typeface="ＭＳ Ｐゴシック" charset="0"/>
                <a:cs typeface="ＭＳ Ｐゴシック" charset="0"/>
              </a:rPr>
              <a:t>Schedule</a:t>
            </a:r>
            <a:r>
              <a:rPr lang="en-US" b="0" baseline="0" dirty="0" smtClean="0">
                <a:latin typeface="Times New Roman" charset="0"/>
                <a:ea typeface="ＭＳ Ｐゴシック" charset="0"/>
                <a:cs typeface="ＭＳ Ｐゴシック" charset="0"/>
              </a:rPr>
              <a:t> for Teaching and Reviewing Rules and Procedures</a:t>
            </a:r>
            <a:endParaRPr lang="en-US" b="0" dirty="0" smtClean="0">
              <a:latin typeface="Times New Roman"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F8BE4607-2072-E14D-A2D4-834D545D3161}" type="slidenum">
              <a:rPr lang="en-US" smtClean="0"/>
              <a:t>27</a:t>
            </a:fld>
            <a:endParaRPr lang="en-US" dirty="0"/>
          </a:p>
        </p:txBody>
      </p:sp>
    </p:spTree>
    <p:extLst>
      <p:ext uri="{BB962C8B-B14F-4D97-AF65-F5344CB8AC3E}">
        <p14:creationId xmlns:p14="http://schemas.microsoft.com/office/powerpoint/2010/main" val="20777157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rgbClr val="008000"/>
                </a:solidFill>
                <a:latin typeface="Times New Roman" charset="0"/>
                <a:ea typeface="ＭＳ Ｐゴシック" charset="0"/>
                <a:cs typeface="ＭＳ Ｐゴシック" charset="0"/>
              </a:rPr>
              <a:t>Developing Classroom Procedures is Not Sufficient.</a:t>
            </a:r>
            <a:r>
              <a:rPr lang="en-US" b="0" baseline="0" dirty="0" smtClean="0">
                <a:solidFill>
                  <a:srgbClr val="008000"/>
                </a:solidFill>
                <a:latin typeface="Times New Roman" charset="0"/>
                <a:ea typeface="ＭＳ Ｐゴシック" charset="0"/>
                <a:cs typeface="ＭＳ Ｐゴシック" charset="0"/>
              </a:rPr>
              <a:t>  In order to make procedures routines: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latin typeface="Times New Roman" charset="0"/>
              <a:ea typeface="ＭＳ Ｐゴシック" charset="0"/>
              <a:cs typeface="ＭＳ Ｐゴシック"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latin typeface="Times New Roman" charset="0"/>
                <a:ea typeface="ＭＳ Ｐゴシック" charset="0"/>
                <a:cs typeface="ＭＳ Ｐゴシック" charset="0"/>
              </a:rPr>
              <a:t>Procedures must be directly taught to students and</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latin typeface="Times New Roman" charset="0"/>
                <a:ea typeface="ＭＳ Ｐゴシック" charset="0"/>
                <a:cs typeface="ＭＳ Ｐゴシック" charset="0"/>
              </a:rPr>
              <a:t>Students must be allowed to practice the routine</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latin typeface="Times New Roman" charset="0"/>
                <a:ea typeface="ＭＳ Ｐゴシック" charset="0"/>
                <a:cs typeface="ＭＳ Ｐゴシック" charset="0"/>
              </a:rPr>
              <a:t>Students must get Specific Feedback on their skill</a:t>
            </a:r>
            <a:r>
              <a:rPr lang="en-US" sz="1200" b="0" baseline="0" dirty="0" smtClean="0">
                <a:latin typeface="Times New Roman" charset="0"/>
                <a:ea typeface="ＭＳ Ｐゴシック" charset="0"/>
                <a:cs typeface="ＭＳ Ｐゴシック" charset="0"/>
              </a:rPr>
              <a:t> use (See Specific Feedback Module)</a:t>
            </a:r>
            <a:endParaRPr lang="en-US" sz="1200" b="1" dirty="0" smtClean="0">
              <a:latin typeface="Times New Roman" charset="0"/>
              <a:ea typeface="ＭＳ Ｐゴシック" charset="0"/>
              <a:cs typeface="ＭＳ Ｐゴシック"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28</a:t>
            </a:fld>
            <a:endParaRPr lang="en-US" dirty="0"/>
          </a:p>
        </p:txBody>
      </p:sp>
    </p:spTree>
    <p:extLst>
      <p:ext uri="{BB962C8B-B14F-4D97-AF65-F5344CB8AC3E}">
        <p14:creationId xmlns:p14="http://schemas.microsoft.com/office/powerpoint/2010/main" val="17291419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29</a:t>
            </a:fld>
            <a:endParaRPr lang="en-US" dirty="0"/>
          </a:p>
        </p:txBody>
      </p:sp>
    </p:spTree>
    <p:extLst>
      <p:ext uri="{BB962C8B-B14F-4D97-AF65-F5344CB8AC3E}">
        <p14:creationId xmlns:p14="http://schemas.microsoft.com/office/powerpoint/2010/main" val="4271973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112" charset="-128"/>
              </a:rPr>
              <a:t>What is the difference between Expectations and Rules? Expectations are the ideals for which we are striving</a:t>
            </a:r>
            <a:r>
              <a:rPr lang="en-US" baseline="0" dirty="0" smtClean="0">
                <a:ea typeface="ＭＳ Ｐゴシック" pitchFamily="-112" charset="-128"/>
              </a:rPr>
              <a:t> aka </a:t>
            </a:r>
            <a:r>
              <a:rPr lang="en-US" dirty="0" smtClean="0">
                <a:ea typeface="ＭＳ Ｐゴシック" pitchFamily="-112" charset="-128"/>
              </a:rPr>
              <a:t>character traits.</a:t>
            </a:r>
            <a:r>
              <a:rPr lang="en-US" baseline="0" dirty="0" smtClean="0">
                <a:ea typeface="ＭＳ Ｐゴシック" pitchFamily="-112" charset="-128"/>
              </a:rPr>
              <a:t> </a:t>
            </a:r>
            <a:r>
              <a:rPr lang="en-US" dirty="0" smtClean="0">
                <a:ea typeface="ＭＳ Ｐゴシック" pitchFamily="-112" charset="-128"/>
              </a:rPr>
              <a:t>Rules are specific behavioral statements and are some of the behaviors that students will display to demonstrate the School Wide expectations in your room.  For example, one way to show “respect” (expectation) in your room may be by “keeping your hands and feet to self” (rule).</a:t>
            </a:r>
          </a:p>
        </p:txBody>
      </p:sp>
      <p:sp>
        <p:nvSpPr>
          <p:cNvPr id="53252" name="Slide Number Placeholder 3"/>
          <p:cNvSpPr>
            <a:spLocks noGrp="1"/>
          </p:cNvSpPr>
          <p:nvPr>
            <p:ph type="sldNum" sz="quarter" idx="5"/>
          </p:nvPr>
        </p:nvSpPr>
        <p:spPr/>
        <p:txBody>
          <a:bodyPr/>
          <a:lstStyle>
            <a:lvl1pPr eaLnBrk="0" hangingPunct="0">
              <a:defRPr sz="2400">
                <a:solidFill>
                  <a:schemeClr val="tx1"/>
                </a:solidFill>
                <a:latin typeface="Arial" charset="0"/>
                <a:ea typeface="ＭＳ Ｐゴシック" pitchFamily="-112" charset="-128"/>
              </a:defRPr>
            </a:lvl1pPr>
            <a:lvl2pPr marL="37930970" indent="-37473779"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191" eaLnBrk="0" fontAlgn="base" hangingPunct="0">
              <a:spcBef>
                <a:spcPct val="0"/>
              </a:spcBef>
              <a:spcAft>
                <a:spcPct val="0"/>
              </a:spcAft>
              <a:defRPr sz="2400">
                <a:solidFill>
                  <a:schemeClr val="tx1"/>
                </a:solidFill>
                <a:latin typeface="Arial" charset="0"/>
                <a:ea typeface="ＭＳ Ｐゴシック" pitchFamily="-112" charset="-128"/>
              </a:defRPr>
            </a:lvl6pPr>
            <a:lvl7pPr marL="914381" eaLnBrk="0" fontAlgn="base" hangingPunct="0">
              <a:spcBef>
                <a:spcPct val="0"/>
              </a:spcBef>
              <a:spcAft>
                <a:spcPct val="0"/>
              </a:spcAft>
              <a:defRPr sz="2400">
                <a:solidFill>
                  <a:schemeClr val="tx1"/>
                </a:solidFill>
                <a:latin typeface="Arial" charset="0"/>
                <a:ea typeface="ＭＳ Ｐゴシック" pitchFamily="-112" charset="-128"/>
              </a:defRPr>
            </a:lvl7pPr>
            <a:lvl8pPr marL="1371573" eaLnBrk="0" fontAlgn="base" hangingPunct="0">
              <a:spcBef>
                <a:spcPct val="0"/>
              </a:spcBef>
              <a:spcAft>
                <a:spcPct val="0"/>
              </a:spcAft>
              <a:defRPr sz="2400">
                <a:solidFill>
                  <a:schemeClr val="tx1"/>
                </a:solidFill>
                <a:latin typeface="Arial" charset="0"/>
                <a:ea typeface="ＭＳ Ｐゴシック" pitchFamily="-112" charset="-128"/>
              </a:defRPr>
            </a:lvl8pPr>
            <a:lvl9pPr marL="1828764"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fld id="{C8DAD334-4BFC-4029-8294-8ACBF3A478BF}" type="slidenum">
              <a:rPr lang="en-US" sz="1200">
                <a:latin typeface="Calibri" pitchFamily="-112" charset="0"/>
              </a:rPr>
              <a:pPr eaLnBrk="1" hangingPunct="1"/>
              <a:t>30</a:t>
            </a:fld>
            <a:endParaRPr lang="en-US" sz="1200">
              <a:latin typeface="Calibri" pitchFamily="-112" charset="0"/>
            </a:endParaRPr>
          </a:p>
        </p:txBody>
      </p:sp>
    </p:spTree>
    <p:extLst>
      <p:ext uri="{BB962C8B-B14F-4D97-AF65-F5344CB8AC3E}">
        <p14:creationId xmlns:p14="http://schemas.microsoft.com/office/powerpoint/2010/main" val="28539973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ea typeface="ＭＳ Ｐゴシック" charset="0"/>
                <a:cs typeface="ＭＳ Ｐゴシック" charset="0"/>
              </a:rPr>
              <a:t>Procedures should be </a:t>
            </a:r>
            <a:r>
              <a:rPr lang="en-US" sz="1200" b="1" dirty="0" smtClean="0">
                <a:solidFill>
                  <a:srgbClr val="FF0000"/>
                </a:solidFill>
                <a:cs typeface="Times New Roman"/>
              </a:rPr>
              <a:t>O</a:t>
            </a:r>
            <a:r>
              <a:rPr lang="en-US" sz="1200" dirty="0" smtClean="0">
                <a:cs typeface="Times New Roman"/>
              </a:rPr>
              <a:t>bservable, </a:t>
            </a:r>
            <a:r>
              <a:rPr lang="en-US" sz="1200" b="1" dirty="0" smtClean="0">
                <a:solidFill>
                  <a:srgbClr val="FF0000"/>
                </a:solidFill>
                <a:cs typeface="Times New Roman"/>
              </a:rPr>
              <a:t>M</a:t>
            </a:r>
            <a:r>
              <a:rPr lang="en-US" sz="1200" dirty="0" smtClean="0">
                <a:cs typeface="Times New Roman"/>
              </a:rPr>
              <a:t>easurable, </a:t>
            </a:r>
            <a:r>
              <a:rPr lang="en-US" sz="1200" b="1" dirty="0" smtClean="0">
                <a:solidFill>
                  <a:srgbClr val="FF0000"/>
                </a:solidFill>
                <a:cs typeface="Times New Roman"/>
              </a:rPr>
              <a:t>P</a:t>
            </a:r>
            <a:r>
              <a:rPr lang="en-US" sz="1200" dirty="0" smtClean="0">
                <a:cs typeface="Times New Roman"/>
              </a:rPr>
              <a:t>ositively stated, </a:t>
            </a:r>
            <a:r>
              <a:rPr lang="en-US" sz="1200" b="1" dirty="0" smtClean="0">
                <a:solidFill>
                  <a:srgbClr val="FF0000"/>
                </a:solidFill>
                <a:cs typeface="Times New Roman"/>
              </a:rPr>
              <a:t>U</a:t>
            </a:r>
            <a:r>
              <a:rPr lang="en-US" sz="1200" dirty="0" smtClean="0">
                <a:cs typeface="Times New Roman"/>
              </a:rPr>
              <a:t>nderstandable, </a:t>
            </a:r>
            <a:r>
              <a:rPr lang="en-US" sz="1200" b="1" dirty="0" smtClean="0">
                <a:solidFill>
                  <a:srgbClr val="FF0000"/>
                </a:solidFill>
                <a:cs typeface="Times New Roman"/>
              </a:rPr>
              <a:t>A</a:t>
            </a:r>
            <a:r>
              <a:rPr lang="en-US" sz="1200" dirty="0" smtClean="0">
                <a:cs typeface="Times New Roman"/>
              </a:rPr>
              <a:t>lways applicable</a:t>
            </a:r>
          </a:p>
          <a:p>
            <a:endParaRPr lang="en-US" dirty="0" smtClean="0"/>
          </a:p>
          <a:p>
            <a:r>
              <a:rPr lang="en-US" dirty="0" smtClean="0">
                <a:latin typeface="Times New Roman" charset="0"/>
                <a:ea typeface="ＭＳ Ｐゴシック" charset="0"/>
                <a:cs typeface="ＭＳ Ｐゴシック" charset="0"/>
              </a:rPr>
              <a:t>Classroom expectations and behaviors</a:t>
            </a:r>
            <a:r>
              <a:rPr lang="en-US" baseline="0" dirty="0" smtClean="0">
                <a:latin typeface="Times New Roman" charset="0"/>
                <a:ea typeface="ＭＳ Ｐゴシック" charset="0"/>
                <a:cs typeface="ＭＳ Ｐゴシック" charset="0"/>
              </a:rPr>
              <a:t> or </a:t>
            </a:r>
            <a:r>
              <a:rPr lang="en-US" dirty="0" smtClean="0">
                <a:latin typeface="Times New Roman" charset="0"/>
                <a:ea typeface="ＭＳ Ｐゴシック" charset="0"/>
                <a:cs typeface="ＭＳ Ｐゴシック" charset="0"/>
              </a:rPr>
              <a:t>rules </a:t>
            </a:r>
            <a:r>
              <a:rPr lang="en-US" b="1" dirty="0" smtClean="0">
                <a:latin typeface="Times New Roman" charset="0"/>
                <a:ea typeface="ＭＳ Ｐゴシック" charset="0"/>
                <a:cs typeface="ＭＳ Ｐゴシック" charset="0"/>
              </a:rPr>
              <a:t>must</a:t>
            </a:r>
            <a:r>
              <a:rPr lang="en-US" dirty="0" smtClean="0">
                <a:latin typeface="Times New Roman" charset="0"/>
                <a:ea typeface="ＭＳ Ｐゴシック" charset="0"/>
                <a:cs typeface="ＭＳ Ｐゴシック" charset="0"/>
              </a:rPr>
              <a:t> be consistent with </a:t>
            </a:r>
            <a:r>
              <a:rPr lang="en-US" dirty="0" err="1" smtClean="0">
                <a:latin typeface="Times New Roman" charset="0"/>
                <a:ea typeface="ＭＳ Ｐゴシック" charset="0"/>
                <a:cs typeface="ＭＳ Ｐゴシック" charset="0"/>
              </a:rPr>
              <a:t>schoolwide</a:t>
            </a:r>
            <a:r>
              <a:rPr lang="en-US" dirty="0" smtClean="0">
                <a:latin typeface="Times New Roman" charset="0"/>
                <a:ea typeface="ＭＳ Ｐゴシック" charset="0"/>
                <a:cs typeface="ＭＳ Ｐゴシック" charset="0"/>
              </a:rPr>
              <a:t> expectations and rules.  School rules are in effect in the classroom.  What we identify as classroom rules are additional, extra or specific to the classroom setting – anything not already covered by the </a:t>
            </a:r>
            <a:r>
              <a:rPr lang="en-US" dirty="0" err="1" smtClean="0">
                <a:latin typeface="Times New Roman" charset="0"/>
                <a:ea typeface="ＭＳ Ｐゴシック" charset="0"/>
                <a:cs typeface="ＭＳ Ｐゴシック" charset="0"/>
              </a:rPr>
              <a:t>schoolwide</a:t>
            </a:r>
            <a:r>
              <a:rPr lang="en-US" dirty="0" smtClean="0">
                <a:latin typeface="Times New Roman" charset="0"/>
                <a:ea typeface="ＭＳ Ｐゴシック" charset="0"/>
                <a:cs typeface="ＭＳ Ｐゴシック" charset="0"/>
              </a:rPr>
              <a:t> rules that you want in effect in your classroom.</a:t>
            </a:r>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31</a:t>
            </a:fld>
            <a:endParaRPr lang="en-US" dirty="0"/>
          </a:p>
        </p:txBody>
      </p:sp>
    </p:spTree>
    <p:extLst>
      <p:ext uri="{BB962C8B-B14F-4D97-AF65-F5344CB8AC3E}">
        <p14:creationId xmlns:p14="http://schemas.microsoft.com/office/powerpoint/2010/main" val="24536744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charset="0"/>
                <a:ea typeface="ＭＳ Ｐゴシック" charset="0"/>
                <a:cs typeface="ＭＳ Ｐゴシック" charset="0"/>
              </a:rPr>
              <a:t>Turn to a partner.  Talk and decide… which of these statements meet the 5 guidelines for writing rules?  Remember, to be considered a </a:t>
            </a:r>
            <a:r>
              <a:rPr lang="ja-JP" altLang="en-US" dirty="0" smtClean="0">
                <a:latin typeface="Times New Roman" charset="0"/>
                <a:ea typeface="ＭＳ Ｐゴシック" charset="0"/>
                <a:cs typeface="ＭＳ Ｐゴシック" charset="0"/>
              </a:rPr>
              <a:t>“</a:t>
            </a:r>
            <a:r>
              <a:rPr lang="en-US" altLang="ja-JP" dirty="0" smtClean="0">
                <a:latin typeface="Times New Roman" charset="0"/>
                <a:ea typeface="ＭＳ Ｐゴシック" charset="0"/>
                <a:cs typeface="ＭＳ Ｐゴシック" charset="0"/>
              </a:rPr>
              <a:t>rule,</a:t>
            </a:r>
            <a:r>
              <a:rPr lang="ja-JP" altLang="en-US" dirty="0" smtClean="0">
                <a:latin typeface="Times New Roman" charset="0"/>
                <a:ea typeface="ＭＳ Ｐゴシック" charset="0"/>
                <a:cs typeface="ＭＳ Ｐゴシック" charset="0"/>
              </a:rPr>
              <a:t>”</a:t>
            </a:r>
            <a:r>
              <a:rPr lang="en-US" altLang="ja-JP" dirty="0" smtClean="0">
                <a:latin typeface="Times New Roman" charset="0"/>
                <a:ea typeface="ＭＳ Ｐゴシック" charset="0"/>
                <a:cs typeface="ＭＳ Ｐゴシック" charset="0"/>
              </a:rPr>
              <a:t> the behavior must be observable, measureable, positively stated, understandable, and always applicable.  </a:t>
            </a:r>
          </a:p>
          <a:p>
            <a:endParaRPr lang="en-US" dirty="0" smtClean="0">
              <a:latin typeface="Times New Roman" charset="0"/>
              <a:ea typeface="ＭＳ Ｐゴシック" charset="0"/>
              <a:cs typeface="ＭＳ Ｐゴシック" charset="0"/>
            </a:endParaRPr>
          </a:p>
          <a:p>
            <a:r>
              <a:rPr lang="en-US" i="1" dirty="0" smtClean="0">
                <a:latin typeface="Times New Roman" charset="0"/>
                <a:ea typeface="ＭＳ Ｐゴシック" charset="0"/>
                <a:cs typeface="ＭＳ Ｐゴシック" charset="0"/>
              </a:rPr>
              <a:t>Answers</a:t>
            </a:r>
            <a:r>
              <a:rPr lang="en-US" i="1" dirty="0" smtClean="0">
                <a:latin typeface="Times New Roman" charset="0"/>
                <a:ea typeface="ＭＳ Ｐゴシック" charset="0"/>
                <a:cs typeface="ＭＳ Ｐゴシック" charset="0"/>
                <a:sym typeface="Wingdings" charset="0"/>
              </a:rPr>
              <a:t>:</a:t>
            </a:r>
          </a:p>
          <a:p>
            <a:pPr>
              <a:buFontTx/>
              <a:buChar char="•"/>
            </a:pPr>
            <a:r>
              <a:rPr lang="en-US" i="1" dirty="0" smtClean="0">
                <a:latin typeface="Times New Roman" charset="0"/>
                <a:ea typeface="ＭＳ Ｐゴシック" charset="0"/>
                <a:cs typeface="ＭＳ Ｐゴシック" charset="0"/>
              </a:rPr>
              <a:t>Keep hands and feet to yourself (good)</a:t>
            </a:r>
          </a:p>
          <a:p>
            <a:pPr>
              <a:buFontTx/>
              <a:buChar char="•"/>
            </a:pPr>
            <a:r>
              <a:rPr lang="en-US" i="1" dirty="0" smtClean="0">
                <a:latin typeface="Times New Roman" charset="0"/>
                <a:ea typeface="ＭＳ Ｐゴシック" charset="0"/>
                <a:cs typeface="ＭＳ Ｐゴシック" charset="0"/>
              </a:rPr>
              <a:t>Turn in completed assignment (good)</a:t>
            </a:r>
          </a:p>
          <a:p>
            <a:pPr>
              <a:buFontTx/>
              <a:buChar char="•"/>
            </a:pPr>
            <a:r>
              <a:rPr lang="en-US" i="1" dirty="0" smtClean="0">
                <a:latin typeface="Times New Roman" charset="0"/>
                <a:ea typeface="ＭＳ Ｐゴシック" charset="0"/>
                <a:cs typeface="ＭＳ Ｐゴシック" charset="0"/>
              </a:rPr>
              <a:t>Respect others (not observable, measureable, understandable)</a:t>
            </a:r>
          </a:p>
          <a:p>
            <a:pPr>
              <a:buFontTx/>
              <a:buChar char="•"/>
            </a:pPr>
            <a:r>
              <a:rPr lang="en-US" i="1" dirty="0" smtClean="0">
                <a:latin typeface="Times New Roman" charset="0"/>
                <a:ea typeface="ＭＳ Ｐゴシック" charset="0"/>
                <a:cs typeface="ＭＳ Ｐゴシック" charset="0"/>
              </a:rPr>
              <a:t>Walk in the classroom (good)</a:t>
            </a:r>
          </a:p>
          <a:p>
            <a:pPr>
              <a:buFontTx/>
              <a:buChar char="•"/>
            </a:pPr>
            <a:r>
              <a:rPr lang="en-US" i="1" dirty="0" smtClean="0">
                <a:latin typeface="Times New Roman" charset="0"/>
                <a:ea typeface="ＭＳ Ｐゴシック" charset="0"/>
                <a:cs typeface="ＭＳ Ｐゴシック" charset="0"/>
              </a:rPr>
              <a:t>Don</a:t>
            </a:r>
            <a:r>
              <a:rPr lang="ja-JP" altLang="en-US" i="1" dirty="0" smtClean="0">
                <a:latin typeface="Times New Roman" charset="0"/>
                <a:ea typeface="ＭＳ Ｐゴシック" charset="0"/>
                <a:cs typeface="ＭＳ Ｐゴシック" charset="0"/>
              </a:rPr>
              <a:t>’</a:t>
            </a:r>
            <a:r>
              <a:rPr lang="en-US" altLang="ja-JP" i="1" dirty="0" smtClean="0">
                <a:latin typeface="Times New Roman" charset="0"/>
                <a:ea typeface="ＭＳ Ｐゴシック" charset="0"/>
                <a:cs typeface="ＭＳ Ｐゴシック" charset="0"/>
              </a:rPr>
              <a:t>t run (</a:t>
            </a:r>
            <a:r>
              <a:rPr lang="en-US" altLang="ja-JP" i="1" dirty="0" err="1" smtClean="0">
                <a:latin typeface="Times New Roman" charset="0"/>
                <a:ea typeface="ＭＳ Ｐゴシック" charset="0"/>
                <a:cs typeface="ＭＳ Ｐゴシック" charset="0"/>
              </a:rPr>
              <a:t>isn</a:t>
            </a:r>
            <a:r>
              <a:rPr lang="ja-JP" altLang="en-US" i="1" dirty="0" smtClean="0">
                <a:latin typeface="Times New Roman" charset="0"/>
                <a:ea typeface="ＭＳ Ｐゴシック" charset="0"/>
                <a:cs typeface="ＭＳ Ｐゴシック" charset="0"/>
              </a:rPr>
              <a:t>’</a:t>
            </a:r>
            <a:r>
              <a:rPr lang="en-US" altLang="ja-JP" i="1" dirty="0" smtClean="0">
                <a:latin typeface="Times New Roman" charset="0"/>
                <a:ea typeface="ＭＳ Ｐゴシック" charset="0"/>
                <a:cs typeface="ＭＳ Ｐゴシック" charset="0"/>
              </a:rPr>
              <a:t>t positively stated)</a:t>
            </a:r>
            <a:endParaRPr lang="en-US" altLang="ja-JP" i="1" dirty="0">
              <a:latin typeface="Times New Roman"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671C2EB1-22DB-A546-9453-0C5C2A32182C}" type="slidenum">
              <a:rPr lang="en-US" smtClean="0"/>
              <a:t>32</a:t>
            </a:fld>
            <a:endParaRPr lang="en-US"/>
          </a:p>
        </p:txBody>
      </p:sp>
    </p:spTree>
    <p:extLst>
      <p:ext uri="{BB962C8B-B14F-4D97-AF65-F5344CB8AC3E}">
        <p14:creationId xmlns:p14="http://schemas.microsoft.com/office/powerpoint/2010/main" val="405824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Instructional Time, the time we have to teach, is diminished if we have unclear procedures, </a:t>
            </a:r>
            <a:r>
              <a:rPr lang="en-US" dirty="0" smtClean="0"/>
              <a:t>disruptive student behavior, disciplinary responses, lengthy transitions, etc.</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baseline="0" dirty="0" smtClean="0"/>
              <a:t>There are four Effective Classroom Practices to help us gain more instructional time to teach:</a:t>
            </a:r>
          </a:p>
          <a:p>
            <a:pPr marL="628650" lvl="1" indent="-171450">
              <a:buFont typeface="Arial" panose="020B0604020202020204" pitchFamily="34" charset="0"/>
              <a:buChar char="•"/>
            </a:pPr>
            <a:r>
              <a:rPr lang="en-US" baseline="0" dirty="0" smtClean="0"/>
              <a:t>Classroom Expectations</a:t>
            </a:r>
          </a:p>
          <a:p>
            <a:pPr marL="628650" lvl="1" indent="-171450">
              <a:buFont typeface="Arial" panose="020B0604020202020204" pitchFamily="34" charset="0"/>
              <a:buChar char="•"/>
            </a:pPr>
            <a:r>
              <a:rPr lang="en-US" baseline="0" dirty="0" smtClean="0"/>
              <a:t>Classroom Procedures and Routines</a:t>
            </a:r>
          </a:p>
          <a:p>
            <a:pPr marL="628650" lvl="1" indent="-171450">
              <a:buFont typeface="Arial" panose="020B0604020202020204" pitchFamily="34" charset="0"/>
              <a:buChar char="•"/>
            </a:pPr>
            <a:r>
              <a:rPr lang="en-US" baseline="0" dirty="0" smtClean="0"/>
              <a:t>Encouraging Expected Behavior</a:t>
            </a:r>
          </a:p>
          <a:p>
            <a:pPr marL="628650" lvl="1" indent="-171450">
              <a:buFont typeface="Arial" panose="020B0604020202020204" pitchFamily="34" charset="0"/>
              <a:buChar char="•"/>
            </a:pPr>
            <a:r>
              <a:rPr lang="en-US" baseline="0" dirty="0" smtClean="0"/>
              <a:t>Discouraging Inappropriate Behavior</a:t>
            </a:r>
          </a:p>
          <a:p>
            <a:pPr marL="628650" lvl="1" indent="-171450">
              <a:buFont typeface="Arial" panose="020B0604020202020204" pitchFamily="34" charset="0"/>
              <a:buChar cha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Engaged Time which is amount of instructional</a:t>
            </a:r>
            <a:r>
              <a:rPr lang="en-US" baseline="0" dirty="0" smtClean="0"/>
              <a:t> time when students are actively engaged in learning, is diminished if we have ineffective strategies such as </a:t>
            </a:r>
            <a:r>
              <a:rPr lang="en-US" dirty="0" smtClean="0"/>
              <a:t>inactive supervision, limited opportunities for students to respond, poor task selection, etc.</a:t>
            </a:r>
            <a:r>
              <a:rPr lang="en-US"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There are four Effective Classroom Practices that positively impact engaged time:</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Active Supervision</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Opportunities to Respond</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Activity Sequencing and Choice</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Task Difficulty </a:t>
            </a:r>
            <a:endParaRPr lang="en-US" dirty="0" smtClean="0"/>
          </a:p>
          <a:p>
            <a:endParaRPr lang="en-US" dirty="0"/>
          </a:p>
        </p:txBody>
      </p:sp>
      <p:sp>
        <p:nvSpPr>
          <p:cNvPr id="4" name="Slide Number Placeholder 3"/>
          <p:cNvSpPr>
            <a:spLocks noGrp="1"/>
          </p:cNvSpPr>
          <p:nvPr>
            <p:ph type="sldNum" sz="quarter" idx="10"/>
          </p:nvPr>
        </p:nvSpPr>
        <p:spPr/>
        <p:txBody>
          <a:bodyPr/>
          <a:lstStyle/>
          <a:p>
            <a:fld id="{A4B8619A-05E5-44B2-83E6-5347284D38AC}" type="slidenum">
              <a:rPr lang="en-US" smtClean="0"/>
              <a:t>5</a:t>
            </a:fld>
            <a:endParaRPr lang="en-US"/>
          </a:p>
        </p:txBody>
      </p:sp>
    </p:spTree>
    <p:extLst>
      <p:ext uri="{BB962C8B-B14F-4D97-AF65-F5344CB8AC3E}">
        <p14:creationId xmlns:p14="http://schemas.microsoft.com/office/powerpoint/2010/main" val="40725699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charset="0"/>
                <a:ea typeface="ＭＳ Ｐゴシック" charset="0"/>
                <a:cs typeface="ＭＳ Ｐゴシック" charset="0"/>
              </a:rPr>
              <a:t>Turn to a partner.  Talk and decide… which of these statements meet the 5 guidelines for writing rules?  Remember, to be considered a </a:t>
            </a:r>
            <a:r>
              <a:rPr lang="ja-JP" altLang="en-US" dirty="0" smtClean="0">
                <a:latin typeface="Times New Roman" charset="0"/>
                <a:ea typeface="ＭＳ Ｐゴシック" charset="0"/>
                <a:cs typeface="ＭＳ Ｐゴシック" charset="0"/>
              </a:rPr>
              <a:t>“</a:t>
            </a:r>
            <a:r>
              <a:rPr lang="en-US" altLang="ja-JP" dirty="0" smtClean="0">
                <a:latin typeface="Times New Roman" charset="0"/>
                <a:ea typeface="ＭＳ Ｐゴシック" charset="0"/>
                <a:cs typeface="ＭＳ Ｐゴシック" charset="0"/>
              </a:rPr>
              <a:t>rule,</a:t>
            </a:r>
            <a:r>
              <a:rPr lang="ja-JP" altLang="en-US" dirty="0" smtClean="0">
                <a:latin typeface="Times New Roman" charset="0"/>
                <a:ea typeface="ＭＳ Ｐゴシック" charset="0"/>
                <a:cs typeface="ＭＳ Ｐゴシック" charset="0"/>
              </a:rPr>
              <a:t>”</a:t>
            </a:r>
            <a:r>
              <a:rPr lang="en-US" altLang="ja-JP" dirty="0" smtClean="0">
                <a:latin typeface="Times New Roman" charset="0"/>
                <a:ea typeface="ＭＳ Ｐゴシック" charset="0"/>
                <a:cs typeface="ＭＳ Ｐゴシック" charset="0"/>
              </a:rPr>
              <a:t> the behavior must be observable, measureable, positively stated, understandable, and always applicable.  </a:t>
            </a:r>
          </a:p>
          <a:p>
            <a:endParaRPr lang="en-US" dirty="0" smtClean="0">
              <a:latin typeface="Times New Roman" charset="0"/>
              <a:ea typeface="ＭＳ Ｐゴシック" charset="0"/>
              <a:cs typeface="ＭＳ Ｐゴシック" charset="0"/>
            </a:endParaRPr>
          </a:p>
          <a:p>
            <a:r>
              <a:rPr lang="en-US" i="1" dirty="0" smtClean="0">
                <a:latin typeface="Times New Roman" charset="0"/>
                <a:ea typeface="ＭＳ Ｐゴシック" charset="0"/>
                <a:cs typeface="ＭＳ Ｐゴシック" charset="0"/>
              </a:rPr>
              <a:t>Trainer:</a:t>
            </a:r>
          </a:p>
          <a:p>
            <a:r>
              <a:rPr lang="en-US" i="1" dirty="0" smtClean="0">
                <a:latin typeface="Times New Roman" charset="0"/>
                <a:ea typeface="ＭＳ Ｐゴシック" charset="0"/>
                <a:cs typeface="ＭＳ Ｐゴシック" charset="0"/>
              </a:rPr>
              <a:t>Answers</a:t>
            </a:r>
            <a:r>
              <a:rPr lang="en-US" i="1" dirty="0" smtClean="0">
                <a:latin typeface="Times New Roman" charset="0"/>
                <a:ea typeface="ＭＳ Ｐゴシック" charset="0"/>
                <a:cs typeface="ＭＳ Ｐゴシック" charset="0"/>
                <a:sym typeface="Wingdings" charset="0"/>
              </a:rPr>
              <a:t>:</a:t>
            </a:r>
            <a:endParaRPr lang="en-US" i="1" dirty="0" smtClean="0">
              <a:latin typeface="Times New Roman" charset="0"/>
              <a:ea typeface="ＭＳ Ｐゴシック" charset="0"/>
              <a:cs typeface="ＭＳ Ｐゴシック" charset="0"/>
            </a:endParaRPr>
          </a:p>
          <a:p>
            <a:pPr>
              <a:buFontTx/>
              <a:buChar char="•"/>
            </a:pPr>
            <a:r>
              <a:rPr lang="en-US" i="1" dirty="0" smtClean="0">
                <a:latin typeface="Times New Roman" charset="0"/>
                <a:ea typeface="ＭＳ Ｐゴシック" charset="0"/>
                <a:cs typeface="ＭＳ Ｐゴシック" charset="0"/>
              </a:rPr>
              <a:t>Think before responding (not observable, measureable)</a:t>
            </a:r>
          </a:p>
          <a:p>
            <a:pPr>
              <a:buFontTx/>
              <a:buChar char="•"/>
            </a:pPr>
            <a:r>
              <a:rPr lang="en-US" i="1" dirty="0" smtClean="0">
                <a:latin typeface="Times New Roman" charset="0"/>
                <a:ea typeface="ＭＳ Ｐゴシック" charset="0"/>
                <a:cs typeface="ＭＳ Ｐゴシック" charset="0"/>
              </a:rPr>
              <a:t>Come to class on time, prepared with all supplies and assignments (good)</a:t>
            </a:r>
          </a:p>
          <a:p>
            <a:pPr>
              <a:buFontTx/>
              <a:buChar char="•"/>
            </a:pPr>
            <a:r>
              <a:rPr lang="en-US" i="1" dirty="0" smtClean="0">
                <a:latin typeface="Times New Roman" charset="0"/>
                <a:ea typeface="ＭＳ Ｐゴシック" charset="0"/>
                <a:cs typeface="ＭＳ Ｐゴシック" charset="0"/>
              </a:rPr>
              <a:t>Be responsible (not observable, measureable, understandable)</a:t>
            </a:r>
          </a:p>
          <a:p>
            <a:pPr>
              <a:buFontTx/>
              <a:buChar char="•"/>
            </a:pPr>
            <a:r>
              <a:rPr lang="en-US" i="1" dirty="0" smtClean="0">
                <a:latin typeface="Times New Roman" charset="0"/>
                <a:ea typeface="ＭＳ Ｐゴシック" charset="0"/>
                <a:cs typeface="ＭＳ Ｐゴシック" charset="0"/>
              </a:rPr>
              <a:t>Be ready to learn (not understandable)</a:t>
            </a:r>
          </a:p>
          <a:p>
            <a:pPr>
              <a:buFontTx/>
              <a:buChar char="•"/>
            </a:pPr>
            <a:r>
              <a:rPr lang="en-US" i="1" dirty="0" smtClean="0">
                <a:latin typeface="Times New Roman" charset="0"/>
                <a:ea typeface="ＭＳ Ｐゴシック" charset="0"/>
                <a:cs typeface="ＭＳ Ｐゴシック" charset="0"/>
              </a:rPr>
              <a:t>Sit in your seat unless you have permission to leave it (good)</a:t>
            </a:r>
          </a:p>
          <a:p>
            <a:endParaRPr lang="en-US" b="1" dirty="0" smtClean="0">
              <a:latin typeface="Times New Roman" charset="0"/>
              <a:ea typeface="ＭＳ Ｐゴシック" charset="0"/>
              <a:cs typeface="ＭＳ Ｐゴシック" charset="0"/>
            </a:endParaRPr>
          </a:p>
          <a:p>
            <a:endParaRPr lang="en-US" b="1" dirty="0">
              <a:latin typeface="Times New Roman"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671C2EB1-22DB-A546-9453-0C5C2A32182C}" type="slidenum">
              <a:rPr lang="en-US" smtClean="0"/>
              <a:t>33</a:t>
            </a:fld>
            <a:endParaRPr lang="en-US"/>
          </a:p>
        </p:txBody>
      </p:sp>
    </p:spTree>
    <p:extLst>
      <p:ext uri="{BB962C8B-B14F-4D97-AF65-F5344CB8AC3E}">
        <p14:creationId xmlns:p14="http://schemas.microsoft.com/office/powerpoint/2010/main" val="38116321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a:t>
            </a:r>
            <a:r>
              <a:rPr lang="en-US" baseline="0" dirty="0" smtClean="0"/>
              <a:t> of classroom expectations that are:</a:t>
            </a:r>
          </a:p>
          <a:p>
            <a:r>
              <a:rPr lang="en-US" baseline="0" dirty="0" smtClean="0"/>
              <a:t>Tied to the </a:t>
            </a:r>
            <a:r>
              <a:rPr lang="en-US" baseline="0" dirty="0" err="1" smtClean="0"/>
              <a:t>schoolwide</a:t>
            </a:r>
            <a:r>
              <a:rPr lang="en-US" baseline="0" dirty="0" smtClean="0"/>
              <a:t> expectation of safe and the behaviors follow OMPUA guidelines. </a:t>
            </a:r>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34</a:t>
            </a:fld>
            <a:endParaRPr lang="en-US" dirty="0"/>
          </a:p>
        </p:txBody>
      </p:sp>
    </p:spTree>
    <p:extLst>
      <p:ext uri="{BB962C8B-B14F-4D97-AF65-F5344CB8AC3E}">
        <p14:creationId xmlns:p14="http://schemas.microsoft.com/office/powerpoint/2010/main" val="7766279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35</a:t>
            </a:fld>
            <a:endParaRPr lang="en-US" dirty="0"/>
          </a:p>
        </p:txBody>
      </p:sp>
    </p:spTree>
    <p:extLst>
      <p:ext uri="{BB962C8B-B14F-4D97-AF65-F5344CB8AC3E}">
        <p14:creationId xmlns:p14="http://schemas.microsoft.com/office/powerpoint/2010/main" val="15835794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rgbClr val="008000"/>
                </a:solidFill>
                <a:latin typeface="Times New Roman" charset="0"/>
                <a:ea typeface="ＭＳ Ｐゴシック" charset="0"/>
                <a:cs typeface="ＭＳ Ｐゴシック" charset="0"/>
              </a:rPr>
              <a:t>Developing Classroom Rules is Not Sufficient.</a:t>
            </a:r>
            <a:r>
              <a:rPr lang="en-US" b="0" baseline="0" dirty="0" smtClean="0">
                <a:solidFill>
                  <a:srgbClr val="008000"/>
                </a:solidFill>
                <a:latin typeface="Times New Roman" charset="0"/>
                <a:ea typeface="ＭＳ Ｐゴシック" charset="0"/>
                <a:cs typeface="ＭＳ Ｐゴシック" charset="0"/>
              </a:rPr>
              <a:t>  In order for students to follow rules: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latin typeface="Times New Roman" charset="0"/>
              <a:ea typeface="ＭＳ Ｐゴシック" charset="0"/>
              <a:cs typeface="ＭＳ Ｐゴシック"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latin typeface="Times New Roman" charset="0"/>
                <a:ea typeface="ＭＳ Ｐゴシック" charset="0"/>
                <a:cs typeface="ＭＳ Ｐゴシック" charset="0"/>
              </a:rPr>
              <a:t>Rules must be directly taught to students and</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latin typeface="Times New Roman" charset="0"/>
                <a:ea typeface="ＭＳ Ｐゴシック" charset="0"/>
                <a:cs typeface="ＭＳ Ｐゴシック" charset="0"/>
              </a:rPr>
              <a:t>Students must be allowed to practice the behaviors</a:t>
            </a:r>
            <a:r>
              <a:rPr lang="en-US" sz="1200" b="0" baseline="0" dirty="0" smtClean="0">
                <a:latin typeface="Times New Roman" charset="0"/>
                <a:ea typeface="ＭＳ Ｐゴシック" charset="0"/>
                <a:cs typeface="ＭＳ Ｐゴシック" charset="0"/>
              </a:rPr>
              <a:t> associated with the rule.</a:t>
            </a:r>
            <a:endParaRPr lang="en-US" sz="1200" b="1" dirty="0" smtClean="0">
              <a:latin typeface="Times New Roman" charset="0"/>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solidFill>
                <a:srgbClr val="008000"/>
              </a:solidFill>
              <a:latin typeface="Times New Roman" charset="0"/>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latin typeface="Times New Roman" charset="0"/>
                <a:ea typeface="ＭＳ Ｐゴシック" charset="0"/>
                <a:cs typeface="ＭＳ Ｐゴシック" charset="0"/>
              </a:rPr>
              <a:t>You just identified classroom rules, now you want to make your classroom rules </a:t>
            </a:r>
            <a:r>
              <a:rPr lang="en-US" b="0" baseline="0" dirty="0" smtClean="0">
                <a:latin typeface="Times New Roman" charset="0"/>
                <a:ea typeface="ＭＳ Ｐゴシック" charset="0"/>
                <a:cs typeface="ＭＳ Ｐゴシック" charset="0"/>
              </a:rPr>
              <a:t>effective by teaching them.   After the classroom rules have been defined, it is helpful to post them in the classroom in a prominent spot where you and your students can refer to them regularly and frequently. Posting is not enough. Just like we teach our behavioral expectations for different school settings, like cafeteria, bathrooms, and hallways, we need to teach classroom rules to ensure students know them. </a:t>
            </a:r>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36</a:t>
            </a:fld>
            <a:endParaRPr lang="en-US" dirty="0"/>
          </a:p>
        </p:txBody>
      </p:sp>
    </p:spTree>
    <p:extLst>
      <p:ext uri="{BB962C8B-B14F-4D97-AF65-F5344CB8AC3E}">
        <p14:creationId xmlns:p14="http://schemas.microsoft.com/office/powerpoint/2010/main" val="13231684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Handout:</a:t>
            </a:r>
          </a:p>
          <a:p>
            <a:r>
              <a:rPr lang="en-US" dirty="0" smtClean="0"/>
              <a:t>Tell, Show</a:t>
            </a:r>
            <a:r>
              <a:rPr lang="en-US" baseline="0" dirty="0" smtClean="0"/>
              <a:t>, Do, Review Lesson Plan</a:t>
            </a:r>
          </a:p>
          <a:p>
            <a:endParaRPr lang="en-US" baseline="0" dirty="0" smtClean="0"/>
          </a:p>
          <a:p>
            <a:r>
              <a:rPr lang="en-US" baseline="0" dirty="0" smtClean="0"/>
              <a:t>One concern teachers may have is that they don’t have time to teach separate behavior lessons. These can be stand alone lessons or embedded within instruction. </a:t>
            </a:r>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37</a:t>
            </a:fld>
            <a:endParaRPr lang="en-US" dirty="0"/>
          </a:p>
        </p:txBody>
      </p:sp>
    </p:spTree>
    <p:extLst>
      <p:ext uri="{BB962C8B-B14F-4D97-AF65-F5344CB8AC3E}">
        <p14:creationId xmlns:p14="http://schemas.microsoft.com/office/powerpoint/2010/main" val="579797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rgbClr val="008000"/>
                </a:solidFill>
                <a:latin typeface="Times New Roman" charset="0"/>
                <a:ea typeface="ＭＳ Ｐゴシック" charset="0"/>
                <a:cs typeface="ＭＳ Ｐゴシック" charset="0"/>
              </a:rPr>
              <a:t>Developing Classroom Rules is Not Sufficient.</a:t>
            </a:r>
            <a:r>
              <a:rPr lang="en-US" b="0" baseline="0" dirty="0" smtClean="0">
                <a:solidFill>
                  <a:srgbClr val="008000"/>
                </a:solidFill>
                <a:latin typeface="Times New Roman" charset="0"/>
                <a:ea typeface="ＭＳ Ｐゴシック" charset="0"/>
                <a:cs typeface="ＭＳ Ｐゴシック" charset="0"/>
              </a:rPr>
              <a:t>  In order for students to follow rules: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latin typeface="Times New Roman" charset="0"/>
              <a:ea typeface="ＭＳ Ｐゴシック" charset="0"/>
              <a:cs typeface="ＭＳ Ｐゴシック"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latin typeface="Times New Roman" charset="0"/>
                <a:ea typeface="ＭＳ Ｐゴシック" charset="0"/>
                <a:cs typeface="ＭＳ Ｐゴシック" charset="0"/>
              </a:rPr>
              <a:t>Rules must be directly taught to students and</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latin typeface="Times New Roman" charset="0"/>
                <a:ea typeface="ＭＳ Ｐゴシック" charset="0"/>
                <a:cs typeface="ＭＳ Ｐゴシック" charset="0"/>
              </a:rPr>
              <a:t>Students must be allowed to practice the behaviors</a:t>
            </a:r>
            <a:r>
              <a:rPr lang="en-US" sz="1200" b="0" baseline="0" dirty="0" smtClean="0">
                <a:latin typeface="Times New Roman" charset="0"/>
                <a:ea typeface="ＭＳ Ｐゴシック" charset="0"/>
                <a:cs typeface="ＭＳ Ｐゴシック" charset="0"/>
              </a:rPr>
              <a:t> associated with the rule.</a:t>
            </a:r>
            <a:endParaRPr lang="en-US" sz="1200" b="1" dirty="0" smtClean="0">
              <a:latin typeface="Times New Roman" charset="0"/>
              <a:ea typeface="ＭＳ Ｐゴシック" charset="0"/>
              <a:cs typeface="ＭＳ Ｐゴシック" charset="0"/>
            </a:endParaRP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Times New Roman" charset="0"/>
                <a:ea typeface="ＭＳ Ｐゴシック" charset="0"/>
                <a:cs typeface="ＭＳ Ｐゴシック" charset="0"/>
              </a:rPr>
              <a:t>Once all our classroom rules have been identified,  it is equally important that the rules we want students to demonstrate are systematically </a:t>
            </a:r>
            <a:r>
              <a:rPr lang="en-US" b="1" dirty="0" smtClean="0">
                <a:latin typeface="Times New Roman" charset="0"/>
                <a:ea typeface="ＭＳ Ｐゴシック" charset="0"/>
                <a:cs typeface="ＭＳ Ｐゴシック" charset="0"/>
              </a:rPr>
              <a:t>taught</a:t>
            </a:r>
            <a:r>
              <a:rPr lang="en-US" dirty="0" smtClean="0">
                <a:latin typeface="Times New Roman" charset="0"/>
                <a:ea typeface="ＭＳ Ｐゴシック" charset="0"/>
                <a:cs typeface="ＭＳ Ｐゴシック" charset="0"/>
              </a:rPr>
              <a:t>.  This means there needs to be a plan for when and how classroom rules will be taught to students.</a:t>
            </a:r>
          </a:p>
          <a:p>
            <a:endParaRPr lang="en-US" b="1" dirty="0"/>
          </a:p>
        </p:txBody>
      </p:sp>
      <p:sp>
        <p:nvSpPr>
          <p:cNvPr id="4" name="Slide Number Placeholder 3"/>
          <p:cNvSpPr>
            <a:spLocks noGrp="1"/>
          </p:cNvSpPr>
          <p:nvPr>
            <p:ph type="sldNum" sz="quarter" idx="10"/>
          </p:nvPr>
        </p:nvSpPr>
        <p:spPr/>
        <p:txBody>
          <a:bodyPr/>
          <a:lstStyle/>
          <a:p>
            <a:fld id="{F8BE4607-2072-E14D-A2D4-834D545D3161}" type="slidenum">
              <a:rPr lang="en-US" smtClean="0"/>
              <a:t>38</a:t>
            </a:fld>
            <a:endParaRPr lang="en-US" dirty="0"/>
          </a:p>
        </p:txBody>
      </p:sp>
    </p:spTree>
    <p:extLst>
      <p:ext uri="{BB962C8B-B14F-4D97-AF65-F5344CB8AC3E}">
        <p14:creationId xmlns:p14="http://schemas.microsoft.com/office/powerpoint/2010/main" val="15376800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rgbClr val="008000"/>
                </a:solidFill>
                <a:latin typeface="Times New Roman" charset="0"/>
                <a:ea typeface="ＭＳ Ｐゴシック" charset="0"/>
                <a:cs typeface="ＭＳ Ｐゴシック" charset="0"/>
              </a:rPr>
              <a:t>Developing Classroom Rules is Not Sufficient.</a:t>
            </a:r>
            <a:r>
              <a:rPr lang="en-US" b="0" baseline="0" dirty="0" smtClean="0">
                <a:solidFill>
                  <a:srgbClr val="008000"/>
                </a:solidFill>
                <a:latin typeface="Times New Roman" charset="0"/>
                <a:ea typeface="ＭＳ Ｐゴシック" charset="0"/>
                <a:cs typeface="ＭＳ Ｐゴシック" charset="0"/>
              </a:rPr>
              <a:t>  In order for students to follow rules: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latin typeface="Times New Roman" charset="0"/>
              <a:ea typeface="ＭＳ Ｐゴシック" charset="0"/>
              <a:cs typeface="ＭＳ Ｐゴシック"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latin typeface="Times New Roman" charset="0"/>
                <a:ea typeface="ＭＳ Ｐゴシック" charset="0"/>
                <a:cs typeface="ＭＳ Ｐゴシック" charset="0"/>
              </a:rPr>
              <a:t>Rules must be directly taught to students and</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latin typeface="Times New Roman" charset="0"/>
                <a:ea typeface="ＭＳ Ｐゴシック" charset="0"/>
                <a:cs typeface="ＭＳ Ｐゴシック" charset="0"/>
              </a:rPr>
              <a:t>Students must be allowed to practice the behaviors</a:t>
            </a:r>
            <a:r>
              <a:rPr lang="en-US" sz="1200" b="0" baseline="0" dirty="0" smtClean="0">
                <a:latin typeface="Times New Roman" charset="0"/>
                <a:ea typeface="ＭＳ Ｐゴシック" charset="0"/>
                <a:cs typeface="ＭＳ Ｐゴシック" charset="0"/>
              </a:rPr>
              <a:t> associated with the rule.</a:t>
            </a:r>
            <a:endParaRPr lang="en-US" sz="1200" b="1" dirty="0" smtClean="0">
              <a:latin typeface="Times New Roman" charset="0"/>
              <a:ea typeface="ＭＳ Ｐゴシック" charset="0"/>
              <a:cs typeface="ＭＳ Ｐゴシック"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latin typeface="Times New Roman" charset="0"/>
                <a:ea typeface="ＭＳ Ｐゴシック" charset="0"/>
                <a:cs typeface="ＭＳ Ｐゴシック" charset="0"/>
              </a:rPr>
              <a:t>Students must get Specific Feedback on their skill</a:t>
            </a:r>
            <a:r>
              <a:rPr lang="en-US" sz="1200" b="0" baseline="0" dirty="0" smtClean="0">
                <a:latin typeface="Times New Roman" charset="0"/>
                <a:ea typeface="ＭＳ Ｐゴシック" charset="0"/>
                <a:cs typeface="ＭＳ Ｐゴシック" charset="0"/>
              </a:rPr>
              <a:t> use (See Specific Feedback Module)</a:t>
            </a:r>
            <a:endParaRPr lang="en-US" sz="1200" b="1" dirty="0" smtClean="0">
              <a:latin typeface="Times New Roman" charset="0"/>
              <a:ea typeface="ＭＳ Ｐゴシック" charset="0"/>
              <a:cs typeface="ＭＳ Ｐゴシック"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39</a:t>
            </a:fld>
            <a:endParaRPr lang="en-US" dirty="0"/>
          </a:p>
        </p:txBody>
      </p:sp>
    </p:spTree>
    <p:extLst>
      <p:ext uri="{BB962C8B-B14F-4D97-AF65-F5344CB8AC3E}">
        <p14:creationId xmlns:p14="http://schemas.microsoft.com/office/powerpoint/2010/main" val="37720375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0" baseline="0" dirty="0" smtClean="0"/>
              <a:t>One of the outcomes that teachers should seek in their classrooms is a positive climate of environment.  Encouraging expected behavior is crucial to help students learn desired classroom behaviors and to shift the focus from addressing misbehavior to responding with positive attention for expected social behavior.  Teacher attention has a powerful influence on the behavior of students and positive attention helps create a positive and safe classroom learning environment. The teacher helps set the tone or mood of the classroom through relationships with students and frequently recognizing students’ efforts to academic and behavioral goals.</a:t>
            </a:r>
          </a:p>
          <a:p>
            <a:endParaRPr lang="en-US" i="0" baseline="0" dirty="0" smtClean="0"/>
          </a:p>
          <a:p>
            <a:r>
              <a:rPr lang="en-US" i="0" baseline="0" dirty="0" smtClean="0"/>
              <a:t>Encouraging students to display expected classroom behavior is important because….</a:t>
            </a:r>
          </a:p>
          <a:p>
            <a:pPr marL="628650" lvl="1" indent="-171450">
              <a:buClr>
                <a:srgbClr val="FF0000"/>
              </a:buClr>
              <a:buFont typeface="Arial"/>
              <a:buChar char="•"/>
            </a:pPr>
            <a:r>
              <a:rPr lang="en-US" sz="1200" dirty="0" smtClean="0"/>
              <a:t>It helps to creates a safe</a:t>
            </a:r>
            <a:r>
              <a:rPr lang="en-US" sz="1200" baseline="0" dirty="0" smtClean="0"/>
              <a:t> and positive learning environment.</a:t>
            </a:r>
          </a:p>
          <a:p>
            <a:pPr marL="628650" lvl="1" indent="-171450">
              <a:buClr>
                <a:srgbClr val="FF0000"/>
              </a:buClr>
              <a:buFont typeface="Arial"/>
              <a:buChar char="•"/>
            </a:pPr>
            <a:r>
              <a:rPr lang="en-US" sz="1200" dirty="0" smtClean="0"/>
              <a:t>It motivates</a:t>
            </a:r>
            <a:r>
              <a:rPr lang="en-US" sz="1200" baseline="0" dirty="0" smtClean="0"/>
              <a:t> students to use the behaviors we have taught.  </a:t>
            </a:r>
            <a:r>
              <a:rPr lang="en-US" sz="1200" dirty="0" smtClean="0"/>
              <a:t>Defining and teaching classroom expectations alone are not sufficient.</a:t>
            </a:r>
            <a:r>
              <a:rPr lang="en-US" sz="1200" baseline="0" dirty="0" smtClean="0"/>
              <a:t>  </a:t>
            </a:r>
            <a:r>
              <a:rPr lang="en-US" sz="1200" dirty="0" smtClean="0"/>
              <a:t>We must also encourage student use of those behaviors. To help</a:t>
            </a:r>
            <a:r>
              <a:rPr lang="en-US" sz="1200" baseline="0" dirty="0" smtClean="0"/>
              <a:t> students continue to use the classroom expectations we have established, we followed the desired behavior with adult reinforcing behavior (positive feedback). </a:t>
            </a:r>
          </a:p>
          <a:p>
            <a:pPr marL="628650" lvl="1" indent="-171450">
              <a:buClr>
                <a:srgbClr val="FF0000"/>
              </a:buClr>
              <a:buFont typeface="Arial"/>
              <a:buChar char="•"/>
            </a:pPr>
            <a:r>
              <a:rPr lang="en-US" sz="1200" dirty="0" smtClean="0"/>
              <a:t>The encouragement motivates students as they are initially learning expected behavior, and maintains those</a:t>
            </a:r>
            <a:r>
              <a:rPr lang="en-US" sz="1200" baseline="0" dirty="0" smtClean="0"/>
              <a:t> behaviors</a:t>
            </a:r>
            <a:r>
              <a:rPr lang="en-US" sz="1200" dirty="0" smtClean="0"/>
              <a:t> as students become more fluent with use.</a:t>
            </a:r>
            <a:r>
              <a:rPr lang="en-US" sz="1200" baseline="0" dirty="0" smtClean="0"/>
              <a:t>  We know how important it is to encourage students who are starting to learn new academic skills and the same is true with social behavior. Encouraging helps students when they are learning our classroom expectations and helps students maintain use of classroom expectations over time. </a:t>
            </a:r>
            <a:endParaRPr lang="en-US" sz="1200" dirty="0" smtClean="0"/>
          </a:p>
          <a:p>
            <a:pPr marL="628650" lvl="1" indent="-171450">
              <a:buClr>
                <a:srgbClr val="FF0000"/>
              </a:buClr>
              <a:buFont typeface="Arial"/>
              <a:buChar char="•"/>
            </a:pPr>
            <a:r>
              <a:rPr lang="en-US" sz="1200" dirty="0" smtClean="0"/>
              <a:t>Encouragement</a:t>
            </a:r>
            <a:r>
              <a:rPr lang="en-US" sz="1200" baseline="0" dirty="0" smtClean="0"/>
              <a:t> is e</a:t>
            </a:r>
            <a:r>
              <a:rPr lang="en-US" sz="1200" dirty="0" smtClean="0"/>
              <a:t>ssential to changing student behavior.</a:t>
            </a:r>
          </a:p>
          <a:p>
            <a:pPr>
              <a:lnSpc>
                <a:spcPct val="90000"/>
              </a:lnSpc>
            </a:pPr>
            <a:endParaRPr lang="en-US" b="0" dirty="0" smtClean="0">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F8BE4607-2072-E14D-A2D4-834D545D3161}" type="slidenum">
              <a:rPr lang="en-US" smtClean="0"/>
              <a:t>41</a:t>
            </a:fld>
            <a:endParaRPr lang="en-US" dirty="0"/>
          </a:p>
        </p:txBody>
      </p:sp>
    </p:spTree>
    <p:extLst>
      <p:ext uri="{BB962C8B-B14F-4D97-AF65-F5344CB8AC3E}">
        <p14:creationId xmlns:p14="http://schemas.microsoft.com/office/powerpoint/2010/main" val="3406592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0" baseline="0" dirty="0" smtClean="0"/>
              <a:t>One of the researched tenets that is basic to </a:t>
            </a:r>
            <a:r>
              <a:rPr lang="en-US" i="0" baseline="0" dirty="0" err="1" smtClean="0"/>
              <a:t>schoolwide</a:t>
            </a:r>
            <a:r>
              <a:rPr lang="en-US" i="0" baseline="0" dirty="0" smtClean="0"/>
              <a:t> positive behavior support is that a positive consequence will positively impact the future occurrence of the behavior.  In other words, if we give a positive comment or activity after a behavior we are increasing the likelihood the behavior will take place again in the future.  If we thank students for raising their hand in a group discussion, we are highlighting that they did what we expect them to do and increase the likelihood students will raise their hand in the future. </a:t>
            </a:r>
          </a:p>
          <a:p>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42</a:t>
            </a:fld>
            <a:endParaRPr lang="en-US" dirty="0"/>
          </a:p>
        </p:txBody>
      </p:sp>
    </p:spTree>
    <p:extLst>
      <p:ext uri="{BB962C8B-B14F-4D97-AF65-F5344CB8AC3E}">
        <p14:creationId xmlns:p14="http://schemas.microsoft.com/office/powerpoint/2010/main" val="40356741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43</a:t>
            </a:fld>
            <a:endParaRPr lang="en-US" dirty="0"/>
          </a:p>
        </p:txBody>
      </p:sp>
    </p:spTree>
    <p:extLst>
      <p:ext uri="{BB962C8B-B14F-4D97-AF65-F5344CB8AC3E}">
        <p14:creationId xmlns:p14="http://schemas.microsoft.com/office/powerpoint/2010/main" val="1778533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Rot="1" noChangeAspect="1" noChangeArrowheads="1" noTextEdit="1"/>
          </p:cNvSpPr>
          <p:nvPr>
            <p:ph type="sldImg"/>
          </p:nvPr>
        </p:nvSpPr>
        <p:spPr>
          <a:xfrm>
            <a:off x="2454275" y="228600"/>
            <a:ext cx="2030413" cy="1143000"/>
          </a:xfrm>
          <a:ln/>
        </p:spPr>
      </p:sp>
      <p:sp>
        <p:nvSpPr>
          <p:cNvPr id="362499" name="Rectangle 3"/>
          <p:cNvSpPr>
            <a:spLocks noGrp="1" noChangeArrowheads="1"/>
          </p:cNvSpPr>
          <p:nvPr>
            <p:ph type="body" idx="1"/>
          </p:nvPr>
        </p:nvSpPr>
        <p:spPr>
          <a:xfrm>
            <a:off x="228600" y="1600199"/>
            <a:ext cx="6400800" cy="7239001"/>
          </a:xfrm>
          <a:noFill/>
          <a:ln/>
        </p:spPr>
        <p:txBody>
          <a:bodyPr lIns="91114" tIns="45558" rIns="91114" bIns="45558"/>
          <a:lstStyle/>
          <a:p>
            <a:pPr>
              <a:lnSpc>
                <a:spcPct val="90000"/>
              </a:lnSpc>
            </a:pPr>
            <a:r>
              <a:rPr lang="en-US" b="1" dirty="0" smtClean="0"/>
              <a:t>Key Points:  </a:t>
            </a:r>
          </a:p>
          <a:p>
            <a:pPr>
              <a:lnSpc>
                <a:spcPct val="90000"/>
              </a:lnSpc>
            </a:pPr>
            <a:r>
              <a:rPr lang="en-US" altLang="en-US" dirty="0" smtClean="0"/>
              <a:t>This graphic shows how PBIS is a continuum; Universal interventions will support the majority of students, additional secondary and tertiary interventions support a small number of students who need additional interventions to be successful. If all interventions are in place then the smallest number of students as possible will need the most intensive help.</a:t>
            </a:r>
          </a:p>
          <a:p>
            <a:pPr>
              <a:lnSpc>
                <a:spcPct val="90000"/>
              </a:lnSpc>
            </a:pPr>
            <a:endParaRPr lang="en-US" altLang="en-US" dirty="0" smtClean="0"/>
          </a:p>
          <a:p>
            <a:pPr>
              <a:lnSpc>
                <a:spcPct val="90000"/>
              </a:lnSpc>
            </a:pPr>
            <a:r>
              <a:rPr lang="en-US" altLang="en-US" b="1" dirty="0" smtClean="0"/>
              <a:t>Universal (green)</a:t>
            </a:r>
            <a:r>
              <a:rPr lang="en-US" altLang="en-US" dirty="0" smtClean="0"/>
              <a:t>: Universal strategies are for all students.  Stress the importance of having universals in place before adding more intensive strategies for at risk and high risk students You will be tempted to start with the top, but this is an inefficient use of resources. Effectively implemented universals (listed in the green section on the slide) will assist the majority of students to demonstrate appropriate behavior. However, universals will not decrease behavior to zero.</a:t>
            </a:r>
          </a:p>
          <a:p>
            <a:pPr>
              <a:lnSpc>
                <a:spcPct val="90000"/>
              </a:lnSpc>
            </a:pPr>
            <a:endParaRPr lang="en-US" altLang="en-US" dirty="0" smtClean="0"/>
          </a:p>
          <a:p>
            <a:pPr>
              <a:lnSpc>
                <a:spcPct val="90000"/>
              </a:lnSpc>
            </a:pPr>
            <a:r>
              <a:rPr lang="en-US" altLang="en-US" b="1" dirty="0" smtClean="0"/>
              <a:t>Strategies for students with at-risk behavior (yellow</a:t>
            </a:r>
            <a:r>
              <a:rPr lang="en-US" altLang="en-US" dirty="0" smtClean="0"/>
              <a:t>):  The next layer of intervention (strategies listed on slide).  These students  need additional supports to learn and practice pro-social behavior.</a:t>
            </a:r>
          </a:p>
          <a:p>
            <a:pPr>
              <a:lnSpc>
                <a:spcPct val="90000"/>
              </a:lnSpc>
            </a:pPr>
            <a:endParaRPr lang="en-US" altLang="en-US" dirty="0" smtClean="0"/>
          </a:p>
          <a:p>
            <a:pPr>
              <a:lnSpc>
                <a:spcPct val="90000"/>
              </a:lnSpc>
            </a:pPr>
            <a:r>
              <a:rPr lang="en-US" altLang="en-US" b="1" dirty="0" smtClean="0"/>
              <a:t>Strategies for students with high-risk behavior (red): </a:t>
            </a:r>
            <a:r>
              <a:rPr lang="en-US" altLang="en-US" dirty="0" smtClean="0"/>
              <a:t>After first two layers of interventions, you should be left with a small group of students who need intensive individualized support. These students need highly individualized plans .</a:t>
            </a:r>
          </a:p>
          <a:p>
            <a:pPr>
              <a:lnSpc>
                <a:spcPct val="90000"/>
              </a:lnSpc>
            </a:pPr>
            <a:endParaRPr lang="en-US" altLang="en-US" dirty="0" smtClean="0"/>
          </a:p>
          <a:p>
            <a:pPr marL="113831" indent="-113831">
              <a:lnSpc>
                <a:spcPct val="90000"/>
              </a:lnSpc>
            </a:pPr>
            <a:r>
              <a:rPr lang="en-US" altLang="en-US" b="1" dirty="0" smtClean="0"/>
              <a:t>Other Key Points</a:t>
            </a:r>
          </a:p>
          <a:p>
            <a:pPr marL="352560" lvl="1" indent="-281415">
              <a:lnSpc>
                <a:spcPct val="90000"/>
              </a:lnSpc>
              <a:buFontTx/>
              <a:buChar char="•"/>
            </a:pPr>
            <a:r>
              <a:rPr lang="en-US" altLang="en-US" dirty="0" smtClean="0"/>
              <a:t>If you invert the triangle you will see the amount of staff time required at each level.</a:t>
            </a:r>
          </a:p>
          <a:p>
            <a:pPr marL="352560" lvl="1" indent="-281415">
              <a:lnSpc>
                <a:spcPct val="90000"/>
              </a:lnSpc>
              <a:buFontTx/>
              <a:buChar char="•"/>
            </a:pPr>
            <a:r>
              <a:rPr lang="en-US" altLang="en-US" dirty="0" smtClean="0"/>
              <a:t>Many schools initially say that we have less than 80% of our students who are in the green area and more than 20% in the top two levels. This indicates a need for stronger, more effective school-wide systems. This graphic is when PBS is in place in schools and working.</a:t>
            </a:r>
          </a:p>
          <a:p>
            <a:pPr marL="352560" lvl="1" indent="-281415">
              <a:lnSpc>
                <a:spcPct val="90000"/>
              </a:lnSpc>
              <a:buFontTx/>
              <a:buChar char="•"/>
            </a:pPr>
            <a:r>
              <a:rPr lang="en-US" altLang="en-US" dirty="0" smtClean="0"/>
              <a:t>You will always have a 5% regardless of your population. Your system-wide, secondary, and tertiary interventions can vary according to students’ overall needs. </a:t>
            </a:r>
          </a:p>
          <a:p>
            <a:pPr marL="352560" lvl="1" indent="-281415">
              <a:lnSpc>
                <a:spcPct val="90000"/>
              </a:lnSpc>
              <a:buFontTx/>
              <a:buChar char="•"/>
            </a:pPr>
            <a:r>
              <a:rPr lang="en-US" altLang="en-US" dirty="0" smtClean="0"/>
              <a:t>Remind teams they will be doing double duty for a while: you will be dealing with individual kids as you are creating the system of universal support. Without building universal systems of support, interventions implemented for individual students will not be sustainable.</a:t>
            </a:r>
          </a:p>
          <a:p>
            <a:pPr marL="352560" lvl="1" indent="-281415">
              <a:lnSpc>
                <a:spcPct val="90000"/>
              </a:lnSpc>
              <a:buFontTx/>
              <a:buChar char="•"/>
            </a:pPr>
            <a:r>
              <a:rPr lang="en-US" altLang="en-US" dirty="0" smtClean="0"/>
              <a:t>Incidentally, we find that school faculty will be distributed the same way in regard to their “buy in” and support needed to implement PBS.</a:t>
            </a:r>
          </a:p>
        </p:txBody>
      </p:sp>
    </p:spTree>
    <p:extLst>
      <p:ext uri="{BB962C8B-B14F-4D97-AF65-F5344CB8AC3E}">
        <p14:creationId xmlns:p14="http://schemas.microsoft.com/office/powerpoint/2010/main" val="40286725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Antecedent</a:t>
            </a:r>
            <a:r>
              <a:rPr lang="en-US" dirty="0" smtClean="0"/>
              <a:t> - When you develop clear and well-defined expectations for behavior</a:t>
            </a:r>
            <a:r>
              <a:rPr lang="en-US" baseline="0" dirty="0" smtClean="0"/>
              <a:t> (school wide expectations aligned with classroom rules and routines) and have taught those expectations to fluency, you have set the stage and created the antecedents so that students are more likely to choose to demonstrate appropriate behavior.</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Consequence</a:t>
            </a:r>
            <a:r>
              <a:rPr lang="en-US" b="0" baseline="0" dirty="0" smtClean="0"/>
              <a:t> – When you respond to appropriate expected behaviors with a reinforcing consequence (</a:t>
            </a:r>
            <a:r>
              <a:rPr lang="en-US" sz="1200" b="0" baseline="0" dirty="0" smtClean="0">
                <a:solidFill>
                  <a:srgbClr val="000000"/>
                </a:solidFill>
                <a:latin typeface="Franklin Gothic Book"/>
                <a:ea typeface="ＭＳ 明朝"/>
              </a:rPr>
              <a:t>t</a:t>
            </a:r>
            <a:r>
              <a:rPr lang="en-US" sz="1200" b="0" dirty="0" smtClean="0">
                <a:solidFill>
                  <a:srgbClr val="000000"/>
                </a:solidFill>
                <a:latin typeface="Franklin Gothic Book"/>
                <a:ea typeface="ＭＳ 明朝"/>
              </a:rPr>
              <a:t>he resulting event or outcome that occurs immediately following the behavior), it impacts future occurrence of the behavior. Once</a:t>
            </a:r>
            <a:r>
              <a:rPr lang="en-US" sz="1200" b="0" baseline="0" dirty="0" smtClean="0">
                <a:solidFill>
                  <a:srgbClr val="000000"/>
                </a:solidFill>
                <a:latin typeface="Franklin Gothic Book"/>
                <a:ea typeface="ＭＳ 明朝"/>
              </a:rPr>
              <a:t> effect is an increases in the likelihood the behavior will recur in the future.  </a:t>
            </a:r>
            <a:endParaRPr lang="en-US" sz="1200" b="0" dirty="0" smtClean="0">
              <a:solidFill>
                <a:srgbClr val="000000"/>
              </a:solidFill>
            </a:endParaRPr>
          </a:p>
          <a:p>
            <a:endParaRPr lang="en-US" b="1" dirty="0"/>
          </a:p>
        </p:txBody>
      </p:sp>
      <p:sp>
        <p:nvSpPr>
          <p:cNvPr id="4" name="Slide Number Placeholder 3"/>
          <p:cNvSpPr>
            <a:spLocks noGrp="1"/>
          </p:cNvSpPr>
          <p:nvPr>
            <p:ph type="sldNum" sz="quarter" idx="10"/>
          </p:nvPr>
        </p:nvSpPr>
        <p:spPr/>
        <p:txBody>
          <a:bodyPr/>
          <a:lstStyle/>
          <a:p>
            <a:fld id="{F8BE4607-2072-E14D-A2D4-834D545D3161}" type="slidenum">
              <a:rPr lang="en-US" smtClean="0"/>
              <a:t>44</a:t>
            </a:fld>
            <a:endParaRPr lang="en-US" dirty="0"/>
          </a:p>
        </p:txBody>
      </p:sp>
    </p:spTree>
    <p:extLst>
      <p:ext uri="{BB962C8B-B14F-4D97-AF65-F5344CB8AC3E}">
        <p14:creationId xmlns:p14="http://schemas.microsoft.com/office/powerpoint/2010/main" val="26887992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Write down or think</a:t>
            </a:r>
            <a:r>
              <a:rPr lang="en-US" baseline="0" dirty="0" smtClean="0"/>
              <a:t> about how you and your school reinforce academic behavior. Have 1-2 volunteers share aloud. Now think about ways you reinforce social behavior. Are there as many?</a:t>
            </a:r>
            <a:endParaRPr lang="en-US" sz="1200" baseline="0" dirty="0" smtClean="0"/>
          </a:p>
          <a:p>
            <a:endParaRPr lang="en-US" sz="1200" baseline="0" dirty="0" smtClean="0"/>
          </a:p>
          <a:p>
            <a:r>
              <a:rPr lang="en-US" sz="1200" baseline="0" dirty="0" smtClean="0"/>
              <a:t>Conclusion</a:t>
            </a:r>
            <a:r>
              <a:rPr lang="en-US" sz="1200" baseline="0" dirty="0" smtClean="0"/>
              <a:t>:  We are accustomed to encouraging students for academic behavior and we want to be sure we give adequate attention for social behavior we expect in our classrooms. </a:t>
            </a:r>
          </a:p>
          <a:p>
            <a:endParaRPr lang="en-US" sz="1200" baseline="0" dirty="0" smtClean="0"/>
          </a:p>
          <a:p>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45</a:t>
            </a:fld>
            <a:endParaRPr lang="en-US" dirty="0"/>
          </a:p>
        </p:txBody>
      </p:sp>
    </p:spTree>
    <p:extLst>
      <p:ext uri="{BB962C8B-B14F-4D97-AF65-F5344CB8AC3E}">
        <p14:creationId xmlns:p14="http://schemas.microsoft.com/office/powerpoint/2010/main" val="40580751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0" baseline="0" dirty="0" smtClean="0"/>
              <a:t>There are two types of adult attention and both have a positive impact on interactions in schools.</a:t>
            </a:r>
          </a:p>
          <a:p>
            <a:pPr marL="0" marR="0" indent="0" algn="l" defTabSz="457200" rtl="0" eaLnBrk="1" fontAlgn="auto" latinLnBrk="0" hangingPunct="1">
              <a:lnSpc>
                <a:spcPct val="100000"/>
              </a:lnSpc>
              <a:spcBef>
                <a:spcPts val="0"/>
              </a:spcBef>
              <a:spcAft>
                <a:spcPts val="0"/>
              </a:spcAft>
              <a:buClrTx/>
              <a:buSzTx/>
              <a:buFontTx/>
              <a:buNone/>
              <a:tabLst/>
              <a:defRPr/>
            </a:pPr>
            <a:endParaRPr lang="en-US" i="0" baseline="0" dirty="0" smtClean="0"/>
          </a:p>
          <a:p>
            <a:pPr marL="685800" marR="0" lvl="1"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i="0" baseline="0" dirty="0" smtClean="0"/>
              <a:t>Non-contingent Attention</a:t>
            </a:r>
          </a:p>
          <a:p>
            <a:pPr marL="685800" marR="0" lvl="1"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i="0" baseline="0" dirty="0" smtClean="0"/>
              <a:t>Contingent Attention</a:t>
            </a:r>
          </a:p>
          <a:p>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46</a:t>
            </a:fld>
            <a:endParaRPr lang="en-US" dirty="0"/>
          </a:p>
        </p:txBody>
      </p:sp>
    </p:spTree>
    <p:extLst>
      <p:ext uri="{BB962C8B-B14F-4D97-AF65-F5344CB8AC3E}">
        <p14:creationId xmlns:p14="http://schemas.microsoft.com/office/powerpoint/2010/main" val="5538192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FF0000"/>
              </a:buClr>
            </a:pPr>
            <a:r>
              <a:rPr lang="en-US" dirty="0" smtClean="0"/>
              <a:t>Non-contingent attention is attention provided</a:t>
            </a:r>
            <a:r>
              <a:rPr lang="en-US" baseline="0" dirty="0" smtClean="0"/>
              <a:t> regardless of how the student performs.  Non-contingent attention:</a:t>
            </a:r>
          </a:p>
          <a:p>
            <a:pPr marL="628650" lvl="1" indent="-171450">
              <a:buClr>
                <a:srgbClr val="FF0000"/>
              </a:buClr>
              <a:buFont typeface="Arial"/>
              <a:buChar char="•"/>
            </a:pPr>
            <a:r>
              <a:rPr lang="en-US" dirty="0" smtClean="0"/>
              <a:t>Provides time and attention that is </a:t>
            </a:r>
            <a:r>
              <a:rPr lang="en-US" i="1" dirty="0" smtClean="0">
                <a:solidFill>
                  <a:srgbClr val="008000"/>
                </a:solidFill>
              </a:rPr>
              <a:t>not tied to performance.</a:t>
            </a:r>
          </a:p>
          <a:p>
            <a:pPr marL="628650" lvl="1" indent="-171450">
              <a:buClr>
                <a:srgbClr val="FF0000"/>
              </a:buClr>
              <a:buFont typeface="Arial"/>
              <a:buChar char="•"/>
            </a:pPr>
            <a:r>
              <a:rPr lang="en-US" dirty="0" smtClean="0"/>
              <a:t>Helps fulfill students’ need to be noticed and valued.</a:t>
            </a:r>
          </a:p>
          <a:p>
            <a:pPr marL="628650" lvl="1" indent="-171450">
              <a:buClr>
                <a:srgbClr val="FF0000"/>
              </a:buClr>
              <a:buFont typeface="Arial"/>
              <a:buChar char="•"/>
            </a:pPr>
            <a:r>
              <a:rPr lang="en-US" dirty="0" smtClean="0"/>
              <a:t>Sufficient non-contingent attention may decrease frequency of attention-seeking misbehavior.</a:t>
            </a:r>
          </a:p>
          <a:p>
            <a:pPr marL="628650" lvl="1" indent="-171450">
              <a:buClr>
                <a:srgbClr val="FF0000"/>
              </a:buClr>
              <a:buFont typeface="Arial"/>
              <a:buChar char="•"/>
            </a:pPr>
            <a:r>
              <a:rPr lang="en-US" dirty="0" smtClean="0"/>
              <a:t>Provides role-model of positive social interactions.</a:t>
            </a:r>
          </a:p>
          <a:p>
            <a:pPr marL="628650" lvl="1" indent="-171450">
              <a:buClr>
                <a:srgbClr val="FF0000"/>
              </a:buClr>
              <a:buFont typeface="Arial"/>
              <a:buChar char="•"/>
            </a:pPr>
            <a:r>
              <a:rPr lang="en-US" dirty="0" smtClean="0"/>
              <a:t>Antecedents that help establish positive relationships between staff and students and set the stage for students to display desired academic and behavioral expectations and receive correction when needed.</a:t>
            </a:r>
          </a:p>
          <a:p>
            <a:pPr marL="171450" indent="-171450">
              <a:buClr>
                <a:srgbClr val="FF0000"/>
              </a:buClr>
              <a:buFont typeface="Arial"/>
              <a:buChar char="•"/>
            </a:pPr>
            <a:endParaRPr lang="en-US" dirty="0" smtClean="0"/>
          </a:p>
          <a:p>
            <a:pPr marL="0" indent="0">
              <a:buClr>
                <a:srgbClr val="FF0000"/>
              </a:buClr>
              <a:buFont typeface="Arial"/>
              <a:buNone/>
            </a:pPr>
            <a:r>
              <a:rPr lang="en-US" dirty="0" smtClean="0"/>
              <a:t>Given that many instances of inappropriate behavior</a:t>
            </a:r>
            <a:r>
              <a:rPr lang="en-US" baseline="0" dirty="0" smtClean="0"/>
              <a:t> is based in a desire for attention, if we provide sufficient non-contingent attention, the frequency of behavior problems may decrease. As teachers report that positive student-teacher interactions increase, the number of disciplinary referrals students receive decreases. Also, as students report an increase of positive quality in the student-teacher relationship, a decrease in the number of behavior referrals they receive and an increase in the amount of time they spent on task (Decker, Dona &amp; Christensen 2007). </a:t>
            </a:r>
            <a:endParaRPr lang="en-US" dirty="0" smtClean="0"/>
          </a:p>
          <a:p>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47</a:t>
            </a:fld>
            <a:endParaRPr lang="en-US" dirty="0"/>
          </a:p>
        </p:txBody>
      </p:sp>
    </p:spTree>
    <p:extLst>
      <p:ext uri="{BB962C8B-B14F-4D97-AF65-F5344CB8AC3E}">
        <p14:creationId xmlns:p14="http://schemas.microsoft.com/office/powerpoint/2010/main" val="14933699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spcBef>
                <a:spcPts val="0"/>
              </a:spcBef>
              <a:spcAft>
                <a:spcPts val="800"/>
              </a:spcAft>
              <a:buNone/>
            </a:pPr>
            <a:r>
              <a:rPr lang="en-US" sz="1200" dirty="0" smtClean="0"/>
              <a:t>Related to teacher</a:t>
            </a:r>
            <a:r>
              <a:rPr lang="en-US" sz="1200" baseline="0" dirty="0" smtClean="0"/>
              <a:t> attention is the student-teacher relationship and preferred adult behaviors that increase a positive student-teacher relationship.  There is a growing body of research that indicates academic achievement and students’ behavior are both influenced by the quality of teacher-student relationship (Jones &amp; Jones, 1998 and </a:t>
            </a:r>
            <a:r>
              <a:rPr lang="en-US" sz="1200" baseline="0" dirty="0" err="1" smtClean="0"/>
              <a:t>Algozzine</a:t>
            </a:r>
            <a:r>
              <a:rPr lang="en-US" sz="1200" baseline="0" dirty="0" smtClean="0"/>
              <a:t>, Wang &amp; </a:t>
            </a:r>
            <a:r>
              <a:rPr lang="en-US" sz="1200" baseline="0" dirty="0" err="1" smtClean="0"/>
              <a:t>Violette</a:t>
            </a:r>
            <a:r>
              <a:rPr lang="en-US" sz="1200" baseline="0" dirty="0" smtClean="0"/>
              <a:t>, 2010).  When students are asked what makes a teacher special and worthy of respect, students consistently cite three characteristics: firmness, compassion and an interesting, engaging and challenging teaching style (</a:t>
            </a:r>
            <a:r>
              <a:rPr lang="en-US" sz="1200" baseline="0" dirty="0" err="1" smtClean="0"/>
              <a:t>Noguera</a:t>
            </a:r>
            <a:r>
              <a:rPr lang="en-US" sz="1200" baseline="0" dirty="0" smtClean="0"/>
              <a:t>, 1995). These teachers are “intentionally inviting” and their professional attitude depicts their view of students as able, valuable and responsible.</a:t>
            </a:r>
          </a:p>
          <a:p>
            <a:pPr marL="0" indent="0">
              <a:lnSpc>
                <a:spcPct val="110000"/>
              </a:lnSpc>
              <a:spcBef>
                <a:spcPts val="0"/>
              </a:spcBef>
              <a:spcAft>
                <a:spcPts val="800"/>
              </a:spcAft>
              <a:buNone/>
            </a:pPr>
            <a:endParaRPr lang="en-US" sz="1200" baseline="0" dirty="0" smtClean="0"/>
          </a:p>
          <a:p>
            <a:pPr marL="0" indent="0">
              <a:lnSpc>
                <a:spcPct val="110000"/>
              </a:lnSpc>
              <a:spcBef>
                <a:spcPts val="0"/>
              </a:spcBef>
              <a:spcAft>
                <a:spcPts val="800"/>
              </a:spcAft>
              <a:buNone/>
            </a:pPr>
            <a:r>
              <a:rPr lang="en-US" sz="1200" baseline="0" dirty="0" smtClean="0"/>
              <a:t>Adult b</a:t>
            </a:r>
            <a:r>
              <a:rPr lang="en-US" sz="1200" dirty="0" smtClean="0"/>
              <a:t>ehaviors that impact student</a:t>
            </a:r>
            <a:r>
              <a:rPr lang="en-US" sz="1200" i="1" dirty="0" smtClean="0">
                <a:solidFill>
                  <a:srgbClr val="008000"/>
                </a:solidFill>
              </a:rPr>
              <a:t> affect, compliance,</a:t>
            </a:r>
            <a:r>
              <a:rPr lang="en-US" sz="1200" dirty="0" smtClean="0">
                <a:solidFill>
                  <a:srgbClr val="008000"/>
                </a:solidFill>
              </a:rPr>
              <a:t> </a:t>
            </a:r>
            <a:r>
              <a:rPr lang="en-US" sz="1200" dirty="0" smtClean="0"/>
              <a:t>and</a:t>
            </a:r>
            <a:r>
              <a:rPr lang="en-US" sz="1200" dirty="0" smtClean="0">
                <a:solidFill>
                  <a:srgbClr val="008000"/>
                </a:solidFill>
              </a:rPr>
              <a:t> </a:t>
            </a:r>
            <a:r>
              <a:rPr lang="en-US" sz="1200" i="1" dirty="0" smtClean="0">
                <a:solidFill>
                  <a:srgbClr val="008000"/>
                </a:solidFill>
              </a:rPr>
              <a:t>learning:</a:t>
            </a:r>
          </a:p>
          <a:p>
            <a:pPr marL="0" indent="0">
              <a:lnSpc>
                <a:spcPct val="110000"/>
              </a:lnSpc>
              <a:spcBef>
                <a:spcPts val="0"/>
              </a:spcBef>
              <a:spcAft>
                <a:spcPts val="800"/>
              </a:spcAft>
              <a:buNone/>
            </a:pPr>
            <a:endParaRPr lang="en-US" sz="1200" i="1" dirty="0" smtClean="0">
              <a:solidFill>
                <a:srgbClr val="008000"/>
              </a:solidFill>
            </a:endParaRPr>
          </a:p>
          <a:p>
            <a:pPr marL="365760" lvl="1" indent="-171450">
              <a:buFont typeface="Arial" panose="020B0604020202020204" pitchFamily="34" charset="0"/>
              <a:buChar char="•"/>
            </a:pPr>
            <a:r>
              <a:rPr lang="en-US" sz="1200" b="1" dirty="0" smtClean="0"/>
              <a:t>Proximity </a:t>
            </a:r>
            <a:r>
              <a:rPr lang="en-US" sz="1200" i="1" dirty="0" smtClean="0"/>
              <a:t>–communicate privately at 20” with individual students; communication across the room reserved for information intended for entire group only</a:t>
            </a:r>
          </a:p>
          <a:p>
            <a:pPr marL="365760" lvl="1" indent="-171450">
              <a:buFont typeface="Arial" panose="020B0604020202020204" pitchFamily="34" charset="0"/>
              <a:buChar char="•"/>
            </a:pPr>
            <a:r>
              <a:rPr lang="en-US" sz="1200" b="1" dirty="0" smtClean="0"/>
              <a:t>Listening </a:t>
            </a:r>
            <a:r>
              <a:rPr lang="en-US" sz="1200" i="1" dirty="0" smtClean="0"/>
              <a:t>–pause, attend thoughtfully to the student</a:t>
            </a:r>
          </a:p>
          <a:p>
            <a:pPr marL="365760" lvl="1" indent="-171450">
              <a:buFont typeface="Arial" panose="020B0604020202020204" pitchFamily="34" charset="0"/>
              <a:buChar char="•"/>
            </a:pPr>
            <a:r>
              <a:rPr lang="en-US" sz="1200" b="1" dirty="0" smtClean="0"/>
              <a:t>Eye Contact </a:t>
            </a:r>
            <a:r>
              <a:rPr lang="en-US" sz="1200" dirty="0" smtClean="0"/>
              <a:t>–</a:t>
            </a:r>
            <a:r>
              <a:rPr lang="en-US" sz="1200" i="1" dirty="0" smtClean="0"/>
              <a:t>communicate at eye level; look student in the eye when instructing or directing; hold eye contact briefly for compliance</a:t>
            </a:r>
          </a:p>
          <a:p>
            <a:pPr marL="365760" lvl="1" indent="-171450">
              <a:buFont typeface="Arial" panose="020B0604020202020204" pitchFamily="34" charset="0"/>
              <a:buChar char="•"/>
            </a:pPr>
            <a:r>
              <a:rPr lang="en-US" sz="1200" b="1" dirty="0" smtClean="0"/>
              <a:t>Pleasant Voice </a:t>
            </a:r>
            <a:r>
              <a:rPr lang="en-US" sz="1200" dirty="0" smtClean="0"/>
              <a:t>–</a:t>
            </a:r>
            <a:r>
              <a:rPr lang="en-US" sz="1200" i="1" dirty="0" smtClean="0"/>
              <a:t>use calm pleasant voice when talking with, praising, and correcting students</a:t>
            </a:r>
          </a:p>
          <a:p>
            <a:pPr marL="365760" lvl="1" indent="-171450">
              <a:buFont typeface="Arial" panose="020B0604020202020204" pitchFamily="34" charset="0"/>
              <a:buChar char="•"/>
            </a:pPr>
            <a:r>
              <a:rPr lang="en-US" sz="1200" b="1" dirty="0" smtClean="0"/>
              <a:t>Smiles </a:t>
            </a:r>
            <a:r>
              <a:rPr lang="en-US" sz="1200" dirty="0" smtClean="0"/>
              <a:t>–</a:t>
            </a:r>
            <a:r>
              <a:rPr lang="en-US" sz="1200" i="1" dirty="0" smtClean="0"/>
              <a:t>pleasant facial expression and frequent smiles</a:t>
            </a:r>
          </a:p>
          <a:p>
            <a:pPr marL="365760" lvl="1" indent="-171450">
              <a:buFont typeface="Arial" panose="020B0604020202020204" pitchFamily="34" charset="0"/>
              <a:buChar char="•"/>
            </a:pPr>
            <a:r>
              <a:rPr lang="en-US" sz="1200" b="1" dirty="0" smtClean="0"/>
              <a:t>Touch</a:t>
            </a:r>
            <a:r>
              <a:rPr lang="en-US" sz="1200" dirty="0" smtClean="0"/>
              <a:t> –</a:t>
            </a:r>
            <a:r>
              <a:rPr lang="en-US" sz="1200" i="1" dirty="0" smtClean="0"/>
              <a:t>appropriate brief nurturing touch</a:t>
            </a:r>
          </a:p>
          <a:p>
            <a:pPr marL="365760" lvl="1" indent="-171450">
              <a:buFont typeface="Arial" panose="020B0604020202020204" pitchFamily="34" charset="0"/>
              <a:buChar char="•"/>
            </a:pPr>
            <a:r>
              <a:rPr lang="en-US" sz="1200" b="1" dirty="0" smtClean="0"/>
              <a:t>Use of Student’s Name </a:t>
            </a:r>
            <a:r>
              <a:rPr lang="en-US" sz="1200" dirty="0" smtClean="0"/>
              <a:t>–</a:t>
            </a:r>
            <a:r>
              <a:rPr lang="en-US" sz="1200" i="1" dirty="0" smtClean="0"/>
              <a:t>begin interactions with student name and use frequently during interactions</a:t>
            </a:r>
          </a:p>
          <a:p>
            <a:pPr marL="365760" lvl="1" indent="-171450">
              <a:buFont typeface="Arial" panose="020B0604020202020204" pitchFamily="34" charset="0"/>
              <a:buChar char="•"/>
            </a:pPr>
            <a:r>
              <a:rPr lang="en-US" sz="1200" b="1" i="0" dirty="0" smtClean="0"/>
              <a:t>Showing interest in student – </a:t>
            </a:r>
            <a:r>
              <a:rPr lang="en-US" sz="1200" b="0" i="1" dirty="0" smtClean="0"/>
              <a:t>bringing</a:t>
            </a:r>
            <a:r>
              <a:rPr lang="en-US" sz="1200" b="0" i="1" baseline="0" dirty="0" smtClean="0"/>
              <a:t> up topics of interest to student, talking about what you have discussed previously, asking about outside activities, etc.</a:t>
            </a:r>
          </a:p>
          <a:p>
            <a:pPr marL="365760" lvl="1" indent="-171450">
              <a:buFont typeface="Arial" panose="020B0604020202020204" pitchFamily="34" charset="0"/>
              <a:buChar char="•"/>
            </a:pPr>
            <a:r>
              <a:rPr lang="en-US" sz="1200" b="1" i="0" baseline="0" dirty="0" smtClean="0"/>
              <a:t>Greeting students at door </a:t>
            </a:r>
            <a:r>
              <a:rPr lang="en-US" sz="1200" b="0" i="1" baseline="0" dirty="0" smtClean="0"/>
              <a:t> - greeting students as they enter your classroom has many benefits:</a:t>
            </a:r>
          </a:p>
          <a:p>
            <a:pPr marL="822960" lvl="2" indent="-171450">
              <a:buFont typeface="Wingdings" panose="05000000000000000000" pitchFamily="2" charset="2"/>
              <a:buChar char="ü"/>
            </a:pPr>
            <a:r>
              <a:rPr lang="en-US" sz="1200" b="0" i="1" baseline="0" dirty="0" smtClean="0"/>
              <a:t>Allows teacher to greet each and every student to set the tone for the day/class</a:t>
            </a:r>
          </a:p>
          <a:p>
            <a:pPr marL="822960" lvl="2" indent="-171450">
              <a:buFont typeface="Wingdings" panose="05000000000000000000" pitchFamily="2" charset="2"/>
              <a:buChar char="ü"/>
            </a:pPr>
            <a:r>
              <a:rPr lang="en-US" sz="1200" b="0" i="1" baseline="0" dirty="0" smtClean="0"/>
              <a:t>Models appropriate social behavior</a:t>
            </a:r>
          </a:p>
          <a:p>
            <a:pPr marL="822960" lvl="2" indent="-171450">
              <a:buFont typeface="Wingdings" panose="05000000000000000000" pitchFamily="2" charset="2"/>
              <a:buChar char="ü"/>
            </a:pPr>
            <a:r>
              <a:rPr lang="en-US" sz="1200" b="0" i="1" baseline="0" dirty="0" smtClean="0"/>
              <a:t>Allows teacher to take care of any misbehaviors outside the classroom before a student enters the class.</a:t>
            </a:r>
          </a:p>
          <a:p>
            <a:pPr marL="822960" lvl="2" indent="-171450">
              <a:buFont typeface="Wingdings" panose="05000000000000000000" pitchFamily="2" charset="2"/>
              <a:buChar char="ü"/>
            </a:pPr>
            <a:r>
              <a:rPr lang="en-US" sz="1200" b="0" i="1" baseline="0" dirty="0" smtClean="0"/>
              <a:t>Allows the teacher to assess the “mood” of each student as they enter the classroom, allowing an opportunity to mitigate any negative moods</a:t>
            </a:r>
          </a:p>
          <a:p>
            <a:pPr marL="822960" lvl="2" indent="-171450">
              <a:buFont typeface="Wingdings" panose="05000000000000000000" pitchFamily="2" charset="2"/>
              <a:buChar char="ü"/>
            </a:pPr>
            <a:r>
              <a:rPr lang="en-US" sz="1200" b="0" i="1" baseline="0" dirty="0" smtClean="0"/>
              <a:t>Allows for pre-corrects for students who need them.</a:t>
            </a:r>
            <a:endParaRPr lang="en-US" sz="1200" b="1" i="0" dirty="0" smtClean="0"/>
          </a:p>
          <a:p>
            <a:endParaRPr lang="en-US" dirty="0" smtClean="0"/>
          </a:p>
          <a:p>
            <a:r>
              <a:rPr lang="en-US" dirty="0" smtClean="0"/>
              <a:t>Not only do these adult behaviors (non-contingent attention)</a:t>
            </a:r>
            <a:r>
              <a:rPr lang="en-US" baseline="0" dirty="0" smtClean="0"/>
              <a:t> </a:t>
            </a:r>
            <a:r>
              <a:rPr lang="en-US" dirty="0" smtClean="0"/>
              <a:t>impact relationships, but they also set the stage for effectively interacting with students and delivering feedback (contingent attention).</a:t>
            </a:r>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48</a:t>
            </a:fld>
            <a:endParaRPr lang="en-US" dirty="0"/>
          </a:p>
        </p:txBody>
      </p:sp>
    </p:spTree>
    <p:extLst>
      <p:ext uri="{BB962C8B-B14F-4D97-AF65-F5344CB8AC3E}">
        <p14:creationId xmlns:p14="http://schemas.microsoft.com/office/powerpoint/2010/main" val="29157267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rgbClr val="FF0000"/>
              </a:buClr>
              <a:buFont typeface="Arial"/>
              <a:buNone/>
            </a:pPr>
            <a:r>
              <a:rPr lang="en-US" sz="3200" dirty="0" smtClean="0">
                <a:solidFill>
                  <a:srgbClr val="008000"/>
                </a:solidFill>
              </a:rPr>
              <a:t>Contingent attention</a:t>
            </a:r>
            <a:r>
              <a:rPr lang="en-US" sz="3200" baseline="0" dirty="0" smtClean="0">
                <a:solidFill>
                  <a:schemeClr val="tx1"/>
                </a:solidFill>
              </a:rPr>
              <a:t> is </a:t>
            </a:r>
            <a:r>
              <a:rPr lang="en-US" sz="3200" dirty="0" smtClean="0"/>
              <a:t>provided based upon student performance of an identified expectation or behavior. </a:t>
            </a:r>
            <a:r>
              <a:rPr lang="en-US" dirty="0" smtClean="0"/>
              <a:t>With contingent attention, the student </a:t>
            </a:r>
            <a:r>
              <a:rPr lang="en-US" i="1" dirty="0" smtClean="0">
                <a:solidFill>
                  <a:srgbClr val="008000"/>
                </a:solidFill>
              </a:rPr>
              <a:t>must perform the expected behavior </a:t>
            </a:r>
            <a:r>
              <a:rPr lang="en-US" dirty="0" smtClean="0"/>
              <a:t>before the teacher responds with attention.</a:t>
            </a:r>
          </a:p>
          <a:p>
            <a:pPr marL="0" indent="0">
              <a:buClr>
                <a:srgbClr val="FF0000"/>
              </a:buClr>
              <a:buFont typeface="Arial"/>
              <a:buNone/>
            </a:pPr>
            <a:endParaRPr lang="en-US" dirty="0" smtClean="0"/>
          </a:p>
          <a:p>
            <a:pPr marL="0" indent="0">
              <a:buClr>
                <a:srgbClr val="FF0000"/>
              </a:buClr>
              <a:buFont typeface="Arial"/>
              <a:buNone/>
            </a:pPr>
            <a:r>
              <a:rPr lang="en-US" dirty="0" smtClean="0"/>
              <a:t>Contingent attention has been proven</a:t>
            </a:r>
            <a:r>
              <a:rPr lang="en-US" baseline="0" dirty="0" smtClean="0"/>
              <a:t> to: </a:t>
            </a:r>
            <a:endParaRPr lang="en-US" dirty="0" smtClean="0"/>
          </a:p>
          <a:p>
            <a:pPr marL="628650" lvl="1" indent="-171450">
              <a:buClr>
                <a:srgbClr val="FF0000"/>
              </a:buClr>
              <a:buFont typeface="Arial"/>
              <a:buChar char="•"/>
            </a:pPr>
            <a:r>
              <a:rPr lang="en-US" dirty="0" smtClean="0"/>
              <a:t>Increases academic performance (Good, et al. 1981).</a:t>
            </a:r>
          </a:p>
          <a:p>
            <a:pPr marL="628650" lvl="1" indent="-171450">
              <a:buClr>
                <a:srgbClr val="FF0000"/>
              </a:buClr>
              <a:buFont typeface="Arial"/>
              <a:buChar char="•"/>
            </a:pPr>
            <a:r>
              <a:rPr lang="en-US" dirty="0" smtClean="0"/>
              <a:t>Increases on-task behavior (Sutherland, </a:t>
            </a:r>
            <a:r>
              <a:rPr lang="en-US" dirty="0" err="1" smtClean="0"/>
              <a:t>Wehby</a:t>
            </a:r>
            <a:r>
              <a:rPr lang="en-US" dirty="0" smtClean="0"/>
              <a:t>, &amp; Copeland, 2000)</a:t>
            </a:r>
          </a:p>
          <a:p>
            <a:pPr marL="628650" lvl="1" indent="-171450">
              <a:buClr>
                <a:srgbClr val="FF0000"/>
              </a:buClr>
              <a:buFont typeface="Arial"/>
              <a:buChar char="•"/>
            </a:pPr>
            <a:r>
              <a:rPr lang="en-US" dirty="0" smtClean="0"/>
              <a:t>Increases likelihood students will continue to use the desired behavior in the future.</a:t>
            </a:r>
          </a:p>
          <a:p>
            <a:pPr marL="628650" lvl="1" indent="-171450">
              <a:buClr>
                <a:srgbClr val="FF0000"/>
              </a:buClr>
              <a:buFont typeface="Arial"/>
              <a:buChar char="•"/>
            </a:pPr>
            <a:r>
              <a:rPr lang="en-US" dirty="0" smtClean="0"/>
              <a:t>Helps students to discern correct or “right” responses from incorrect or “wrong.”</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320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sz="3200" dirty="0" smtClean="0"/>
              <a:t>“You get what</a:t>
            </a:r>
            <a:r>
              <a:rPr lang="en-US" sz="3200" baseline="0" dirty="0" smtClean="0"/>
              <a:t> you pay attention to.”</a:t>
            </a:r>
            <a:endParaRPr lang="en-US" sz="3200" dirty="0" smtClean="0"/>
          </a:p>
          <a:p>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49</a:t>
            </a:fld>
            <a:endParaRPr lang="en-US" dirty="0"/>
          </a:p>
        </p:txBody>
      </p:sp>
    </p:spTree>
    <p:extLst>
      <p:ext uri="{BB962C8B-B14F-4D97-AF65-F5344CB8AC3E}">
        <p14:creationId xmlns:p14="http://schemas.microsoft.com/office/powerpoint/2010/main" val="33234205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there is no universal </a:t>
            </a:r>
            <a:r>
              <a:rPr lang="en-US" dirty="0" err="1" smtClean="0"/>
              <a:t>reinforcers</a:t>
            </a:r>
            <a:r>
              <a:rPr lang="en-US" dirty="0" smtClean="0"/>
              <a:t> that will increase the likelihood that all</a:t>
            </a:r>
            <a:r>
              <a:rPr lang="en-US" baseline="0" dirty="0" smtClean="0"/>
              <a:t> students will repeat the appropriate skills in the future, adult attention is reinforcing for most students, especially when adults have previously built a positive relationship with them.</a:t>
            </a:r>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50</a:t>
            </a:fld>
            <a:endParaRPr lang="en-US" dirty="0"/>
          </a:p>
        </p:txBody>
      </p:sp>
    </p:spTree>
    <p:extLst>
      <p:ext uri="{BB962C8B-B14F-4D97-AF65-F5344CB8AC3E}">
        <p14:creationId xmlns:p14="http://schemas.microsoft.com/office/powerpoint/2010/main" val="2463736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Preferred adult behaviors</a:t>
            </a:r>
            <a:r>
              <a:rPr lang="en-US" baseline="0" dirty="0" smtClean="0"/>
              <a:t> and non-contingent attention are not sufficient to change and sustain behavior.  Specific positive feedback, one form of contingent attention, is essential.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Positive feedback is verbal reinforcement</a:t>
            </a:r>
            <a:r>
              <a:rPr lang="en-US" baseline="0" dirty="0" smtClean="0"/>
              <a:t> that is</a:t>
            </a:r>
            <a:r>
              <a:rPr lang="en-US" dirty="0" smtClean="0"/>
              <a:t> a form of social reinforcement that provides information on successful behavior while reinforcing or increasing the likelihood that behavior will be repeated. </a:t>
            </a:r>
            <a:r>
              <a:rPr lang="en-US" i="0" baseline="0" dirty="0" smtClean="0"/>
              <a:t>The term verbal praise is often </a:t>
            </a:r>
            <a:r>
              <a:rPr lang="en-US" sz="1200" kern="1200" dirty="0" smtClean="0">
                <a:solidFill>
                  <a:schemeClr val="tx1"/>
                </a:solidFill>
                <a:effectLst/>
                <a:latin typeface="+mn-lt"/>
                <a:ea typeface="+mn-ea"/>
                <a:cs typeface="+mn-cs"/>
              </a:rPr>
              <a:t>used interchangeably with positive feedback.  </a:t>
            </a:r>
          </a:p>
        </p:txBody>
      </p:sp>
      <p:sp>
        <p:nvSpPr>
          <p:cNvPr id="4" name="Slide Number Placeholder 3"/>
          <p:cNvSpPr>
            <a:spLocks noGrp="1"/>
          </p:cNvSpPr>
          <p:nvPr>
            <p:ph type="sldNum" sz="quarter" idx="10"/>
          </p:nvPr>
        </p:nvSpPr>
        <p:spPr/>
        <p:txBody>
          <a:bodyPr/>
          <a:lstStyle/>
          <a:p>
            <a:fld id="{F8BE4607-2072-E14D-A2D4-834D545D3161}" type="slidenum">
              <a:rPr lang="en-US" smtClean="0"/>
              <a:t>51</a:t>
            </a:fld>
            <a:endParaRPr lang="en-US" dirty="0"/>
          </a:p>
        </p:txBody>
      </p:sp>
    </p:spTree>
    <p:extLst>
      <p:ext uri="{BB962C8B-B14F-4D97-AF65-F5344CB8AC3E}">
        <p14:creationId xmlns:p14="http://schemas.microsoft.com/office/powerpoint/2010/main" val="4443091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With specific positive feedback you are recognizing attainment of specified performance criteria, effort or successes at tasks that are difficult for a student.  </a:t>
            </a:r>
            <a:r>
              <a:rPr lang="en-US" dirty="0" smtClean="0"/>
              <a:t>To ensure continued,</a:t>
            </a:r>
            <a:r>
              <a:rPr lang="en-US" baseline="0" dirty="0" smtClean="0"/>
              <a:t> specific positive feedback is crucial. Specific positive feedback is important: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Specific positive feedback is e</a:t>
            </a:r>
            <a:r>
              <a:rPr lang="en-US" dirty="0" smtClean="0"/>
              <a:t>ssential to change and sustain behavior. </a:t>
            </a:r>
            <a:r>
              <a:rPr lang="en-US" i="0" baseline="0" dirty="0" smtClean="0"/>
              <a:t>All people need positive feedback about their performance of a skill or behavior to learn the behavior.  For example, if we ask a student “What is 4 + 4?” and the student says, “8” we give the student positive feedback to help the student know his answer was correct.  That’s how s/he will learn that 4 + 4 = 8.  </a:t>
            </a:r>
          </a:p>
          <a:p>
            <a:pPr marL="171450" indent="-171450">
              <a:spcAft>
                <a:spcPts val="600"/>
              </a:spcAft>
              <a:buClr>
                <a:srgbClr val="FF0000"/>
              </a:buClr>
              <a:buFont typeface="Arial"/>
              <a:buChar char="•"/>
            </a:pPr>
            <a:r>
              <a:rPr lang="en-US" dirty="0" smtClean="0"/>
              <a:t>Specific</a:t>
            </a:r>
            <a:r>
              <a:rPr lang="en-US" baseline="0" dirty="0" smtClean="0"/>
              <a:t> positive feedback is used to</a:t>
            </a:r>
            <a:r>
              <a:rPr lang="en-US" dirty="0" smtClean="0"/>
              <a:t> recognize efforts or successes at tasks that are difficult for the student.</a:t>
            </a:r>
            <a:r>
              <a:rPr lang="en-US" baseline="0" dirty="0" smtClean="0"/>
              <a:t>  If we give students positive feedback for their effort when tasks are difficult, it will encourage students to persist. Sometimes we need to give positive feedback when students display expected behavior for a short time. </a:t>
            </a:r>
            <a:endParaRPr lang="en-US" dirty="0" smtClean="0"/>
          </a:p>
          <a:p>
            <a:pPr marL="171450" indent="-171450">
              <a:spcAft>
                <a:spcPts val="600"/>
              </a:spcAft>
              <a:buClr>
                <a:srgbClr val="FF0000"/>
              </a:buClr>
              <a:buFont typeface="Arial"/>
              <a:buChar char="•"/>
            </a:pPr>
            <a:r>
              <a:rPr lang="en-US" dirty="0" smtClean="0"/>
              <a:t>While general praise contributes to a pleasant classroom, it is insufficient to build and sustain desired behavior.</a:t>
            </a:r>
            <a:r>
              <a:rPr lang="en-US" baseline="0" dirty="0" smtClean="0"/>
              <a:t>  “Good job” is a phrase we hear staff say to students but  general praise needs to be more specific to help students learn academic and social behavior, so they know exactly what behavior to repeat. </a:t>
            </a:r>
            <a:endParaRPr lang="en-US" dirty="0" smtClean="0"/>
          </a:p>
          <a:p>
            <a:pPr marL="171450" indent="-171450">
              <a:spcAft>
                <a:spcPts val="600"/>
              </a:spcAft>
              <a:buClr>
                <a:srgbClr val="FF0000"/>
              </a:buClr>
              <a:buFont typeface="Arial"/>
              <a:buChar char="•"/>
            </a:pPr>
            <a:r>
              <a:rPr lang="en-US" dirty="0" smtClean="0"/>
              <a:t>Positive feedback</a:t>
            </a:r>
            <a:r>
              <a:rPr lang="en-US" baseline="0" dirty="0" smtClean="0"/>
              <a:t> can be used to provide s</a:t>
            </a:r>
            <a:r>
              <a:rPr lang="en-US" dirty="0" smtClean="0"/>
              <a:t>tudents clear specific feedback on classroom expectations.</a:t>
            </a:r>
          </a:p>
          <a:p>
            <a:endParaRPr lang="en-US" i="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52</a:t>
            </a:fld>
            <a:endParaRPr lang="en-US" dirty="0"/>
          </a:p>
        </p:txBody>
      </p:sp>
    </p:spTree>
    <p:extLst>
      <p:ext uri="{BB962C8B-B14F-4D97-AF65-F5344CB8AC3E}">
        <p14:creationId xmlns:p14="http://schemas.microsoft.com/office/powerpoint/2010/main" val="991788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3 things to keep in mind to make positive feedback effective to change behavior. </a:t>
            </a:r>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53</a:t>
            </a:fld>
            <a:endParaRPr lang="en-US" dirty="0"/>
          </a:p>
        </p:txBody>
      </p:sp>
    </p:spTree>
    <p:extLst>
      <p:ext uri="{BB962C8B-B14F-4D97-AF65-F5344CB8AC3E}">
        <p14:creationId xmlns:p14="http://schemas.microsoft.com/office/powerpoint/2010/main" val="3755215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txBox="1">
            <a:spLocks noGrp="1" noChangeArrowheads="1"/>
          </p:cNvSpPr>
          <p:nvPr/>
        </p:nvSpPr>
        <p:spPr bwMode="auto">
          <a:xfrm>
            <a:off x="3884613" y="8685202"/>
            <a:ext cx="2971800" cy="457200"/>
          </a:xfrm>
          <a:prstGeom prst="rect">
            <a:avLst/>
          </a:prstGeom>
          <a:noFill/>
          <a:ln w="9525">
            <a:noFill/>
            <a:miter lim="800000"/>
            <a:headEnd/>
            <a:tailEnd/>
          </a:ln>
        </p:spPr>
        <p:txBody>
          <a:bodyPr anchor="b"/>
          <a:lstStyle/>
          <a:p>
            <a:pPr algn="r"/>
            <a:fld id="{A093A872-2E6A-4851-88D8-D78FA83EDB2D}" type="slidenum">
              <a:rPr lang="en-US" sz="1200"/>
              <a:pPr algn="r"/>
              <a:t>7</a:t>
            </a:fld>
            <a:endParaRPr lang="en-US" sz="120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r>
              <a:rPr lang="en-US" b="1" dirty="0" smtClean="0"/>
              <a:t>Key Points:</a:t>
            </a:r>
            <a:endParaRPr lang="en-US" dirty="0" smtClean="0"/>
          </a:p>
          <a:p>
            <a:pPr eaLnBrk="1" hangingPunct="1"/>
            <a:r>
              <a:rPr lang="en-US" dirty="0" smtClean="0"/>
              <a:t>The</a:t>
            </a:r>
            <a:r>
              <a:rPr lang="en-US" baseline="0" dirty="0" smtClean="0"/>
              <a:t> classroom is yours to</a:t>
            </a:r>
            <a:r>
              <a:rPr lang="en-US" dirty="0" smtClean="0"/>
              <a:t> to manage. You can use space, organization, structure, materials, and time to maximize positive</a:t>
            </a:r>
            <a:r>
              <a:rPr lang="en-US" baseline="0" dirty="0" smtClean="0"/>
              <a:t> behavior and learning</a:t>
            </a:r>
            <a:r>
              <a:rPr lang="en-US" dirty="0" smtClean="0"/>
              <a:t>. Things can still go wrong, but are less likely,</a:t>
            </a:r>
            <a:r>
              <a:rPr lang="en-US" baseline="0" dirty="0" smtClean="0"/>
              <a:t> and usually more manageable with better classroom management</a:t>
            </a:r>
            <a:endParaRPr lang="en-US" dirty="0" smtClean="0"/>
          </a:p>
        </p:txBody>
      </p:sp>
    </p:spTree>
    <p:extLst>
      <p:ext uri="{BB962C8B-B14F-4D97-AF65-F5344CB8AC3E}">
        <p14:creationId xmlns:p14="http://schemas.microsoft.com/office/powerpoint/2010/main" val="35900664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teachers need to specifically describe the behavior. This helps students understand the exact behavior you want the student to continue. Think of a video-tape replay, we need to simply describe what we saw the student do and tie it to classroom or school-wide expectations/character trait/rules. </a:t>
            </a:r>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54</a:t>
            </a:fld>
            <a:endParaRPr lang="en-US" dirty="0"/>
          </a:p>
        </p:txBody>
      </p:sp>
    </p:spTree>
    <p:extLst>
      <p:ext uri="{BB962C8B-B14F-4D97-AF65-F5344CB8AC3E}">
        <p14:creationId xmlns:p14="http://schemas.microsoft.com/office/powerpoint/2010/main" val="6652149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important</a:t>
            </a:r>
            <a:r>
              <a:rPr lang="en-US" baseline="0" dirty="0" smtClean="0"/>
              <a:t> thing to remember is that to make positive feedback effective is to provide a rationale which means explaining the reason why the behavior is important. Rationales or reasons teach the students the benefits of their behavior and the impact it has on them and others.  </a:t>
            </a:r>
          </a:p>
          <a:p>
            <a:endParaRPr lang="en-US" baseline="0" dirty="0" smtClean="0"/>
          </a:p>
          <a:p>
            <a:r>
              <a:rPr lang="en-US" baseline="0" dirty="0" smtClean="0"/>
              <a:t>This helps teach the benefits of the behavior and how it impacts them or others.  See how this can help students become more intrinsically motivated?  If you include the classroom or school-wide expectation or character trait, it provides consistent language for our kids.</a:t>
            </a:r>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55</a:t>
            </a:fld>
            <a:endParaRPr lang="en-US" dirty="0"/>
          </a:p>
        </p:txBody>
      </p:sp>
    </p:spTree>
    <p:extLst>
      <p:ext uri="{BB962C8B-B14F-4D97-AF65-F5344CB8AC3E}">
        <p14:creationId xmlns:p14="http://schemas.microsoft.com/office/powerpoint/2010/main" val="5847284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many students,</a:t>
            </a:r>
            <a:r>
              <a:rPr lang="en-US" baseline="0" dirty="0" smtClean="0"/>
              <a:t> the specific positive feedback alone is sufficiently reinforcing to strengthen the behavior.  However, for some students, and when a behavior requires a great deal of effort, pairing the verbal feedback with tangible or activity reinforcement may be helpful.  When using a tangible item or preferred activity it is imperative that you also use the complete verbal praise so that students are aware of exactly what they did that has resulted in earning the consequence.  It is not the consequence that changes the behavior so much as the awareness of what is being reinforced;  the consequence merely provides additional incentive.  You will want to say something like, “Because you walked so quietly in the hallway, you have earned a Cardinal Card.”  Note that adults do not “give,” instead students “earn.”  Careful use of these terms helps students to take ownership for their behaviors and teaches the link between appropriate behavior and positive outcomes.</a:t>
            </a:r>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56</a:t>
            </a:fld>
            <a:endParaRPr lang="en-US" dirty="0"/>
          </a:p>
        </p:txBody>
      </p:sp>
    </p:spTree>
    <p:extLst>
      <p:ext uri="{BB962C8B-B14F-4D97-AF65-F5344CB8AC3E}">
        <p14:creationId xmlns:p14="http://schemas.microsoft.com/office/powerpoint/2010/main" val="22260037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Important</a:t>
            </a:r>
            <a:r>
              <a:rPr lang="en-US" b="1" baseline="0" dirty="0" smtClean="0"/>
              <a:t> Considerations for Positive Feedback:</a:t>
            </a:r>
          </a:p>
          <a:p>
            <a:endParaRPr lang="en-US" b="1" baseline="0" dirty="0" smtClean="0"/>
          </a:p>
          <a:p>
            <a:r>
              <a:rPr lang="en-US" b="1" baseline="0" dirty="0" smtClean="0"/>
              <a:t>Sincere and Appropriate for the students’ age:</a:t>
            </a:r>
            <a:r>
              <a:rPr lang="en-US" b="0" baseline="0" dirty="0" smtClean="0"/>
              <a:t> Giving sincere and appropriate feedback for the students’ age is important for all students but especially when working with older students.  You will need to find your own style to communicate sincere care and concern for the student.  Use of a variety of phrases shows spontaneity and therefore credibility.</a:t>
            </a:r>
          </a:p>
          <a:p>
            <a:endParaRPr lang="en-US" b="0" baseline="0" dirty="0" smtClean="0"/>
          </a:p>
          <a:p>
            <a:r>
              <a:rPr lang="en-US" b="1" baseline="0" dirty="0" smtClean="0"/>
              <a:t>Contingent: </a:t>
            </a:r>
            <a:r>
              <a:rPr lang="en-US" b="0" baseline="0" dirty="0" smtClean="0"/>
              <a:t>Since students “earn” specific positive feedback and consequences, it is provided only when they have demonstrated the desired behavior.</a:t>
            </a:r>
          </a:p>
          <a:p>
            <a:endParaRPr lang="en-US" b="0" baseline="0" dirty="0" smtClean="0"/>
          </a:p>
          <a:p>
            <a:r>
              <a:rPr lang="en-US" b="1" baseline="0" dirty="0" smtClean="0"/>
              <a:t>Immediate:</a:t>
            </a:r>
            <a:r>
              <a:rPr lang="en-US" b="0" baseline="0" dirty="0" smtClean="0"/>
              <a:t> Specific positive feedback is best when it follows closely to the behavior so that students can connect what they did with the feedback they are receiving.  The younger the student, the more important this is.</a:t>
            </a:r>
          </a:p>
          <a:p>
            <a:endParaRPr lang="en-US" b="0" baseline="0" dirty="0" smtClean="0"/>
          </a:p>
          <a:p>
            <a:r>
              <a:rPr lang="en-US" b="1" baseline="0" dirty="0" smtClean="0"/>
              <a:t>Frequent when trying to build a new behavior</a:t>
            </a:r>
            <a:r>
              <a:rPr lang="en-US" b="0" baseline="0" dirty="0" smtClean="0"/>
              <a:t>: When students are learning new skills or are practicing skills in which they are not fluent, provide feedback on a continuous schedule.  This means that every time the student displays the desired behavior, they receive specific positive feedback.</a:t>
            </a:r>
          </a:p>
          <a:p>
            <a:endParaRPr lang="en-US" b="0" baseline="0" dirty="0" smtClean="0"/>
          </a:p>
          <a:p>
            <a:r>
              <a:rPr lang="en-US" b="1" baseline="0" dirty="0" smtClean="0"/>
              <a:t>Unpredictable or Intermittent to maintain behavior:</a:t>
            </a:r>
            <a:r>
              <a:rPr lang="en-US" b="0" baseline="0" dirty="0" smtClean="0"/>
              <a:t> Once the skill or behavior has been learned, you will can shift to use of general praise and occasional use of specific positive feedback.  This intermittent use of specific positive feedback helps to maintain the behavior.  WE must be careful not to omit all specific feedback as students may not sustain the skills that they have learned.</a:t>
            </a:r>
          </a:p>
          <a:p>
            <a:endParaRPr lang="en-US" b="0" baseline="0" dirty="0" smtClean="0"/>
          </a:p>
          <a:p>
            <a:r>
              <a:rPr lang="en-US" b="0" i="1" baseline="0" dirty="0" smtClean="0"/>
              <a:t>“When we focus our praise on positive actions, we support a sense of competence and autonomy that helps students develop real self-esteem.” – </a:t>
            </a:r>
            <a:r>
              <a:rPr lang="en-US" b="0" i="0" baseline="0" dirty="0" smtClean="0"/>
              <a:t>Davis (2007)</a:t>
            </a:r>
            <a:endParaRPr lang="en-US" b="1" i="0" dirty="0"/>
          </a:p>
        </p:txBody>
      </p:sp>
      <p:sp>
        <p:nvSpPr>
          <p:cNvPr id="4" name="Slide Number Placeholder 3"/>
          <p:cNvSpPr>
            <a:spLocks noGrp="1"/>
          </p:cNvSpPr>
          <p:nvPr>
            <p:ph type="sldNum" sz="quarter" idx="10"/>
          </p:nvPr>
        </p:nvSpPr>
        <p:spPr/>
        <p:txBody>
          <a:bodyPr/>
          <a:lstStyle/>
          <a:p>
            <a:fld id="{F8BE4607-2072-E14D-A2D4-834D545D3161}" type="slidenum">
              <a:rPr lang="en-US" smtClean="0"/>
              <a:t>57</a:t>
            </a:fld>
            <a:endParaRPr lang="en-US" dirty="0"/>
          </a:p>
        </p:txBody>
      </p:sp>
    </p:spTree>
    <p:extLst>
      <p:ext uri="{BB962C8B-B14F-4D97-AF65-F5344CB8AC3E}">
        <p14:creationId xmlns:p14="http://schemas.microsoft.com/office/powerpoint/2010/main" val="2407539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spite of the evidence that both non-contingent and contingent attention can change the climate and learning conditions of the classroom, many teachers fail to take full advantage of these powerful tools.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u="sng"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effectLst/>
                <a:latin typeface="+mn-lt"/>
                <a:ea typeface="+mn-ea"/>
                <a:cs typeface="+mn-cs"/>
              </a:rPr>
              <a:t>4:1 Ratio</a:t>
            </a:r>
            <a:r>
              <a:rPr lang="en-US" sz="1200" kern="1200" dirty="0" smtClean="0">
                <a:solidFill>
                  <a:schemeClr val="tx1"/>
                </a:solidFill>
                <a:effectLst/>
                <a:latin typeface="+mn-lt"/>
                <a:ea typeface="+mn-ea"/>
                <a:cs typeface="+mn-cs"/>
              </a:rPr>
              <a:t>. Another important point in building positive school-wide and classroom environments is to ensure that appropriate behavior receives much more attention (at a higher ratio) than inappropriate behavior. </a:t>
            </a:r>
            <a:r>
              <a:rPr lang="en-US"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Reavis</a:t>
            </a:r>
            <a:r>
              <a:rPr lang="en-US" sz="1200" kern="1200" dirty="0" smtClean="0">
                <a:solidFill>
                  <a:schemeClr val="tx1"/>
                </a:solidFill>
                <a:effectLst/>
                <a:latin typeface="+mn-lt"/>
                <a:ea typeface="+mn-ea"/>
                <a:cs typeface="+mn-cs"/>
              </a:rPr>
              <a:t>, Jenson, </a:t>
            </a:r>
            <a:r>
              <a:rPr lang="en-US" sz="1200" kern="1200" dirty="0" err="1" smtClean="0">
                <a:solidFill>
                  <a:schemeClr val="tx1"/>
                </a:solidFill>
                <a:effectLst/>
                <a:latin typeface="+mn-lt"/>
                <a:ea typeface="+mn-ea"/>
                <a:cs typeface="+mn-cs"/>
              </a:rPr>
              <a:t>Kukic</a:t>
            </a:r>
            <a:r>
              <a:rPr lang="en-US" sz="1200" kern="1200" dirty="0" smtClean="0">
                <a:solidFill>
                  <a:schemeClr val="tx1"/>
                </a:solidFill>
                <a:effectLst/>
                <a:latin typeface="+mn-lt"/>
                <a:ea typeface="+mn-ea"/>
                <a:cs typeface="+mn-cs"/>
              </a:rPr>
              <a:t> &amp; Morgan (1993) recommend a ratio of 4:1; four comments in response to desired student behavior to one response to student misbehavior. Interactions with students are considered positive or negative </a:t>
            </a:r>
            <a:r>
              <a:rPr lang="en-US" sz="1200" b="1" kern="1200" dirty="0" smtClean="0">
                <a:solidFill>
                  <a:schemeClr val="tx1"/>
                </a:solidFill>
                <a:effectLst/>
                <a:latin typeface="+mn-lt"/>
                <a:ea typeface="+mn-ea"/>
                <a:cs typeface="+mn-cs"/>
              </a:rPr>
              <a:t>based on the behavior of the student at the time the attention is given</a:t>
            </a:r>
            <a:r>
              <a:rPr lang="en-US" sz="1200" kern="1200" dirty="0" smtClean="0">
                <a:solidFill>
                  <a:schemeClr val="tx1"/>
                </a:solidFill>
                <a:effectLst/>
                <a:latin typeface="+mn-lt"/>
                <a:ea typeface="+mn-ea"/>
                <a:cs typeface="+mn-cs"/>
              </a:rPr>
              <a:t>, not the demeanor of the teacher.</a:t>
            </a:r>
            <a:r>
              <a:rPr lang="en-US" dirty="0" smtClean="0">
                <a:effectLst/>
              </a:rPr>
              <a:t> </a:t>
            </a:r>
          </a:p>
          <a:p>
            <a:endParaRPr lang="en-US" baseline="0" dirty="0" smtClean="0"/>
          </a:p>
          <a:p>
            <a:r>
              <a:rPr lang="en-US" b="1" u="sng" baseline="0" dirty="0" smtClean="0"/>
              <a:t>What the Research Says</a:t>
            </a:r>
            <a:r>
              <a:rPr lang="en-US" baseline="0" dirty="0" smtClean="0"/>
              <a:t>:</a:t>
            </a:r>
          </a:p>
          <a:p>
            <a:r>
              <a:rPr lang="en-US" dirty="0" smtClean="0"/>
              <a:t>Research has shown that teachers positively</a:t>
            </a:r>
            <a:r>
              <a:rPr lang="en-US" baseline="0" dirty="0" smtClean="0"/>
              <a:t> respond to student academic performance much more frequently than student social behavior.  Typical teacher approval statements for academic responses far outweighed  those for social behavior across all grade levels, with highest rates for each type of approval occurring in second grade and tapering off dramatically after that. </a:t>
            </a:r>
          </a:p>
          <a:p>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all grade levels, teachers re­sponded to correct academic perfor­mance (20.36 per hour average) more frequently than disapprovals (7.56 per hour average). On the other hand, statements of disapproval for social behavior (19.20 per hour) were always more frequent than approvals (1.52 per hour). </a:t>
            </a:r>
            <a:r>
              <a:rPr lang="en-US" dirty="0" smtClean="0"/>
              <a:t>This attention to misbehavior</a:t>
            </a:r>
            <a:r>
              <a:rPr lang="en-US" baseline="0" dirty="0" smtClean="0"/>
              <a:t> (corrections) </a:t>
            </a:r>
            <a:r>
              <a:rPr lang="en-US" dirty="0" smtClean="0"/>
              <a:t>inadvertently maintains or increases the misbehavior.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good new is we can change this to help us improve the learning environment</a:t>
            </a:r>
            <a:r>
              <a:rPr lang="en-US" sz="1200" kern="1200" baseline="0" dirty="0" smtClean="0">
                <a:solidFill>
                  <a:schemeClr val="tx1"/>
                </a:solidFill>
                <a:effectLst/>
                <a:latin typeface="+mn-lt"/>
                <a:ea typeface="+mn-ea"/>
                <a:cs typeface="+mn-cs"/>
              </a:rPr>
              <a:t> and teach and support student use of important social skills…which are important life skills. </a:t>
            </a:r>
          </a:p>
          <a:p>
            <a:endParaRPr lang="en-US" sz="1200" kern="1200" baseline="0" dirty="0" smtClean="0">
              <a:solidFill>
                <a:schemeClr val="tx1"/>
              </a:solidFill>
              <a:effectLst/>
              <a:latin typeface="+mn-lt"/>
              <a:ea typeface="+mn-ea"/>
              <a:cs typeface="+mn-cs"/>
            </a:endParaRPr>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97CB9844-06C3-4822-82EB-10BA51B0C37C}" type="slidenum">
              <a:rPr lang="en-US" smtClean="0"/>
              <a:pPr/>
              <a:t>58</a:t>
            </a:fld>
            <a:endParaRPr lang="en-US"/>
          </a:p>
        </p:txBody>
      </p:sp>
    </p:spTree>
    <p:extLst>
      <p:ext uri="{BB962C8B-B14F-4D97-AF65-F5344CB8AC3E}">
        <p14:creationId xmlns:p14="http://schemas.microsoft.com/office/powerpoint/2010/main" val="14129475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59</a:t>
            </a:fld>
            <a:endParaRPr lang="en-US" dirty="0"/>
          </a:p>
        </p:txBody>
      </p:sp>
    </p:spTree>
    <p:extLst>
      <p:ext uri="{BB962C8B-B14F-4D97-AF65-F5344CB8AC3E}">
        <p14:creationId xmlns:p14="http://schemas.microsoft.com/office/powerpoint/2010/main" val="862798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are going to talk</a:t>
            </a:r>
            <a:r>
              <a:rPr lang="en-US" baseline="0" dirty="0" smtClean="0"/>
              <a:t> about creating a menu of </a:t>
            </a:r>
            <a:r>
              <a:rPr lang="en-US" baseline="0" dirty="0" err="1" smtClean="0"/>
              <a:t>reinforcers</a:t>
            </a:r>
            <a:r>
              <a:rPr lang="en-US" baseline="0" dirty="0" smtClean="0"/>
              <a:t> that will serve to motivate all students. Remember a reinforcement is a consequence that happens after a behavior that increases the likelihood the behavior will occur again in the future.  It is an important concept as we discuss ways to encourage students as they learn new social and academic skills. </a:t>
            </a:r>
          </a:p>
          <a:p>
            <a:endParaRPr lang="en-US" baseline="0" dirty="0" smtClean="0"/>
          </a:p>
          <a:p>
            <a:r>
              <a:rPr lang="en-US" sz="1200" dirty="0" smtClean="0">
                <a:solidFill>
                  <a:srgbClr val="008000"/>
                </a:solidFill>
              </a:rPr>
              <a:t>What is a Menu of </a:t>
            </a:r>
            <a:r>
              <a:rPr lang="en-US" sz="1200" dirty="0" err="1" smtClean="0">
                <a:solidFill>
                  <a:srgbClr val="008000"/>
                </a:solidFill>
              </a:rPr>
              <a:t>Reinforcers</a:t>
            </a:r>
            <a:r>
              <a:rPr lang="en-US" sz="1200" dirty="0" smtClean="0">
                <a:solidFill>
                  <a:srgbClr val="008000"/>
                </a:solidFill>
              </a:rPr>
              <a:t>?</a:t>
            </a:r>
          </a:p>
          <a:p>
            <a:pPr marL="628650" lvl="1" indent="-171450">
              <a:buClr>
                <a:srgbClr val="FF0000"/>
              </a:buClr>
              <a:buFont typeface="Arial" panose="020B0604020202020204" pitchFamily="34" charset="0"/>
              <a:buChar char="•"/>
            </a:pPr>
            <a:r>
              <a:rPr lang="en-US" dirty="0" smtClean="0"/>
              <a:t>A variety of types of </a:t>
            </a:r>
            <a:r>
              <a:rPr lang="en-US" dirty="0" err="1" smtClean="0"/>
              <a:t>reinforcers</a:t>
            </a:r>
            <a:r>
              <a:rPr lang="en-US" dirty="0" smtClean="0"/>
              <a:t> (activities or privileges, social attention, tangible items)</a:t>
            </a:r>
          </a:p>
          <a:p>
            <a:pPr marL="628650" lvl="1" indent="-171450">
              <a:buClr>
                <a:srgbClr val="FF0000"/>
              </a:buClr>
              <a:buFont typeface="Arial" panose="020B0604020202020204" pitchFamily="34" charset="0"/>
              <a:buChar char="•"/>
            </a:pPr>
            <a:r>
              <a:rPr lang="en-US" dirty="0" smtClean="0"/>
              <a:t>A variety of schedules for earning (continuous or intermittent) </a:t>
            </a:r>
          </a:p>
          <a:p>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60</a:t>
            </a:fld>
            <a:endParaRPr lang="en-US" dirty="0"/>
          </a:p>
        </p:txBody>
      </p:sp>
    </p:spTree>
    <p:extLst>
      <p:ext uri="{BB962C8B-B14F-4D97-AF65-F5344CB8AC3E}">
        <p14:creationId xmlns:p14="http://schemas.microsoft.com/office/powerpoint/2010/main" val="3206473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rgbClr val="FF0000"/>
              </a:buClr>
              <a:buFont typeface="Arial" panose="020B0604020202020204" pitchFamily="34" charset="0"/>
              <a:buNone/>
            </a:pPr>
            <a:r>
              <a:rPr lang="en-US" dirty="0" smtClean="0"/>
              <a:t>Why build a menu of </a:t>
            </a:r>
            <a:r>
              <a:rPr lang="en-US" dirty="0" err="1" smtClean="0"/>
              <a:t>reinforcer</a:t>
            </a:r>
            <a:r>
              <a:rPr lang="en-US" dirty="0" smtClean="0"/>
              <a:t>?</a:t>
            </a:r>
          </a:p>
          <a:p>
            <a:pPr marL="628650" lvl="1" indent="-171450">
              <a:buClr>
                <a:srgbClr val="FF0000"/>
              </a:buClr>
              <a:buFont typeface="Arial" panose="020B0604020202020204" pitchFamily="34" charset="0"/>
              <a:buChar char="•"/>
            </a:pPr>
            <a:r>
              <a:rPr lang="en-US" dirty="0" smtClean="0"/>
              <a:t>Not all students are reinforced by the same things or in the same ways.</a:t>
            </a:r>
          </a:p>
          <a:p>
            <a:pPr marL="1085850" lvl="2" indent="-171450">
              <a:buClr>
                <a:srgbClr val="FF0000"/>
              </a:buClr>
              <a:buFont typeface="Wingdings" panose="05000000000000000000" pitchFamily="2" charset="2"/>
              <a:buChar char="ü"/>
            </a:pPr>
            <a:r>
              <a:rPr lang="en-US" dirty="0" smtClean="0"/>
              <a:t>Some students desire or </a:t>
            </a:r>
            <a:r>
              <a:rPr lang="en-US" i="1" dirty="0" smtClean="0">
                <a:solidFill>
                  <a:srgbClr val="008000"/>
                </a:solidFill>
              </a:rPr>
              <a:t>seek social attention</a:t>
            </a:r>
            <a:r>
              <a:rPr lang="en-US" i="1" dirty="0" smtClean="0"/>
              <a:t>.</a:t>
            </a:r>
          </a:p>
          <a:p>
            <a:pPr marL="1085850" lvl="2" indent="-171450">
              <a:buClr>
                <a:srgbClr val="FF0000"/>
              </a:buClr>
              <a:buFont typeface="Wingdings" panose="05000000000000000000" pitchFamily="2" charset="2"/>
              <a:buChar char="ü"/>
            </a:pPr>
            <a:r>
              <a:rPr lang="en-US" dirty="0" smtClean="0"/>
              <a:t>Others do not like or </a:t>
            </a:r>
            <a:r>
              <a:rPr lang="en-US" i="1" dirty="0" smtClean="0">
                <a:solidFill>
                  <a:srgbClr val="008000"/>
                </a:solidFill>
              </a:rPr>
              <a:t>avoid social attention.</a:t>
            </a:r>
          </a:p>
          <a:p>
            <a:pPr marL="1085850" lvl="2" indent="-171450">
              <a:buClr>
                <a:srgbClr val="FF0000"/>
              </a:buClr>
              <a:buFont typeface="Wingdings" panose="05000000000000000000" pitchFamily="2" charset="2"/>
              <a:buChar char="ü"/>
            </a:pPr>
            <a:r>
              <a:rPr lang="en-US" dirty="0" smtClean="0"/>
              <a:t>Include social attention, activities, and tangible items to appeal to all student needs. </a:t>
            </a:r>
          </a:p>
          <a:p>
            <a:pPr marL="628650" lvl="1" indent="-171450">
              <a:buClr>
                <a:srgbClr val="FF0000"/>
              </a:buClr>
              <a:buFont typeface="Arial" panose="020B0604020202020204" pitchFamily="34" charset="0"/>
              <a:buChar char="•"/>
            </a:pPr>
            <a:r>
              <a:rPr lang="en-US" dirty="0" smtClean="0"/>
              <a:t>Students learning new behaviors need a </a:t>
            </a:r>
            <a:r>
              <a:rPr lang="en-US" i="1" dirty="0" smtClean="0">
                <a:solidFill>
                  <a:srgbClr val="008000"/>
                </a:solidFill>
              </a:rPr>
              <a:t>continuous schedule</a:t>
            </a:r>
            <a:r>
              <a:rPr lang="en-US" i="1" dirty="0" smtClean="0"/>
              <a:t> </a:t>
            </a:r>
            <a:r>
              <a:rPr lang="en-US" dirty="0" smtClean="0"/>
              <a:t>of reinforcement.</a:t>
            </a:r>
          </a:p>
          <a:p>
            <a:pPr marL="628650" lvl="1" indent="-171450">
              <a:buClr>
                <a:srgbClr val="FF0000"/>
              </a:buClr>
              <a:buFont typeface="Arial" panose="020B0604020202020204" pitchFamily="34" charset="0"/>
              <a:buChar char="•"/>
            </a:pPr>
            <a:r>
              <a:rPr lang="en-US" dirty="0" smtClean="0"/>
              <a:t>Students who have demonstrated mastery respond to an </a:t>
            </a:r>
            <a:r>
              <a:rPr lang="en-US" i="1" dirty="0" smtClean="0">
                <a:solidFill>
                  <a:srgbClr val="008000"/>
                </a:solidFill>
              </a:rPr>
              <a:t>intermittent schedule </a:t>
            </a:r>
            <a:r>
              <a:rPr lang="en-US" dirty="0" smtClean="0"/>
              <a:t>of reinforcement.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61</a:t>
            </a:fld>
            <a:endParaRPr lang="en-US" dirty="0"/>
          </a:p>
        </p:txBody>
      </p:sp>
    </p:spTree>
    <p:extLst>
      <p:ext uri="{BB962C8B-B14F-4D97-AF65-F5344CB8AC3E}">
        <p14:creationId xmlns:p14="http://schemas.microsoft.com/office/powerpoint/2010/main" val="30625508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that you will get the greatest “bang for your buck” by</a:t>
            </a:r>
            <a:r>
              <a:rPr lang="en-US" baseline="0" dirty="0" smtClean="0"/>
              <a:t> making sure that </a:t>
            </a:r>
          </a:p>
          <a:p>
            <a:pPr marL="628650" lvl="1" indent="-171450">
              <a:buFont typeface="Arial" panose="020B0604020202020204" pitchFamily="34" charset="0"/>
              <a:buChar char="•"/>
            </a:pPr>
            <a:r>
              <a:rPr lang="en-US" baseline="0" dirty="0" smtClean="0"/>
              <a:t>your expectations, rules and procedures are well defined and overtly taught to your students </a:t>
            </a:r>
          </a:p>
          <a:p>
            <a:pPr marL="628650" lvl="1" indent="-171450">
              <a:buFont typeface="Arial" panose="020B0604020202020204" pitchFamily="34" charset="0"/>
              <a:buChar char="•"/>
            </a:pPr>
            <a:r>
              <a:rPr lang="en-US" baseline="0" dirty="0" smtClean="0"/>
              <a:t>you actively supervise your students at all times and</a:t>
            </a:r>
          </a:p>
          <a:p>
            <a:pPr marL="628650" lvl="1" indent="-171450">
              <a:buFont typeface="Arial" panose="020B0604020202020204" pitchFamily="34" charset="0"/>
              <a:buChar char="•"/>
            </a:pPr>
            <a:r>
              <a:rPr lang="en-US" baseline="0" dirty="0" smtClean="0"/>
              <a:t>that you establish relationships with your students and acknowledge their appropriate behavior with positive feedback and tangible </a:t>
            </a:r>
            <a:r>
              <a:rPr lang="en-US" baseline="0" dirty="0" err="1" smtClean="0"/>
              <a:t>reinforcers</a:t>
            </a:r>
            <a:r>
              <a:rPr lang="en-US" baseline="0" dirty="0" smtClean="0"/>
              <a:t> if needed before applying corrections for social errors.</a:t>
            </a:r>
          </a:p>
          <a:p>
            <a:pPr marL="457200" lvl="1" indent="0">
              <a:buFont typeface="Arial" panose="020B0604020202020204" pitchFamily="34" charset="0"/>
              <a:buNone/>
            </a:pPr>
            <a:endParaRPr lang="en-US" baseline="0" dirty="0" smtClean="0"/>
          </a:p>
          <a:p>
            <a:pPr marL="0" lvl="1" indent="0">
              <a:buFont typeface="Arial" panose="020B0604020202020204" pitchFamily="34" charset="0"/>
              <a:buNone/>
            </a:pPr>
            <a:r>
              <a:rPr lang="en-US" baseline="0" dirty="0" smtClean="0"/>
              <a:t>We have a tendency to over-rely on correction, which may interrupt or stop the misbehavior temporarily but typically does not change on-going misbehavior.  </a:t>
            </a:r>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62</a:t>
            </a:fld>
            <a:endParaRPr lang="en-US" dirty="0"/>
          </a:p>
        </p:txBody>
      </p:sp>
    </p:spTree>
    <p:extLst>
      <p:ext uri="{BB962C8B-B14F-4D97-AF65-F5344CB8AC3E}">
        <p14:creationId xmlns:p14="http://schemas.microsoft.com/office/powerpoint/2010/main" val="40832508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Consistently correcting social</a:t>
            </a:r>
            <a:r>
              <a:rPr lang="en-US" baseline="0" dirty="0" smtClean="0"/>
              <a:t> errors in a consistent and calm way has many benefits:</a:t>
            </a:r>
          </a:p>
          <a:p>
            <a:pPr marL="628650" lvl="1" indent="-171450">
              <a:lnSpc>
                <a:spcPct val="90000"/>
              </a:lnSpc>
              <a:buClr>
                <a:srgbClr val="FF0000"/>
              </a:buClr>
              <a:buFont typeface="Arial" panose="020B0604020202020204" pitchFamily="34" charset="0"/>
              <a:buChar char="•"/>
            </a:pPr>
            <a:r>
              <a:rPr lang="en-US" dirty="0" smtClean="0"/>
              <a:t>Upholds the importance of expectations.</a:t>
            </a:r>
          </a:p>
          <a:p>
            <a:pPr marL="628650" lvl="1" indent="-171450">
              <a:lnSpc>
                <a:spcPct val="90000"/>
              </a:lnSpc>
              <a:buClr>
                <a:srgbClr val="FF0000"/>
              </a:buClr>
              <a:buFont typeface="Arial" panose="020B0604020202020204" pitchFamily="34" charset="0"/>
              <a:buChar char="•"/>
            </a:pPr>
            <a:r>
              <a:rPr lang="en-US" dirty="0" smtClean="0"/>
              <a:t>Restores order to the learning environment.</a:t>
            </a:r>
          </a:p>
          <a:p>
            <a:pPr marL="628650" lvl="1" indent="-171450">
              <a:lnSpc>
                <a:spcPct val="90000"/>
              </a:lnSpc>
              <a:buClr>
                <a:srgbClr val="FF0000"/>
              </a:buClr>
              <a:buFont typeface="Arial" panose="020B0604020202020204" pitchFamily="34" charset="0"/>
              <a:buChar char="•"/>
            </a:pPr>
            <a:r>
              <a:rPr lang="en-US" dirty="0" smtClean="0"/>
              <a:t>Interrupts the inappropriate behavior, preventing practice of that behavior.</a:t>
            </a:r>
          </a:p>
          <a:p>
            <a:pPr marL="628650" lvl="1" indent="-171450">
              <a:lnSpc>
                <a:spcPct val="90000"/>
              </a:lnSpc>
              <a:buClr>
                <a:srgbClr val="FF0000"/>
              </a:buClr>
              <a:buFont typeface="Arial" panose="020B0604020202020204" pitchFamily="34" charset="0"/>
              <a:buChar char="•"/>
            </a:pPr>
            <a:r>
              <a:rPr lang="en-US" dirty="0" smtClean="0"/>
              <a:t>Capitalizes on the teachable moment.</a:t>
            </a:r>
          </a:p>
          <a:p>
            <a:pPr marL="628650" lvl="1" indent="-171450">
              <a:lnSpc>
                <a:spcPct val="90000"/>
              </a:lnSpc>
              <a:buClr>
                <a:srgbClr val="FF0000"/>
              </a:buClr>
              <a:buFont typeface="Arial" panose="020B0604020202020204" pitchFamily="34" charset="0"/>
              <a:buChar char="•"/>
            </a:pPr>
            <a:r>
              <a:rPr lang="en-US" dirty="0" smtClean="0"/>
              <a:t>Gives the child a chance to learn to be successful.</a:t>
            </a:r>
          </a:p>
          <a:p>
            <a:pPr marL="628650" lvl="1" indent="-171450">
              <a:lnSpc>
                <a:spcPct val="90000"/>
              </a:lnSpc>
              <a:buClr>
                <a:srgbClr val="FF0000"/>
              </a:buClr>
              <a:buFont typeface="Arial" panose="020B0604020202020204" pitchFamily="34" charset="0"/>
              <a:buChar char="•"/>
            </a:pPr>
            <a:r>
              <a:rPr lang="en-US" dirty="0" smtClean="0"/>
              <a:t>Increases probability of future correct behavior.</a:t>
            </a:r>
          </a:p>
          <a:p>
            <a:pPr marL="628650" lvl="1" indent="-171450">
              <a:lnSpc>
                <a:spcPct val="90000"/>
              </a:lnSpc>
              <a:buClr>
                <a:srgbClr val="FF0000"/>
              </a:buClr>
              <a:buFont typeface="Arial" panose="020B0604020202020204" pitchFamily="34" charset="0"/>
              <a:buChar char="•"/>
            </a:pPr>
            <a:r>
              <a:rPr lang="en-US" dirty="0" smtClean="0"/>
              <a:t>Decreases future time out of learning/instruction.</a:t>
            </a:r>
          </a:p>
          <a:p>
            <a:pPr marL="628650" lvl="1" indent="-171450">
              <a:lnSpc>
                <a:spcPct val="90000"/>
              </a:lnSpc>
              <a:buClr>
                <a:srgbClr val="FF0000"/>
              </a:buClr>
              <a:buFont typeface="Arial" panose="020B0604020202020204" pitchFamily="34" charset="0"/>
              <a:buChar char="•"/>
            </a:pPr>
            <a:r>
              <a:rPr lang="en-US" dirty="0" smtClean="0"/>
              <a:t>Demonstrates care and concern by the adult.</a:t>
            </a:r>
          </a:p>
          <a:p>
            <a:pPr marL="628650" lvl="1" indent="-171450">
              <a:lnSpc>
                <a:spcPct val="90000"/>
              </a:lnSpc>
              <a:buClr>
                <a:srgbClr val="FF0000"/>
              </a:buClr>
              <a:buFont typeface="Arial" panose="020B0604020202020204" pitchFamily="34" charset="0"/>
              <a:buChar char="•"/>
            </a:pPr>
            <a:r>
              <a:rPr lang="en-US" dirty="0" smtClean="0"/>
              <a:t>Builds relationships with students.</a:t>
            </a:r>
          </a:p>
          <a:p>
            <a:pPr marL="628650" lvl="1" indent="-171450">
              <a:lnSpc>
                <a:spcPct val="90000"/>
              </a:lnSpc>
              <a:buClr>
                <a:srgbClr val="FF0000"/>
              </a:buClr>
              <a:buFont typeface="Arial" panose="020B0604020202020204" pitchFamily="34" charset="0"/>
              <a:buChar char="•"/>
            </a:pPr>
            <a:r>
              <a:rPr lang="en-US" dirty="0" smtClean="0"/>
              <a:t>Maintains a positive learning climate.</a:t>
            </a:r>
          </a:p>
          <a:p>
            <a:endParaRPr lang="en-US" dirty="0"/>
          </a:p>
        </p:txBody>
      </p:sp>
      <p:sp>
        <p:nvSpPr>
          <p:cNvPr id="4" name="Slide Number Placeholder 3"/>
          <p:cNvSpPr>
            <a:spLocks noGrp="1"/>
          </p:cNvSpPr>
          <p:nvPr>
            <p:ph type="sldNum" sz="quarter" idx="10"/>
          </p:nvPr>
        </p:nvSpPr>
        <p:spPr/>
        <p:txBody>
          <a:bodyPr/>
          <a:lstStyle/>
          <a:p>
            <a:fld id="{1BE7D3AB-4EF9-4AB4-B876-B6D72D12AA7D}" type="slidenum">
              <a:rPr lang="en-US" smtClean="0"/>
              <a:t>63</a:t>
            </a:fld>
            <a:endParaRPr lang="en-US"/>
          </a:p>
        </p:txBody>
      </p:sp>
    </p:spTree>
    <p:extLst>
      <p:ext uri="{BB962C8B-B14F-4D97-AF65-F5344CB8AC3E}">
        <p14:creationId xmlns:p14="http://schemas.microsoft.com/office/powerpoint/2010/main" val="3417679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145" name="Text Box 2"/>
          <p:cNvSpPr txBox="1">
            <a:spLocks noGrp="1" noChangeArrowheads="1"/>
          </p:cNvSpPr>
          <p:nvPr>
            <p:ph type="body" idx="1"/>
          </p:nvPr>
        </p:nvSpPr>
        <p:spPr>
          <a:xfrm>
            <a:off x="638907" y="3002831"/>
            <a:ext cx="6312661" cy="5763238"/>
          </a:xfrm>
          <a:noFill/>
          <a:ln/>
        </p:spPr>
        <p:txBody>
          <a:bodyPr lIns="94706" tIns="47353" rIns="94706" bIns="47353"/>
          <a:lstStyle/>
          <a:p>
            <a:r>
              <a:rPr lang="en-US" b="1" dirty="0" smtClean="0"/>
              <a:t>Procedures for Teaching Expected Behaviors</a:t>
            </a:r>
          </a:p>
          <a:p>
            <a:endParaRPr lang="en-US" b="1" dirty="0" smtClean="0"/>
          </a:p>
          <a:p>
            <a:r>
              <a:rPr lang="en-US" dirty="0" smtClean="0"/>
              <a:t>Social Skills Instruction: We </a:t>
            </a:r>
            <a:r>
              <a:rPr lang="en-US" dirty="0" smtClean="0">
                <a:solidFill>
                  <a:srgbClr val="00FF00"/>
                </a:solidFill>
              </a:rPr>
              <a:t>teach</a:t>
            </a:r>
            <a:r>
              <a:rPr lang="en-US" dirty="0" smtClean="0"/>
              <a:t> social skills just as we would any other skill</a:t>
            </a:r>
          </a:p>
          <a:p>
            <a:pPr lvl="1"/>
            <a:r>
              <a:rPr lang="en-US" altLang="en-US" b="1" dirty="0" smtClean="0"/>
              <a:t>teach</a:t>
            </a:r>
            <a:r>
              <a:rPr lang="en-US" altLang="en-US" dirty="0" smtClean="0"/>
              <a:t> the expected behavior</a:t>
            </a:r>
          </a:p>
          <a:p>
            <a:pPr lvl="1"/>
            <a:r>
              <a:rPr lang="en-US" altLang="en-US" b="1" dirty="0" smtClean="0"/>
              <a:t>demonstrate </a:t>
            </a:r>
            <a:r>
              <a:rPr lang="en-US" altLang="en-US" dirty="0" smtClean="0"/>
              <a:t>the skill</a:t>
            </a:r>
          </a:p>
          <a:p>
            <a:pPr lvl="1"/>
            <a:r>
              <a:rPr lang="en-US" altLang="en-US" dirty="0" smtClean="0"/>
              <a:t>students </a:t>
            </a:r>
            <a:r>
              <a:rPr lang="en-US" altLang="en-US" b="1" dirty="0" smtClean="0"/>
              <a:t>practice</a:t>
            </a:r>
            <a:r>
              <a:rPr lang="en-US" altLang="en-US" dirty="0" smtClean="0"/>
              <a:t> the skill</a:t>
            </a:r>
          </a:p>
          <a:p>
            <a:pPr lvl="1"/>
            <a:r>
              <a:rPr lang="en-US" altLang="en-US" b="1" dirty="0" smtClean="0"/>
              <a:t>Assess </a:t>
            </a:r>
            <a:r>
              <a:rPr lang="en-US" altLang="en-US" dirty="0" smtClean="0"/>
              <a:t>the skill </a:t>
            </a:r>
            <a:r>
              <a:rPr lang="en-US" dirty="0" smtClean="0"/>
              <a:t>(How do we test behavior skills?)</a:t>
            </a:r>
          </a:p>
          <a:p>
            <a:r>
              <a:rPr lang="en-US" dirty="0" smtClean="0"/>
              <a:t>Then repeat as needed…</a:t>
            </a:r>
          </a:p>
          <a:p>
            <a:endParaRPr lang="en-US" dirty="0" smtClean="0"/>
          </a:p>
          <a:p>
            <a:r>
              <a:rPr lang="en-US" dirty="0" smtClean="0"/>
              <a:t>Embed in curriculum—the behaviors should be taught throughout the day. The teacher should become fluent in using the language of PBIS by providing precorrects (reminders) and feedback that tie to the school expectations (“Be Responsible” or “Be Kind,” etc.) and rules (“keeping hands and feet to self”).  </a:t>
            </a:r>
          </a:p>
          <a:p>
            <a:r>
              <a:rPr lang="en-US" dirty="0" smtClean="0"/>
              <a:t>As your PBIS team thinks about how to support teachers so they will teach your school expectations, you can provide scripted lesson plans or one page lesson reviews. </a:t>
            </a:r>
          </a:p>
          <a:p>
            <a:endParaRPr lang="en-US" dirty="0" smtClean="0"/>
          </a:p>
          <a:p>
            <a:r>
              <a:rPr lang="en-US" dirty="0" smtClean="0"/>
              <a:t>Practice, practice, practice—in all settings in the school. This may require the PBIS team to figure out a schedule so classes can practice in the cafeteria, for example.</a:t>
            </a:r>
          </a:p>
          <a:p>
            <a:pPr eaLnBrk="1" hangingPunct="1"/>
            <a:r>
              <a:rPr lang="en-US" altLang="en-US" dirty="0" smtClean="0"/>
              <a:t>Social skill instruction</a:t>
            </a:r>
          </a:p>
          <a:p>
            <a:pPr eaLnBrk="1" hangingPunct="1"/>
            <a:r>
              <a:rPr lang="en-US" altLang="en-US" dirty="0" smtClean="0"/>
              <a:t>Embed in curriculum</a:t>
            </a:r>
          </a:p>
          <a:p>
            <a:pPr eaLnBrk="1" hangingPunct="1"/>
            <a:r>
              <a:rPr lang="en-US" altLang="en-US" dirty="0" smtClean="0"/>
              <a:t>Practice, practice, and </a:t>
            </a:r>
            <a:r>
              <a:rPr lang="en-US" altLang="en-US" b="1" dirty="0" smtClean="0"/>
              <a:t>practice</a:t>
            </a:r>
          </a:p>
          <a:p>
            <a:endParaRPr lang="en-US" dirty="0" smtClean="0"/>
          </a:p>
        </p:txBody>
      </p:sp>
      <p:sp>
        <p:nvSpPr>
          <p:cNvPr id="2054146" name="Rectangle 3"/>
          <p:cNvSpPr>
            <a:spLocks noGrp="1" noRot="1" noChangeAspect="1" noChangeArrowheads="1" noTextEdit="1"/>
          </p:cNvSpPr>
          <p:nvPr>
            <p:ph type="sldImg"/>
          </p:nvPr>
        </p:nvSpPr>
        <p:spPr>
          <a:xfrm>
            <a:off x="1493838" y="550863"/>
            <a:ext cx="4210050" cy="2368550"/>
          </a:xfrm>
          <a:ln/>
        </p:spPr>
      </p:sp>
    </p:spTree>
    <p:extLst>
      <p:ext uri="{BB962C8B-B14F-4D97-AF65-F5344CB8AC3E}">
        <p14:creationId xmlns:p14="http://schemas.microsoft.com/office/powerpoint/2010/main" val="17072562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 is extremely important that you enforce what you have taught your students. </a:t>
            </a:r>
            <a:r>
              <a:rPr lang="en-US" dirty="0" smtClean="0"/>
              <a:t>Consistency is important! If expectations are not consistently upheld,</a:t>
            </a:r>
            <a:r>
              <a:rPr lang="en-US" baseline="0" dirty="0" smtClean="0"/>
              <a:t> they are meaningless. You</a:t>
            </a:r>
            <a:r>
              <a:rPr lang="en-US" dirty="0" smtClean="0"/>
              <a:t> need to be consistent</a:t>
            </a:r>
            <a:r>
              <a:rPr lang="en-US" baseline="0" dirty="0" smtClean="0"/>
              <a:t> in enforcing your classroom and the </a:t>
            </a:r>
            <a:r>
              <a:rPr lang="en-US" baseline="0" dirty="0" err="1" smtClean="0"/>
              <a:t>schoolwide</a:t>
            </a:r>
            <a:r>
              <a:rPr lang="en-US" baseline="0" dirty="0" smtClean="0"/>
              <a:t> expectations and procedures. In addition, having a consistent response will help you feel better about your ability to handle misbehavior and helps students know that you are going to respond every time the misbehavior takes place, </a:t>
            </a:r>
            <a:r>
              <a:rPr lang="en-US" b="1" u="sng" baseline="0" dirty="0" smtClean="0"/>
              <a:t>in the same calm way</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1BE7D3AB-4EF9-4AB4-B876-B6D72D12AA7D}" type="slidenum">
              <a:rPr lang="en-US" smtClean="0"/>
              <a:t>64</a:t>
            </a:fld>
            <a:endParaRPr lang="en-US"/>
          </a:p>
        </p:txBody>
      </p:sp>
    </p:spTree>
    <p:extLst>
      <p:ext uri="{BB962C8B-B14F-4D97-AF65-F5344CB8AC3E}">
        <p14:creationId xmlns:p14="http://schemas.microsoft.com/office/powerpoint/2010/main" val="23105511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Handout:</a:t>
            </a:r>
          </a:p>
          <a:p>
            <a:pPr marL="0" marR="0" indent="0" algn="l" defTabSz="457200" rtl="0" eaLnBrk="1" fontAlgn="auto" latinLnBrk="0" hangingPunct="1">
              <a:lnSpc>
                <a:spcPct val="100000"/>
              </a:lnSpc>
              <a:spcBef>
                <a:spcPts val="0"/>
              </a:spcBef>
              <a:spcAft>
                <a:spcPts val="0"/>
              </a:spcAft>
              <a:buClrTx/>
              <a:buSzTx/>
              <a:buFontTx/>
              <a:buNone/>
              <a:tabLst/>
              <a:defRPr/>
            </a:pPr>
            <a:r>
              <a:rPr lang="en-US" b="0" smtClean="0"/>
              <a:t>Positive</a:t>
            </a:r>
            <a:r>
              <a:rPr lang="en-US" b="0" baseline="0" smtClean="0"/>
              <a:t> Feedback – Increasing Appropriate Behavior</a:t>
            </a:r>
            <a:endParaRPr lang="en-US" b="0" smtClean="0"/>
          </a:p>
          <a:p>
            <a:endParaRPr lang="en-US" dirty="0"/>
          </a:p>
        </p:txBody>
      </p:sp>
      <p:sp>
        <p:nvSpPr>
          <p:cNvPr id="4" name="Slide Number Placeholder 3"/>
          <p:cNvSpPr>
            <a:spLocks noGrp="1"/>
          </p:cNvSpPr>
          <p:nvPr>
            <p:ph type="sldNum" sz="quarter" idx="10"/>
          </p:nvPr>
        </p:nvSpPr>
        <p:spPr/>
        <p:txBody>
          <a:bodyPr/>
          <a:lstStyle/>
          <a:p>
            <a:fld id="{671C2EB1-22DB-A546-9453-0C5C2A32182C}" type="slidenum">
              <a:rPr lang="en-US" smtClean="0"/>
              <a:t>65</a:t>
            </a:fld>
            <a:endParaRPr lang="en-US" dirty="0"/>
          </a:p>
        </p:txBody>
      </p:sp>
    </p:spTree>
    <p:extLst>
      <p:ext uri="{BB962C8B-B14F-4D97-AF65-F5344CB8AC3E}">
        <p14:creationId xmlns:p14="http://schemas.microsoft.com/office/powerpoint/2010/main" val="29499808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Key Points:</a:t>
            </a:r>
          </a:p>
          <a:p>
            <a:pPr marL="233363" marR="0" indent="-180975"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Traditional consequences are designed to be averse enough that the student will not want to repeat the behavior</a:t>
            </a:r>
          </a:p>
          <a:p>
            <a:pPr marL="233363" indent="-180975">
              <a:buFont typeface="Arial" pitchFamily="34" charset="0"/>
              <a:buChar char="•"/>
            </a:pPr>
            <a:r>
              <a:rPr lang="en-US" dirty="0" smtClean="0"/>
              <a:t>Creating changes in behavior require understanding the behavior and modifying the environment and adult responses.  Change takes time</a:t>
            </a:r>
          </a:p>
          <a:p>
            <a:pPr marL="233363" indent="-180975">
              <a:buFont typeface="Arial" pitchFamily="34" charset="0"/>
              <a:buChar char="•"/>
            </a:pPr>
            <a:r>
              <a:rPr lang="en-US" dirty="0" smtClean="0"/>
              <a:t>Even though traditional consequences may stop a behavior temporarily (like ISS) upon analysis it is common that the same students are consistently repeating the same behaviors, which by definition makes that consequence ineffective (change over time is not occurring)</a:t>
            </a:r>
          </a:p>
          <a:p>
            <a:endParaRPr lang="en-US" dirty="0" smtClean="0"/>
          </a:p>
        </p:txBody>
      </p:sp>
    </p:spTree>
    <p:extLst>
      <p:ext uri="{BB962C8B-B14F-4D97-AF65-F5344CB8AC3E}">
        <p14:creationId xmlns:p14="http://schemas.microsoft.com/office/powerpoint/2010/main" val="4038892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E35938-5445-4DEE-9315-8CE501FB002F}" type="slidenum">
              <a:rPr lang="en-US"/>
              <a:pPr/>
              <a:t>69</a:t>
            </a:fld>
            <a:endParaRPr lang="en-US"/>
          </a:p>
        </p:txBody>
      </p:sp>
      <p:sp>
        <p:nvSpPr>
          <p:cNvPr id="575490" name="Rectangle 2"/>
          <p:cNvSpPr>
            <a:spLocks noGrp="1" noRot="1" noChangeAspect="1" noChangeArrowheads="1" noTextEdit="1"/>
          </p:cNvSpPr>
          <p:nvPr>
            <p:ph type="sldImg"/>
          </p:nvPr>
        </p:nvSpPr>
        <p:spPr>
          <a:ln/>
        </p:spPr>
      </p:sp>
      <p:sp>
        <p:nvSpPr>
          <p:cNvPr id="575491" name="Rectangle 3"/>
          <p:cNvSpPr>
            <a:spLocks noGrp="1" noChangeArrowheads="1"/>
          </p:cNvSpPr>
          <p:nvPr>
            <p:ph type="body" idx="1"/>
          </p:nvPr>
        </p:nvSpPr>
        <p:spPr/>
        <p:txBody>
          <a:bodyPr/>
          <a:lstStyle/>
          <a:p>
            <a:r>
              <a:rPr lang="en-US" b="1" dirty="0" smtClean="0"/>
              <a:t>Key </a:t>
            </a:r>
            <a:r>
              <a:rPr lang="en-US" b="1" dirty="0"/>
              <a:t>Points not Included on the Slide:</a:t>
            </a:r>
            <a:endParaRPr lang="en-US" dirty="0"/>
          </a:p>
          <a:p>
            <a:r>
              <a:rPr lang="en-US" dirty="0"/>
              <a:t>Creating changes in behavior require understanding the antecedent, the behavior, and the consequence. </a:t>
            </a:r>
          </a:p>
          <a:p>
            <a:r>
              <a:rPr lang="en-US" dirty="0">
                <a:solidFill>
                  <a:schemeClr val="folHlink"/>
                </a:solidFill>
              </a:rPr>
              <a:t>Behaviors are signaled by an event in the environment, or antecedent, and are reinforced by consequences. </a:t>
            </a:r>
            <a:endParaRPr lang="en-US" dirty="0"/>
          </a:p>
          <a:p>
            <a:r>
              <a:rPr lang="en-US" dirty="0"/>
              <a:t>What prompts the behavior?</a:t>
            </a:r>
          </a:p>
          <a:p>
            <a:r>
              <a:rPr lang="en-US" dirty="0"/>
              <a:t>What does the behavior look like and sound like?</a:t>
            </a:r>
          </a:p>
          <a:p>
            <a:r>
              <a:rPr lang="en-US" dirty="0"/>
              <a:t>What occurs after the behavior to reinforce it? Does it work to get what the child wants?</a:t>
            </a:r>
          </a:p>
          <a:p>
            <a:pPr>
              <a:spcAft>
                <a:spcPct val="20000"/>
              </a:spcAft>
            </a:pPr>
            <a:r>
              <a:rPr lang="en-US" altLang="en-US" dirty="0">
                <a:solidFill>
                  <a:schemeClr val="folHlink"/>
                </a:solidFill>
              </a:rPr>
              <a:t>Behavior can be predicted.</a:t>
            </a:r>
          </a:p>
          <a:p>
            <a:endParaRPr lang="en-US" dirty="0"/>
          </a:p>
          <a:p>
            <a:endParaRPr lang="en-US" dirty="0"/>
          </a:p>
          <a:p>
            <a:endParaRPr lang="en-US" dirty="0"/>
          </a:p>
        </p:txBody>
      </p:sp>
    </p:spTree>
    <p:extLst>
      <p:ext uri="{BB962C8B-B14F-4D97-AF65-F5344CB8AC3E}">
        <p14:creationId xmlns:p14="http://schemas.microsoft.com/office/powerpoint/2010/main" val="11128813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599481-D6B6-428B-B59F-3EB7B1D131D0}" type="slidenum">
              <a:rPr lang="en-US"/>
              <a:pPr/>
              <a:t>70</a:t>
            </a:fld>
            <a:endParaRPr lang="en-US"/>
          </a:p>
        </p:txBody>
      </p:sp>
      <p:sp>
        <p:nvSpPr>
          <p:cNvPr id="406530" name="Rectangle 2"/>
          <p:cNvSpPr>
            <a:spLocks noGrp="1" noRot="1" noChangeAspect="1" noChangeArrowheads="1" noTextEdit="1"/>
          </p:cNvSpPr>
          <p:nvPr>
            <p:ph type="sldImg"/>
          </p:nvPr>
        </p:nvSpPr>
        <p:spPr>
          <a:ln/>
        </p:spPr>
      </p:sp>
      <p:sp>
        <p:nvSpPr>
          <p:cNvPr id="406531" name="Rectangle 3"/>
          <p:cNvSpPr>
            <a:spLocks noGrp="1" noChangeArrowheads="1"/>
          </p:cNvSpPr>
          <p:nvPr>
            <p:ph type="body" idx="1"/>
          </p:nvPr>
        </p:nvSpPr>
        <p:spPr>
          <a:xfrm>
            <a:off x="913786" y="4343825"/>
            <a:ext cx="5030431" cy="4114878"/>
          </a:xfrm>
        </p:spPr>
        <p:txBody>
          <a:bodyPr/>
          <a:lstStyle/>
          <a:p>
            <a:r>
              <a:rPr lang="en-US" b="1" dirty="0"/>
              <a:t>Handouts and Activities: HANDOUT 2: Effect of Consequence on Behavior</a:t>
            </a:r>
          </a:p>
          <a:p>
            <a:r>
              <a:rPr lang="en-US" b="1" dirty="0"/>
              <a:t>Key Points not Included on the Slide: </a:t>
            </a:r>
            <a:endParaRPr lang="en-US" dirty="0"/>
          </a:p>
          <a:p>
            <a:r>
              <a:rPr lang="en-US" dirty="0"/>
              <a:t>To better understand consequences think about: what usually happens after the behavior occurs? What is the typical adult/peer response?</a:t>
            </a:r>
          </a:p>
          <a:p>
            <a:r>
              <a:rPr lang="en-US" dirty="0"/>
              <a:t>It is not what we “do to kids” so they will be miserable. </a:t>
            </a:r>
          </a:p>
          <a:p>
            <a:r>
              <a:rPr lang="en-US" dirty="0"/>
              <a:t>Behaviors are repeated when desired outcomes are achieved. This is true for both desired and undesired behaviors.</a:t>
            </a:r>
          </a:p>
          <a:p>
            <a:r>
              <a:rPr lang="en-US" dirty="0"/>
              <a:t> If you desire to lose weight, and you do so after changing your eating and exercising, you are likely to continue.</a:t>
            </a:r>
          </a:p>
          <a:p>
            <a:r>
              <a:rPr lang="en-US" dirty="0"/>
              <a:t>If be outcomes are undesired, the behaviors won’t be repeated. If you desire to lose weight, and you don’t loose weight after changing your eating and increasing exercising, you will go back to eating donuts. </a:t>
            </a:r>
            <a:r>
              <a:rPr lang="en-US" dirty="0">
                <a:sym typeface="Wingdings" pitchFamily="2" charset="2"/>
              </a:rPr>
              <a:t></a:t>
            </a:r>
            <a:endParaRPr lang="en-US" dirty="0"/>
          </a:p>
          <a:p>
            <a:pPr rtl="0"/>
            <a:endParaRPr lang="en-US" sz="1200" kern="1200" dirty="0" smtClean="0">
              <a:solidFill>
                <a:schemeClr val="tx1"/>
              </a:solidFill>
              <a:effectLst/>
              <a:latin typeface="+mn-lt"/>
              <a:ea typeface="+mn-ea"/>
              <a:cs typeface="+mn-cs"/>
            </a:endParaRPr>
          </a:p>
          <a:p>
            <a:pPr rtl="0"/>
            <a:endParaRPr lang="en-US" sz="1200" kern="1200" dirty="0" smtClean="0">
              <a:solidFill>
                <a:schemeClr val="tx1"/>
              </a:solidFill>
              <a:effectLst/>
              <a:latin typeface="+mn-lt"/>
              <a:ea typeface="+mn-ea"/>
              <a:cs typeface="+mn-cs"/>
            </a:endParaRPr>
          </a:p>
          <a:p>
            <a:pPr rtl="0"/>
            <a:r>
              <a:rPr lang="en-US" sz="1200" kern="1200" dirty="0" smtClean="0">
                <a:solidFill>
                  <a:schemeClr val="tx1"/>
                </a:solidFill>
                <a:effectLst/>
                <a:latin typeface="+mn-lt"/>
                <a:ea typeface="+mn-ea"/>
                <a:cs typeface="+mn-cs"/>
              </a:rPr>
              <a:t>Frequent teacher attention in the form of </a:t>
            </a:r>
          </a:p>
          <a:p>
            <a:pPr rtl="0"/>
            <a:r>
              <a:rPr lang="en-US" sz="1200" kern="1200" dirty="0" smtClean="0">
                <a:solidFill>
                  <a:schemeClr val="tx1"/>
                </a:solidFill>
                <a:effectLst/>
                <a:latin typeface="+mn-lt"/>
                <a:ea typeface="+mn-ea"/>
                <a:cs typeface="+mn-cs"/>
              </a:rPr>
              <a:t>praise is more </a:t>
            </a:r>
          </a:p>
          <a:p>
            <a:pPr rtl="0"/>
            <a:r>
              <a:rPr lang="en-US" sz="1200" kern="1200" dirty="0" smtClean="0">
                <a:solidFill>
                  <a:schemeClr val="tx1"/>
                </a:solidFill>
                <a:effectLst/>
                <a:latin typeface="+mn-lt"/>
                <a:ea typeface="+mn-ea"/>
                <a:cs typeface="+mn-cs"/>
              </a:rPr>
              <a:t>effective than rules or reprimands</a:t>
            </a:r>
          </a:p>
          <a:p>
            <a:pPr rtl="0"/>
            <a:r>
              <a:rPr lang="en-US" sz="1200" kern="1200" dirty="0" smtClean="0">
                <a:solidFill>
                  <a:schemeClr val="tx1"/>
                </a:solidFill>
                <a:effectLst/>
                <a:latin typeface="+mn-lt"/>
                <a:ea typeface="+mn-ea"/>
                <a:cs typeface="+mn-cs"/>
              </a:rPr>
              <a:t>in increasing </a:t>
            </a:r>
          </a:p>
          <a:p>
            <a:pPr rtl="0"/>
            <a:r>
              <a:rPr lang="en-US" sz="1200" kern="1200" dirty="0" smtClean="0">
                <a:solidFill>
                  <a:schemeClr val="tx1"/>
                </a:solidFill>
                <a:effectLst/>
                <a:latin typeface="+mn-lt"/>
                <a:ea typeface="+mn-ea"/>
                <a:cs typeface="+mn-cs"/>
              </a:rPr>
              <a:t>appropriate behavior. </a:t>
            </a:r>
          </a:p>
          <a:p>
            <a:endParaRPr lang="en-US" dirty="0"/>
          </a:p>
          <a:p>
            <a:endParaRPr lang="en-US" dirty="0"/>
          </a:p>
        </p:txBody>
      </p:sp>
    </p:spTree>
    <p:extLst>
      <p:ext uri="{BB962C8B-B14F-4D97-AF65-F5344CB8AC3E}">
        <p14:creationId xmlns:p14="http://schemas.microsoft.com/office/powerpoint/2010/main" val="27490993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C43C51-7F70-4683-890B-3ABC75FC566F}" type="slidenum">
              <a:rPr lang="en-US"/>
              <a:pPr/>
              <a:t>71</a:t>
            </a:fld>
            <a:endParaRPr lang="en-US"/>
          </a:p>
        </p:txBody>
      </p:sp>
      <p:sp>
        <p:nvSpPr>
          <p:cNvPr id="468994" name="Rectangle 2"/>
          <p:cNvSpPr>
            <a:spLocks noGrp="1" noRot="1" noChangeAspect="1" noChangeArrowheads="1" noTextEdit="1"/>
          </p:cNvSpPr>
          <p:nvPr>
            <p:ph type="sldImg"/>
          </p:nvPr>
        </p:nvSpPr>
        <p:spPr>
          <a:ln/>
        </p:spPr>
      </p:sp>
      <p:sp>
        <p:nvSpPr>
          <p:cNvPr id="468995" name="Rectangle 3"/>
          <p:cNvSpPr>
            <a:spLocks noGrp="1" noChangeArrowheads="1"/>
          </p:cNvSpPr>
          <p:nvPr>
            <p:ph type="body" idx="1"/>
          </p:nvPr>
        </p:nvSpPr>
        <p:spPr/>
        <p:txBody>
          <a:bodyPr/>
          <a:lstStyle/>
          <a:p>
            <a:r>
              <a:rPr lang="en-US" b="1" dirty="0" smtClean="0"/>
              <a:t>Key </a:t>
            </a:r>
            <a:r>
              <a:rPr lang="en-US" b="1" dirty="0"/>
              <a:t>Points not Included on the Slide: </a:t>
            </a:r>
            <a:endParaRPr lang="en-US" dirty="0"/>
          </a:p>
          <a:p>
            <a:r>
              <a:rPr lang="en-US" dirty="0"/>
              <a:t>A consequence is what occurs following the behavior</a:t>
            </a:r>
          </a:p>
          <a:p>
            <a:r>
              <a:rPr lang="en-US" dirty="0"/>
              <a:t>Do consequences support the problem behavior causing it to reoccur?</a:t>
            </a:r>
          </a:p>
          <a:p>
            <a:r>
              <a:rPr lang="en-US" dirty="0"/>
              <a:t>Think of the answers to the questions in order to determine what consequences are supporting the behavior.</a:t>
            </a:r>
          </a:p>
          <a:p>
            <a:r>
              <a:rPr lang="en-US" dirty="0"/>
              <a:t>Once you know this you can begin to alter consequences to support only desired behaviors and to ensure that consequences don’t actually support problem behavior.</a:t>
            </a:r>
          </a:p>
          <a:p>
            <a:endParaRPr lang="en-US" dirty="0"/>
          </a:p>
          <a:p>
            <a:endParaRPr lang="en-US" dirty="0"/>
          </a:p>
          <a:p>
            <a:endParaRPr lang="en-US" dirty="0"/>
          </a:p>
        </p:txBody>
      </p:sp>
    </p:spTree>
    <p:extLst>
      <p:ext uri="{BB962C8B-B14F-4D97-AF65-F5344CB8AC3E}">
        <p14:creationId xmlns:p14="http://schemas.microsoft.com/office/powerpoint/2010/main" val="17393692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a:xfrm>
            <a:off x="914400" y="4343401"/>
            <a:ext cx="5029200" cy="4114800"/>
          </a:xfrm>
          <a:noFill/>
          <a:ln/>
        </p:spPr>
        <p:txBody>
          <a:bodyPr/>
          <a:lstStyle/>
          <a:p>
            <a:r>
              <a:rPr lang="en-US" b="1" dirty="0" smtClean="0"/>
              <a:t>Key Points:</a:t>
            </a:r>
          </a:p>
          <a:p>
            <a:pPr>
              <a:buFont typeface="Arial" pitchFamily="34" charset="0"/>
              <a:buChar char="•"/>
            </a:pPr>
            <a:r>
              <a:rPr lang="en-US" b="1" dirty="0" smtClean="0"/>
              <a:t> </a:t>
            </a:r>
            <a:r>
              <a:rPr lang="en-US" b="1" baseline="0" dirty="0" smtClean="0"/>
              <a:t>    </a:t>
            </a:r>
            <a:r>
              <a:rPr lang="en-US" b="0" baseline="0" dirty="0" smtClean="0"/>
              <a:t>When simply focusing on consequences, you reduce 70% of options you had for changing problem behavior</a:t>
            </a:r>
            <a:endParaRPr lang="en-US" b="1" dirty="0" smtClean="0"/>
          </a:p>
          <a:p>
            <a:pPr marL="233363" indent="-233363">
              <a:buFont typeface="Arial" pitchFamily="34" charset="0"/>
              <a:buChar char="•"/>
            </a:pPr>
            <a:r>
              <a:rPr lang="en-US" dirty="0" smtClean="0"/>
              <a:t>Behavior is usually demonstrated in a repeating pattern.  This is an advantage because it gives us ample opportunities to modify things in advance and prevent the pattern from repeating itself.</a:t>
            </a:r>
          </a:p>
          <a:p>
            <a:pPr marL="233363" indent="-233363">
              <a:buFont typeface="Arial" pitchFamily="34" charset="0"/>
              <a:buChar char="•"/>
            </a:pPr>
            <a:r>
              <a:rPr lang="en-US" dirty="0" smtClean="0"/>
              <a:t>Focusing solely on what to do after the problem has occurred is missing most of the opportunities for change.  Prevention must always be the main focus</a:t>
            </a:r>
          </a:p>
        </p:txBody>
      </p:sp>
    </p:spTree>
    <p:extLst>
      <p:ext uri="{BB962C8B-B14F-4D97-AF65-F5344CB8AC3E}">
        <p14:creationId xmlns:p14="http://schemas.microsoft.com/office/powerpoint/2010/main" val="15633757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place to start when we think about ways to respond to social errors is to look at how</a:t>
            </a:r>
            <a:r>
              <a:rPr lang="en-US" baseline="0" dirty="0" smtClean="0"/>
              <a:t> we respond to academic errors. </a:t>
            </a:r>
          </a:p>
          <a:p>
            <a:endParaRPr lang="en-US" dirty="0"/>
          </a:p>
        </p:txBody>
      </p:sp>
      <p:sp>
        <p:nvSpPr>
          <p:cNvPr id="4" name="Slide Number Placeholder 3"/>
          <p:cNvSpPr>
            <a:spLocks noGrp="1"/>
          </p:cNvSpPr>
          <p:nvPr>
            <p:ph type="sldNum" sz="quarter" idx="10"/>
          </p:nvPr>
        </p:nvSpPr>
        <p:spPr/>
        <p:txBody>
          <a:bodyPr/>
          <a:lstStyle/>
          <a:p>
            <a:fld id="{1BE7D3AB-4EF9-4AB4-B876-B6D72D12AA7D}" type="slidenum">
              <a:rPr lang="en-US" smtClean="0"/>
              <a:t>74</a:t>
            </a:fld>
            <a:endParaRPr lang="en-US"/>
          </a:p>
        </p:txBody>
      </p:sp>
    </p:spTree>
    <p:extLst>
      <p:ext uri="{BB962C8B-B14F-4D97-AF65-F5344CB8AC3E}">
        <p14:creationId xmlns:p14="http://schemas.microsoft.com/office/powerpoint/2010/main" val="37646828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The Teacher </a:t>
            </a:r>
          </a:p>
          <a:p>
            <a:pPr marL="628650" lvl="1" indent="-171450">
              <a:buFont typeface="Arial" panose="020B0604020202020204" pitchFamily="34" charset="0"/>
              <a:buChar char="•"/>
            </a:pPr>
            <a:r>
              <a:rPr lang="en-US" b="0" baseline="0" dirty="0" smtClean="0"/>
              <a:t>Identifies the behavior error</a:t>
            </a:r>
          </a:p>
          <a:p>
            <a:pPr marL="628650" lvl="1" indent="-171450">
              <a:buFont typeface="Arial" panose="020B0604020202020204" pitchFamily="34" charset="0"/>
              <a:buChar char="•"/>
            </a:pPr>
            <a:r>
              <a:rPr lang="en-US" b="0" baseline="0" dirty="0" smtClean="0"/>
              <a:t>Re-directs and Re-teaches the expected behavior</a:t>
            </a:r>
          </a:p>
          <a:p>
            <a:pPr marL="628650" lvl="1" indent="-171450">
              <a:buFont typeface="Arial" panose="020B0604020202020204" pitchFamily="34" charset="0"/>
              <a:buChar char="•"/>
            </a:pPr>
            <a:r>
              <a:rPr lang="en-US" b="0" baseline="0" dirty="0" smtClean="0"/>
              <a:t>Models/demonstrates the behavior</a:t>
            </a:r>
          </a:p>
          <a:p>
            <a:pPr marL="628650" lvl="1" indent="-171450">
              <a:buFont typeface="Arial" panose="020B0604020202020204" pitchFamily="34" charset="0"/>
              <a:buChar char="•"/>
            </a:pPr>
            <a:r>
              <a:rPr lang="en-US" b="0" baseline="0" dirty="0" smtClean="0"/>
              <a:t>Has the students practice </a:t>
            </a:r>
          </a:p>
        </p:txBody>
      </p:sp>
      <p:sp>
        <p:nvSpPr>
          <p:cNvPr id="4" name="Slide Number Placeholder 3"/>
          <p:cNvSpPr>
            <a:spLocks noGrp="1"/>
          </p:cNvSpPr>
          <p:nvPr>
            <p:ph type="sldNum" sz="quarter" idx="10"/>
          </p:nvPr>
        </p:nvSpPr>
        <p:spPr/>
        <p:txBody>
          <a:bodyPr/>
          <a:lstStyle/>
          <a:p>
            <a:fld id="{F8BE4607-2072-E14D-A2D4-834D545D3161}" type="slidenum">
              <a:rPr lang="en-US" smtClean="0"/>
              <a:t>75</a:t>
            </a:fld>
            <a:endParaRPr lang="en-US" dirty="0"/>
          </a:p>
        </p:txBody>
      </p:sp>
    </p:spTree>
    <p:extLst>
      <p:ext uri="{BB962C8B-B14F-4D97-AF65-F5344CB8AC3E}">
        <p14:creationId xmlns:p14="http://schemas.microsoft.com/office/powerpoint/2010/main" val="299667353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The Teacher (cont.)</a:t>
            </a:r>
          </a:p>
          <a:p>
            <a:pPr marL="628650" lvl="1" indent="-171450">
              <a:buFont typeface="Arial" panose="020B0604020202020204" pitchFamily="34" charset="0"/>
              <a:buChar char="•"/>
            </a:pPr>
            <a:r>
              <a:rPr lang="en-US" b="0" baseline="0" dirty="0" smtClean="0"/>
              <a:t>Monitors the practice</a:t>
            </a:r>
          </a:p>
          <a:p>
            <a:pPr marL="628650" lvl="1" indent="-171450">
              <a:buFont typeface="Arial" panose="020B0604020202020204" pitchFamily="34" charset="0"/>
              <a:buChar char="•"/>
            </a:pPr>
            <a:r>
              <a:rPr lang="en-US" b="0" baseline="0" dirty="0" smtClean="0"/>
              <a:t>Provides encouragement (specific praise)</a:t>
            </a:r>
          </a:p>
          <a:p>
            <a:pPr marL="628650" lvl="1" indent="-171450">
              <a:buFont typeface="Arial" panose="020B0604020202020204" pitchFamily="34" charset="0"/>
              <a:buChar char="•"/>
            </a:pPr>
            <a:r>
              <a:rPr lang="en-US" b="0" baseline="0" dirty="0" smtClean="0"/>
              <a:t>Corrects and re-teaches as needed</a:t>
            </a:r>
          </a:p>
          <a:p>
            <a:endParaRPr lang="en-US" b="1" dirty="0"/>
          </a:p>
        </p:txBody>
      </p:sp>
      <p:sp>
        <p:nvSpPr>
          <p:cNvPr id="4" name="Slide Number Placeholder 3"/>
          <p:cNvSpPr>
            <a:spLocks noGrp="1"/>
          </p:cNvSpPr>
          <p:nvPr>
            <p:ph type="sldNum" sz="quarter" idx="10"/>
          </p:nvPr>
        </p:nvSpPr>
        <p:spPr/>
        <p:txBody>
          <a:bodyPr/>
          <a:lstStyle/>
          <a:p>
            <a:fld id="{F8BE4607-2072-E14D-A2D4-834D545D3161}" type="slidenum">
              <a:rPr lang="en-US" smtClean="0"/>
              <a:t>76</a:t>
            </a:fld>
            <a:endParaRPr lang="en-US" dirty="0"/>
          </a:p>
        </p:txBody>
      </p:sp>
    </p:spTree>
    <p:extLst>
      <p:ext uri="{BB962C8B-B14F-4D97-AF65-F5344CB8AC3E}">
        <p14:creationId xmlns:p14="http://schemas.microsoft.com/office/powerpoint/2010/main" val="3074143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9B5747AA-12F5-4CAC-8E98-0CB9D644B75D}" type="slidenum">
              <a:rPr lang="en-US" smtClean="0"/>
              <a:pPr/>
              <a:t>9</a:t>
            </a:fld>
            <a:endParaRPr lang="en-US" smtClean="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r>
              <a:rPr lang="en-US" b="1" dirty="0" smtClean="0"/>
              <a:t>Key Points:</a:t>
            </a:r>
            <a:r>
              <a:rPr lang="en-US" b="1" baseline="0" dirty="0" smtClean="0"/>
              <a:t> </a:t>
            </a:r>
          </a:p>
          <a:p>
            <a:r>
              <a:rPr lang="en-US" b="0" baseline="0" dirty="0" smtClean="0"/>
              <a:t>Components result in one comprehensive plan that will describe all of you classroom management strategies.  This is a useful tool for communicating with substitutes, parents and even students if developmentally appropriate.</a:t>
            </a:r>
            <a:endParaRPr lang="en-US" b="0" dirty="0" smtClean="0"/>
          </a:p>
        </p:txBody>
      </p:sp>
    </p:spTree>
    <p:extLst>
      <p:ext uri="{BB962C8B-B14F-4D97-AF65-F5344CB8AC3E}">
        <p14:creationId xmlns:p14="http://schemas.microsoft.com/office/powerpoint/2010/main" val="318262755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All staff are expected to manage </a:t>
            </a:r>
            <a:r>
              <a:rPr lang="en-US" sz="1200" i="1" dirty="0" smtClean="0"/>
              <a:t>any</a:t>
            </a:r>
            <a:r>
              <a:rPr lang="en-US" sz="1200" dirty="0" smtClean="0"/>
              <a:t> inappropriate behavior that runs counter to your expectations and is </a:t>
            </a:r>
            <a:r>
              <a:rPr lang="en-US" sz="1200" i="1" dirty="0" smtClean="0"/>
              <a:t>not</a:t>
            </a:r>
            <a:r>
              <a:rPr lang="en-US" sz="1200" dirty="0" smtClean="0"/>
              <a:t> listed as office-managed. This includes any or all behavior that runs counter to:</a:t>
            </a:r>
          </a:p>
          <a:p>
            <a:pPr marL="628650" lvl="1" indent="-171450">
              <a:buClr>
                <a:srgbClr val="FF0000"/>
              </a:buClr>
              <a:buFont typeface="Arial" panose="020B0604020202020204" pitchFamily="34" charset="0"/>
              <a:buChar char="•"/>
            </a:pPr>
            <a:r>
              <a:rPr lang="en-US" sz="1200" i="0" dirty="0" smtClean="0"/>
              <a:t>School-wide expectations</a:t>
            </a:r>
          </a:p>
          <a:p>
            <a:pPr marL="628650" lvl="1" indent="-171450">
              <a:buClr>
                <a:srgbClr val="FF0000"/>
              </a:buClr>
              <a:buFont typeface="Arial" panose="020B0604020202020204" pitchFamily="34" charset="0"/>
              <a:buChar char="•"/>
            </a:pPr>
            <a:r>
              <a:rPr lang="en-US" sz="1200" i="0" dirty="0" smtClean="0"/>
              <a:t>Non-classroom procedures</a:t>
            </a:r>
          </a:p>
          <a:p>
            <a:pPr marL="628650" lvl="1" indent="-171450">
              <a:buClr>
                <a:srgbClr val="FF0000"/>
              </a:buClr>
              <a:buFont typeface="Arial" panose="020B0604020202020204" pitchFamily="34" charset="0"/>
              <a:buChar char="•"/>
            </a:pPr>
            <a:r>
              <a:rPr lang="en-US" sz="1200" i="0" dirty="0" smtClean="0"/>
              <a:t>Classroom expectations or procedures</a:t>
            </a:r>
          </a:p>
          <a:p>
            <a:pPr marL="628650" lvl="1" indent="-171450">
              <a:buClr>
                <a:srgbClr val="FF0000"/>
              </a:buClr>
              <a:buFont typeface="Arial" panose="020B0604020202020204" pitchFamily="34" charset="0"/>
              <a:buChar char="•"/>
            </a:pPr>
            <a:r>
              <a:rPr lang="en-US" sz="1200" i="0" dirty="0" smtClean="0"/>
              <a:t>Any other socials skills you have adopted</a:t>
            </a:r>
          </a:p>
          <a:p>
            <a:pPr marL="0" lvl="1" indent="0">
              <a:buClr>
                <a:srgbClr val="FF0000"/>
              </a:buClr>
              <a:buFont typeface="Arial" panose="020B0604020202020204" pitchFamily="34" charset="0"/>
              <a:buNone/>
            </a:pPr>
            <a:endParaRPr lang="en-US" sz="1200" i="0" dirty="0" smtClean="0"/>
          </a:p>
          <a:p>
            <a:pPr marL="0" marR="0" lvl="1" indent="0" algn="l" defTabSz="914400" rtl="0" eaLnBrk="1" fontAlgn="auto" latinLnBrk="0" hangingPunct="1">
              <a:lnSpc>
                <a:spcPct val="100000"/>
              </a:lnSpc>
              <a:spcBef>
                <a:spcPts val="0"/>
              </a:spcBef>
              <a:spcAft>
                <a:spcPts val="0"/>
              </a:spcAft>
              <a:buClr>
                <a:srgbClr val="FF0000"/>
              </a:buClr>
              <a:buSzTx/>
              <a:buFont typeface="Arial" panose="020B0604020202020204" pitchFamily="34" charset="0"/>
              <a:buNone/>
              <a:tabLst/>
              <a:defRPr/>
            </a:pPr>
            <a:r>
              <a:rPr lang="en-US" sz="1200" kern="1200" dirty="0" smtClean="0">
                <a:solidFill>
                  <a:schemeClr val="tx1"/>
                </a:solidFill>
                <a:effectLst/>
                <a:latin typeface="+mn-lt"/>
                <a:ea typeface="+mn-ea"/>
                <a:cs typeface="+mn-cs"/>
              </a:rPr>
              <a:t>While “staff-managed” behaviors are called “minor” behaviors, it is essential that they not be over­looked and that staff address and correct these behaviors, just as they would an academic error. Minor behaviors left unaddressed have a way of continuing, worsening and spreading.</a:t>
            </a:r>
            <a:endParaRPr lang="en-US" sz="1200" i="0" dirty="0" smtClean="0"/>
          </a:p>
          <a:p>
            <a:endParaRPr lang="en-US" dirty="0"/>
          </a:p>
        </p:txBody>
      </p:sp>
      <p:sp>
        <p:nvSpPr>
          <p:cNvPr id="4" name="Slide Number Placeholder 3"/>
          <p:cNvSpPr>
            <a:spLocks noGrp="1"/>
          </p:cNvSpPr>
          <p:nvPr>
            <p:ph type="sldNum" sz="quarter" idx="10"/>
          </p:nvPr>
        </p:nvSpPr>
        <p:spPr/>
        <p:txBody>
          <a:bodyPr/>
          <a:lstStyle/>
          <a:p>
            <a:fld id="{1BE7D3AB-4EF9-4AB4-B876-B6D72D12AA7D}" type="slidenum">
              <a:rPr lang="en-US" smtClean="0"/>
              <a:t>77</a:t>
            </a:fld>
            <a:endParaRPr lang="en-US"/>
          </a:p>
        </p:txBody>
      </p:sp>
    </p:spTree>
    <p:extLst>
      <p:ext uri="{BB962C8B-B14F-4D97-AF65-F5344CB8AC3E}">
        <p14:creationId xmlns:p14="http://schemas.microsoft.com/office/powerpoint/2010/main" val="103115972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none" kern="1200" dirty="0" smtClean="0">
                <a:solidFill>
                  <a:schemeClr val="tx1"/>
                </a:solidFill>
                <a:effectLst/>
                <a:latin typeface="+mn-lt"/>
                <a:ea typeface="+mn-ea"/>
                <a:cs typeface="+mn-cs"/>
              </a:rPr>
              <a:t>General Considerations:</a:t>
            </a:r>
          </a:p>
          <a:p>
            <a:endParaRPr lang="en-US" sz="1200" b="1" u="sng"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Consistency</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Misbehavior occurs in all school settings and therefore, all staff need to respond reliably. When we consistently uphold our expectations, limit-testing behavior is diminished and fewer incidents of correction need to occur. It is less important what the response is, than that something is consistently done when student behavior does not reflect the standard. Consistency is the key to changing behavior.</a:t>
            </a:r>
          </a:p>
          <a:p>
            <a:r>
              <a:rPr lang="en-US" sz="1200" b="1" u="sng" kern="1200" dirty="0" smtClean="0">
                <a:solidFill>
                  <a:schemeClr val="tx1"/>
                </a:solidFill>
                <a:effectLst/>
                <a:latin typeface="+mn-lt"/>
                <a:ea typeface="+mn-ea"/>
                <a:cs typeface="+mn-cs"/>
              </a:rPr>
              <a:t>Active supervision</a:t>
            </a:r>
            <a:r>
              <a:rPr lang="en-US" sz="1200" kern="1200" dirty="0" smtClean="0">
                <a:solidFill>
                  <a:schemeClr val="tx1"/>
                </a:solidFill>
                <a:effectLst/>
                <a:latin typeface="+mn-lt"/>
                <a:ea typeface="+mn-ea"/>
                <a:cs typeface="+mn-cs"/>
              </a:rPr>
              <a:t>.  Madeline Hunter used to say, “</a:t>
            </a:r>
            <a:r>
              <a:rPr lang="en-US" sz="1200" i="1" kern="1200" dirty="0" smtClean="0">
                <a:solidFill>
                  <a:schemeClr val="tx1"/>
                </a:solidFill>
                <a:effectLst/>
                <a:latin typeface="+mn-lt"/>
                <a:ea typeface="+mn-ea"/>
                <a:cs typeface="+mn-cs"/>
              </a:rPr>
              <a:t>In</a:t>
            </a:r>
            <a:r>
              <a:rPr lang="en-US" sz="1200" kern="1200" dirty="0" smtClean="0">
                <a:solidFill>
                  <a:schemeClr val="tx1"/>
                </a:solidFill>
                <a:effectLst/>
                <a:latin typeface="+mn-lt"/>
                <a:ea typeface="+mn-ea"/>
                <a:cs typeface="+mn-cs"/>
              </a:rPr>
              <a:t>spect what you </a:t>
            </a:r>
            <a:r>
              <a:rPr lang="en-US" sz="1200" i="1" kern="1200" dirty="0" smtClean="0">
                <a:solidFill>
                  <a:schemeClr val="tx1"/>
                </a:solidFill>
                <a:effectLst/>
                <a:latin typeface="+mn-lt"/>
                <a:ea typeface="+mn-ea"/>
                <a:cs typeface="+mn-cs"/>
              </a:rPr>
              <a:t>ex</a:t>
            </a:r>
            <a:r>
              <a:rPr lang="en-US" sz="1200" kern="1200" dirty="0" smtClean="0">
                <a:solidFill>
                  <a:schemeClr val="tx1"/>
                </a:solidFill>
                <a:effectLst/>
                <a:latin typeface="+mn-lt"/>
                <a:ea typeface="+mn-ea"/>
                <a:cs typeface="+mn-cs"/>
              </a:rPr>
              <a:t>pect.” Effective teachers have eyes in the back of their heads and scan continuously for appropriate and inappropriate behavior. When teachers use prompts, it not only sets students up for success but also reminds the teacher to watch for the desired behaviors across the school day.</a:t>
            </a:r>
          </a:p>
          <a:p>
            <a:r>
              <a:rPr lang="en-US" sz="1200" b="1" u="sng" kern="1200" dirty="0" smtClean="0">
                <a:solidFill>
                  <a:schemeClr val="tx1"/>
                </a:solidFill>
                <a:effectLst/>
                <a:latin typeface="+mn-lt"/>
                <a:ea typeface="+mn-ea"/>
                <a:cs typeface="+mn-cs"/>
              </a:rPr>
              <a:t>A calm immediate response</a:t>
            </a:r>
            <a:r>
              <a:rPr lang="en-US" sz="1200" kern="1200" dirty="0" smtClean="0">
                <a:solidFill>
                  <a:schemeClr val="tx1"/>
                </a:solidFill>
                <a:effectLst/>
                <a:latin typeface="+mn-lt"/>
                <a:ea typeface="+mn-ea"/>
                <a:cs typeface="+mn-cs"/>
              </a:rPr>
              <a:t>.  The disruptive influence of the teacher’s response should be no greater than the disruption of the student. Angry responses by staff create tension and increase the likelihood of disobedience and disruptive behavior. A calm immediate response has a positive effect. Use a professional and composed voice tone and volume.</a:t>
            </a:r>
          </a:p>
          <a:p>
            <a:r>
              <a:rPr lang="en-US" sz="1200" b="1" u="sng" kern="1200" dirty="0" smtClean="0">
                <a:solidFill>
                  <a:schemeClr val="tx1"/>
                </a:solidFill>
                <a:effectLst/>
                <a:latin typeface="+mn-lt"/>
                <a:ea typeface="+mn-ea"/>
                <a:cs typeface="+mn-cs"/>
              </a:rPr>
              <a:t>Specific, yet brief</a:t>
            </a:r>
            <a:r>
              <a:rPr lang="en-US" sz="1200" kern="1200" dirty="0" smtClean="0">
                <a:solidFill>
                  <a:schemeClr val="tx1"/>
                </a:solidFill>
                <a:effectLst/>
                <a:latin typeface="+mn-lt"/>
                <a:ea typeface="+mn-ea"/>
                <a:cs typeface="+mn-cs"/>
              </a:rPr>
              <a:t>.  Specific descriptions of the behavior and expectations help students to know exactly what is expected. With specific descriptions, you are using the inappropriate behavior as an incidental teaching opportunity. While specificity is essential to change behavior, brevity is also important. Lectures often turn into scolding and do not hold the child’s attention. Be short and concise, and then disengage quickly.</a:t>
            </a:r>
          </a:p>
          <a:p>
            <a:r>
              <a:rPr lang="en-US" sz="1200" b="1" u="sng" kern="1200" dirty="0" smtClean="0">
                <a:solidFill>
                  <a:schemeClr val="tx1"/>
                </a:solidFill>
                <a:effectLst/>
                <a:latin typeface="+mn-lt"/>
                <a:ea typeface="+mn-ea"/>
                <a:cs typeface="+mn-cs"/>
              </a:rPr>
              <a:t>Quiet, respectful contact with the student</a:t>
            </a:r>
            <a:r>
              <a:rPr lang="en-US" sz="1200" kern="1200" dirty="0" smtClean="0">
                <a:solidFill>
                  <a:schemeClr val="tx1"/>
                </a:solidFill>
                <a:effectLst/>
                <a:latin typeface="+mn-lt"/>
                <a:ea typeface="+mn-ea"/>
                <a:cs typeface="+mn-cs"/>
              </a:rPr>
              <a:t>.  First, make quiet contact with the student, securing their attention. Talk with them in close proximity to ensure privacy and respect. Use their name, pleasant voice tone, and eye contact to covey your interest in them personally and your desire to help them to be successful. A private, quiet, personal contact will help with compliance as well as relationships.</a:t>
            </a:r>
          </a:p>
          <a:p>
            <a:r>
              <a:rPr lang="en-US" sz="1200" b="1" u="sng" kern="1200" dirty="0" smtClean="0">
                <a:solidFill>
                  <a:schemeClr val="tx1"/>
                </a:solidFill>
                <a:effectLst/>
                <a:latin typeface="+mn-lt"/>
                <a:ea typeface="+mn-ea"/>
                <a:cs typeface="+mn-cs"/>
              </a:rPr>
              <a:t>Refocus class if needed</a:t>
            </a:r>
            <a:r>
              <a:rPr lang="en-US" sz="1200" kern="1200" dirty="0" smtClean="0">
                <a:solidFill>
                  <a:schemeClr val="tx1"/>
                </a:solidFill>
                <a:effectLst/>
                <a:latin typeface="+mn-lt"/>
                <a:ea typeface="+mn-ea"/>
                <a:cs typeface="+mn-cs"/>
              </a:rPr>
              <a:t>.  If the inappropriate behavior will require a bit of time, refocus the attention of the class to allow you to deal privately with the student. Most correction strategies can be handled within the classroom or setting, just as you would correct academic behavior. Your intent, demeanor, and voice tone do not differ from academic correction and the interaction should be able to occur within the classroom while still maintaining respect for the student and the learning of the entire class.</a:t>
            </a:r>
          </a:p>
          <a:p>
            <a:endParaRPr lang="en-US" dirty="0"/>
          </a:p>
        </p:txBody>
      </p:sp>
      <p:sp>
        <p:nvSpPr>
          <p:cNvPr id="4" name="Slide Number Placeholder 3"/>
          <p:cNvSpPr>
            <a:spLocks noGrp="1"/>
          </p:cNvSpPr>
          <p:nvPr>
            <p:ph type="sldNum" sz="quarter" idx="10"/>
          </p:nvPr>
        </p:nvSpPr>
        <p:spPr/>
        <p:txBody>
          <a:bodyPr/>
          <a:lstStyle/>
          <a:p>
            <a:fld id="{1BE7D3AB-4EF9-4AB4-B876-B6D72D12AA7D}" type="slidenum">
              <a:rPr lang="en-US" smtClean="0"/>
              <a:t>78</a:t>
            </a:fld>
            <a:endParaRPr lang="en-US"/>
          </a:p>
        </p:txBody>
      </p:sp>
    </p:spTree>
    <p:extLst>
      <p:ext uri="{BB962C8B-B14F-4D97-AF65-F5344CB8AC3E}">
        <p14:creationId xmlns:p14="http://schemas.microsoft.com/office/powerpoint/2010/main" val="202614920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mn-lt"/>
                <a:ea typeface="+mn-ea"/>
                <a:cs typeface="+mn-cs"/>
              </a:rPr>
              <a:t>Teachers can maximize the effectiveness of their responses to student misbehavior by becoming skillful at </a:t>
            </a:r>
            <a:r>
              <a:rPr lang="en-US" sz="1200" b="0" u="sng" kern="1200" dirty="0" smtClean="0">
                <a:solidFill>
                  <a:schemeClr val="tx1"/>
                </a:solidFill>
                <a:latin typeface="+mn-lt"/>
                <a:ea typeface="+mn-ea"/>
                <a:cs typeface="+mn-cs"/>
              </a:rPr>
              <a:t>preplanned</a:t>
            </a:r>
            <a:r>
              <a:rPr lang="en-US" sz="1200" b="0" kern="1200" dirty="0" smtClean="0">
                <a:solidFill>
                  <a:schemeClr val="tx1"/>
                </a:solidFill>
                <a:latin typeface="+mn-lt"/>
                <a:ea typeface="+mn-ea"/>
                <a:cs typeface="+mn-cs"/>
              </a:rPr>
              <a:t> responses for those misbehaviors that require a teacher response.</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Preplanning allows you to</a:t>
            </a:r>
            <a:r>
              <a:rPr lang="en-US" sz="1200" b="0" kern="1200" baseline="0" dirty="0" smtClean="0">
                <a:solidFill>
                  <a:schemeClr val="tx1"/>
                </a:solidFill>
                <a:latin typeface="+mn-lt"/>
                <a:ea typeface="+mn-ea"/>
                <a:cs typeface="+mn-cs"/>
              </a:rPr>
              <a:t> t</a:t>
            </a:r>
            <a:r>
              <a:rPr lang="en-US" sz="1200" b="0" kern="1200" dirty="0" smtClean="0">
                <a:solidFill>
                  <a:schemeClr val="tx1"/>
                </a:solidFill>
                <a:latin typeface="+mn-lt"/>
                <a:ea typeface="+mn-ea"/>
                <a:cs typeface="+mn-cs"/>
              </a:rPr>
              <a:t>hink through you options so you won’t be caught</a:t>
            </a:r>
            <a:r>
              <a:rPr lang="en-US" sz="1200" b="0" kern="1200" baseline="0" dirty="0" smtClean="0">
                <a:solidFill>
                  <a:schemeClr val="tx1"/>
                </a:solidFill>
                <a:latin typeface="+mn-lt"/>
                <a:ea typeface="+mn-ea"/>
                <a:cs typeface="+mn-cs"/>
              </a:rPr>
              <a:t> not knowing what to do or how to respond. Because it is not possible to preplan for every potential misbehavior in your classroom, you must build a </a:t>
            </a:r>
            <a:r>
              <a:rPr lang="en-US" sz="1200" b="0" kern="1200" baseline="0" smtClean="0">
                <a:solidFill>
                  <a:schemeClr val="tx1"/>
                </a:solidFill>
                <a:latin typeface="+mn-lt"/>
                <a:ea typeface="+mn-ea"/>
                <a:cs typeface="+mn-cs"/>
              </a:rPr>
              <a:t>repertoire of </a:t>
            </a:r>
            <a:r>
              <a:rPr lang="en-US" sz="1200" b="0" kern="1200" baseline="0" dirty="0" smtClean="0">
                <a:solidFill>
                  <a:schemeClr val="tx1"/>
                </a:solidFill>
                <a:latin typeface="+mn-lt"/>
                <a:ea typeface="+mn-ea"/>
                <a:cs typeface="+mn-cs"/>
              </a:rPr>
              <a:t>teacher responses.</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It is also helpful to consider responses to misbehavior as a layering of responses depending on the situation and the student(s).  Responding to misbehavior can begin with simple responses with the addition of  more time consuming responses as needed.  These responses can be thought of in three categories:</a:t>
            </a:r>
          </a:p>
          <a:p>
            <a:pPr marL="628650" lvl="1" indent="-171450">
              <a:buFont typeface="Arial" panose="020B0604020202020204" pitchFamily="34" charset="0"/>
              <a:buChar char="•"/>
            </a:pPr>
            <a:r>
              <a:rPr lang="en-US" sz="1200" b="0" kern="1200" baseline="0" dirty="0" smtClean="0">
                <a:solidFill>
                  <a:schemeClr val="tx1"/>
                </a:solidFill>
                <a:latin typeface="+mn-lt"/>
                <a:ea typeface="+mn-ea"/>
                <a:cs typeface="+mn-cs"/>
              </a:rPr>
              <a:t>Actions to Minimize</a:t>
            </a:r>
          </a:p>
          <a:p>
            <a:pPr marL="628650" lvl="1" indent="-171450">
              <a:buFont typeface="Arial" panose="020B0604020202020204" pitchFamily="34" charset="0"/>
              <a:buChar char="•"/>
            </a:pPr>
            <a:r>
              <a:rPr lang="en-US" sz="1200" b="0" kern="1200" baseline="0" dirty="0" smtClean="0">
                <a:solidFill>
                  <a:schemeClr val="tx1"/>
                </a:solidFill>
                <a:latin typeface="+mn-lt"/>
                <a:ea typeface="+mn-ea"/>
                <a:cs typeface="+mn-cs"/>
              </a:rPr>
              <a:t>Direct Error Correction</a:t>
            </a:r>
          </a:p>
          <a:p>
            <a:pPr marL="628650" lvl="1" indent="-171450">
              <a:buFont typeface="Arial" panose="020B0604020202020204" pitchFamily="34" charset="0"/>
              <a:buChar char="•"/>
            </a:pPr>
            <a:r>
              <a:rPr lang="en-US" sz="1200" b="0" kern="1200" baseline="0" dirty="0" smtClean="0">
                <a:solidFill>
                  <a:schemeClr val="tx1"/>
                </a:solidFill>
                <a:latin typeface="+mn-lt"/>
                <a:ea typeface="+mn-ea"/>
                <a:cs typeface="+mn-cs"/>
              </a:rPr>
              <a:t>Corrective Consequences</a:t>
            </a:r>
          </a:p>
          <a:p>
            <a:endParaRPr lang="en-US"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79</a:t>
            </a:fld>
            <a:endParaRPr lang="en-US"/>
          </a:p>
        </p:txBody>
      </p:sp>
    </p:spTree>
    <p:extLst>
      <p:ext uri="{BB962C8B-B14F-4D97-AF65-F5344CB8AC3E}">
        <p14:creationId xmlns:p14="http://schemas.microsoft.com/office/powerpoint/2010/main" val="107771920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t>
            </a:r>
            <a:r>
              <a:rPr lang="en-US" dirty="0" smtClean="0"/>
              <a:t>are</a:t>
            </a:r>
            <a:r>
              <a:rPr lang="en-US" baseline="0" dirty="0" smtClean="0"/>
              <a:t> some simple strategies used by many teachers to respond swiftly to minor misbehavior that are carried out quickly and are unobtrusive to instruction:</a:t>
            </a:r>
          </a:p>
          <a:p>
            <a:pPr marL="628650" lvl="1" indent="-171450">
              <a:buFont typeface="Arial" panose="020B0604020202020204" pitchFamily="34" charset="0"/>
              <a:buChar char="•"/>
            </a:pPr>
            <a:r>
              <a:rPr lang="en-US" baseline="0" dirty="0" smtClean="0"/>
              <a:t>Pre-correction</a:t>
            </a:r>
          </a:p>
          <a:p>
            <a:pPr marL="628650" lvl="1" indent="-171450">
              <a:buFont typeface="Arial" panose="020B0604020202020204" pitchFamily="34" charset="0"/>
              <a:buChar char="•"/>
            </a:pPr>
            <a:r>
              <a:rPr lang="en-US" baseline="0" dirty="0" smtClean="0"/>
              <a:t>Proximity Management</a:t>
            </a:r>
          </a:p>
          <a:p>
            <a:pPr marL="628650" lvl="1" indent="-171450">
              <a:buFont typeface="Arial" panose="020B0604020202020204" pitchFamily="34" charset="0"/>
              <a:buChar char="•"/>
            </a:pPr>
            <a:r>
              <a:rPr lang="en-US" baseline="0" dirty="0" smtClean="0"/>
              <a:t>Non-verbal cues</a:t>
            </a:r>
          </a:p>
          <a:p>
            <a:pPr marL="628650" lvl="1" indent="-171450">
              <a:buFont typeface="Arial" panose="020B0604020202020204" pitchFamily="34" charset="0"/>
              <a:buChar char="•"/>
            </a:pPr>
            <a:r>
              <a:rPr lang="en-US" baseline="0" dirty="0" smtClean="0"/>
              <a:t>Ignore, Attend, Praise</a:t>
            </a:r>
          </a:p>
          <a:p>
            <a:endParaRPr lang="en-US" dirty="0" smtClean="0">
              <a:effectLst/>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BE7D3AB-4EF9-4AB4-B876-B6D72D12AA7D}" type="slidenum">
              <a:rPr lang="en-US" smtClean="0"/>
              <a:t>80</a:t>
            </a:fld>
            <a:endParaRPr lang="en-US"/>
          </a:p>
        </p:txBody>
      </p:sp>
    </p:spTree>
    <p:extLst>
      <p:ext uri="{BB962C8B-B14F-4D97-AF65-F5344CB8AC3E}">
        <p14:creationId xmlns:p14="http://schemas.microsoft.com/office/powerpoint/2010/main" val="255102169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the simple techniques discussed earlier do not result in the desired change in behavior, more direct instructional approaches can be used. With staff-managed behaviors, all are expected to seize every opportunity to establish appropriate student behavior. While there are many strategies for dealing with misbehavior, the following four strategies provide a full yet doable continuum of instructionally based approaches</a:t>
            </a:r>
            <a:r>
              <a:rPr lang="en-US" sz="1200" kern="1200" baseline="0" dirty="0" smtClean="0">
                <a:solidFill>
                  <a:schemeClr val="tx1"/>
                </a:solidFill>
                <a:effectLst/>
                <a:latin typeface="+mn-lt"/>
                <a:ea typeface="+mn-ea"/>
                <a:cs typeface="+mn-cs"/>
              </a:rPr>
              <a:t> for</a:t>
            </a:r>
            <a:r>
              <a:rPr lang="en-US" sz="1200" dirty="0" smtClean="0"/>
              <a:t> error correction strategies for inappropriate behaviors that continue or do not respond to simple management techniques:</a:t>
            </a:r>
          </a:p>
          <a:p>
            <a:pPr marL="731520" lvl="1" indent="-285750">
              <a:buClr>
                <a:srgbClr val="FF0000"/>
              </a:buClr>
              <a:buFont typeface="Arial" panose="020B0604020202020204" pitchFamily="34" charset="0"/>
              <a:buChar char="•"/>
            </a:pPr>
            <a:r>
              <a:rPr lang="en-US" sz="1400" dirty="0" smtClean="0"/>
              <a:t>Re-direct</a:t>
            </a:r>
          </a:p>
          <a:p>
            <a:pPr marL="731520" lvl="1" indent="-285750">
              <a:buClr>
                <a:srgbClr val="FF0000"/>
              </a:buClr>
              <a:buFont typeface="Arial" panose="020B0604020202020204" pitchFamily="34" charset="0"/>
              <a:buChar char="•"/>
            </a:pPr>
            <a:r>
              <a:rPr lang="en-US" sz="1400" dirty="0" smtClean="0"/>
              <a:t>Re-teach</a:t>
            </a:r>
          </a:p>
          <a:p>
            <a:pPr marL="731520" lvl="1" indent="-285750">
              <a:buClr>
                <a:srgbClr val="FF0000"/>
              </a:buClr>
              <a:buFont typeface="Arial" panose="020B0604020202020204" pitchFamily="34" charset="0"/>
              <a:buChar char="•"/>
            </a:pPr>
            <a:r>
              <a:rPr lang="en-US" sz="1400" dirty="0" smtClean="0"/>
              <a:t>Guided Self-direction</a:t>
            </a:r>
          </a:p>
          <a:p>
            <a:pPr marL="731520" lvl="1" indent="-285750">
              <a:buClr>
                <a:srgbClr val="FF0000"/>
              </a:buClr>
              <a:buFont typeface="Arial" panose="020B0604020202020204" pitchFamily="34" charset="0"/>
              <a:buChar char="•"/>
            </a:pPr>
            <a:r>
              <a:rPr lang="en-US" sz="1400" dirty="0" smtClean="0"/>
              <a:t>Provide Choice</a:t>
            </a:r>
          </a:p>
          <a:p>
            <a:pPr marL="731520" lvl="1" indent="-285750">
              <a:buClr>
                <a:srgbClr val="FF0000"/>
              </a:buClr>
              <a:buFont typeface="Arial" panose="020B0604020202020204" pitchFamily="34" charset="0"/>
              <a:buChar char="•"/>
            </a:pPr>
            <a:r>
              <a:rPr lang="en-US" sz="1400" dirty="0" smtClean="0"/>
              <a:t>Student Conference</a:t>
            </a:r>
          </a:p>
          <a:p>
            <a:endParaRPr lang="en-US" dirty="0"/>
          </a:p>
        </p:txBody>
      </p:sp>
      <p:sp>
        <p:nvSpPr>
          <p:cNvPr id="4" name="Slide Number Placeholder 3"/>
          <p:cNvSpPr>
            <a:spLocks noGrp="1"/>
          </p:cNvSpPr>
          <p:nvPr>
            <p:ph type="sldNum" sz="quarter" idx="10"/>
          </p:nvPr>
        </p:nvSpPr>
        <p:spPr/>
        <p:txBody>
          <a:bodyPr/>
          <a:lstStyle/>
          <a:p>
            <a:fld id="{1BE7D3AB-4EF9-4AB4-B876-B6D72D12AA7D}" type="slidenum">
              <a:rPr lang="en-US" smtClean="0"/>
              <a:t>81</a:t>
            </a:fld>
            <a:endParaRPr lang="en-US"/>
          </a:p>
        </p:txBody>
      </p:sp>
    </p:spTree>
    <p:extLst>
      <p:ext uri="{BB962C8B-B14F-4D97-AF65-F5344CB8AC3E}">
        <p14:creationId xmlns:p14="http://schemas.microsoft.com/office/powerpoint/2010/main" val="427468052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200" b="0" baseline="0" dirty="0" smtClean="0"/>
              <a:t>Corrective consequences are effective teacher responses to misbehavior that are added (layered) to direct error correction when needed.  These corrective consequences can also be “logical” which can make the teacher response more powerful.  When using corrective consequences you must first become comfortable and fluent with delivering these strategies, i.e. correcting style. Next, you must determine for which misbehaviors these corrective consequences are logical if possible. For example, “positive practice” of walking in the hallway is a logical consequence for running in the </a:t>
            </a:r>
            <a:r>
              <a:rPr lang="en-US" sz="1200" b="0" baseline="0" dirty="0" smtClean="0"/>
              <a:t>hallway</a:t>
            </a:r>
            <a:r>
              <a:rPr lang="en-US" sz="1200" b="0" baseline="0" dirty="0" smtClean="0"/>
              <a:t>. </a:t>
            </a:r>
            <a:r>
              <a:rPr lang="en-US" sz="1200" b="0" baseline="0" dirty="0" smtClean="0"/>
              <a:t>Restitution: cleaning up the environment in which you mad e a mess, Think sheet, etc.</a:t>
            </a:r>
            <a:endParaRPr lang="en-US" sz="1200" b="0" baseline="0" dirty="0" smtClean="0"/>
          </a:p>
        </p:txBody>
      </p:sp>
      <p:sp>
        <p:nvSpPr>
          <p:cNvPr id="4" name="Slide Number Placeholder 3"/>
          <p:cNvSpPr>
            <a:spLocks noGrp="1"/>
          </p:cNvSpPr>
          <p:nvPr>
            <p:ph type="sldNum" sz="quarter" idx="10"/>
          </p:nvPr>
        </p:nvSpPr>
        <p:spPr/>
        <p:txBody>
          <a:bodyPr/>
          <a:lstStyle/>
          <a:p>
            <a:fld id="{69AD50C3-5813-42FC-8069-9C902470691F}" type="slidenum">
              <a:rPr lang="en-US" smtClean="0"/>
              <a:pPr/>
              <a:t>82</a:t>
            </a:fld>
            <a:endParaRPr lang="en-US"/>
          </a:p>
        </p:txBody>
      </p:sp>
    </p:spTree>
    <p:extLst>
      <p:ext uri="{BB962C8B-B14F-4D97-AF65-F5344CB8AC3E}">
        <p14:creationId xmlns:p14="http://schemas.microsoft.com/office/powerpoint/2010/main" val="185548703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Consequences are not punitive</a:t>
            </a:r>
            <a:r>
              <a:rPr lang="en-US" b="0" u="none" dirty="0" smtClean="0"/>
              <a:t>:</a:t>
            </a:r>
            <a:r>
              <a:rPr lang="en-US" b="0" u="none" baseline="0" dirty="0" smtClean="0"/>
              <a:t> </a:t>
            </a:r>
            <a:r>
              <a:rPr lang="en-US" sz="1200" b="0" u="none" kern="1200" dirty="0" smtClean="0">
                <a:solidFill>
                  <a:schemeClr val="tx1"/>
                </a:solidFill>
                <a:effectLst/>
                <a:latin typeface="+mn-lt"/>
                <a:ea typeface="+mn-ea"/>
                <a:cs typeface="+mn-cs"/>
              </a:rPr>
              <a:t>Consequences</a:t>
            </a:r>
            <a:r>
              <a:rPr lang="en-US" sz="1200" kern="1200" dirty="0" smtClean="0">
                <a:solidFill>
                  <a:schemeClr val="tx1"/>
                </a:solidFill>
                <a:effectLst/>
                <a:latin typeface="+mn-lt"/>
                <a:ea typeface="+mn-ea"/>
                <a:cs typeface="+mn-cs"/>
              </a:rPr>
              <a:t> paired with teaching of the alternative or desirable behavior can heighten behavior change. Effective consequences result in greater learning and often involve learning tasks or opportunities directly related to the inappropriate behavior. In this manner, they are similar to what we do when students are not making academic progress. We find additional practice or activities to help them learn and grow. Role-play or practice, reflecting on the behavior and the alterative, arranging a situation for the student to demonstrate the skill, and making amends for behavior that impacted others are all wonderful learning-based consequences. Effective consequences maintain student dignity and invite the student to take re­sponsibility for his/her behavior and be a part of the solution.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Even though consequences can be educational, they are also mildly aversive. That is they require effort and should leave little incentive to repeat the inappropriate behavior. They need not be merely punitive.</a:t>
            </a:r>
          </a:p>
          <a:p>
            <a:endParaRPr lang="en-US" sz="1200" kern="1200" dirty="0" smtClean="0">
              <a:solidFill>
                <a:schemeClr val="tx1"/>
              </a:solidFill>
              <a:effectLst/>
              <a:latin typeface="+mn-lt"/>
              <a:ea typeface="+mn-ea"/>
              <a:cs typeface="+mn-cs"/>
            </a:endParaRPr>
          </a:p>
          <a:p>
            <a:pPr>
              <a:spcBef>
                <a:spcPts val="168"/>
              </a:spcBef>
              <a:buClr>
                <a:srgbClr val="008000"/>
              </a:buClr>
            </a:pPr>
            <a:r>
              <a:rPr lang="en-US" b="1" u="sng" dirty="0" smtClean="0"/>
              <a:t>Consistency, not size is important</a:t>
            </a:r>
            <a:r>
              <a:rPr lang="en-US" b="1" u="sng" baseline="0" dirty="0" smtClean="0"/>
              <a:t> </a:t>
            </a:r>
            <a:r>
              <a:rPr lang="en-US" b="0" u="none" baseline="0" dirty="0" smtClean="0"/>
              <a:t>:</a:t>
            </a:r>
            <a:r>
              <a:rPr lang="en-US" baseline="0" dirty="0" smtClean="0"/>
              <a:t> </a:t>
            </a:r>
            <a:r>
              <a:rPr lang="en-US" sz="1200" kern="1200" dirty="0" smtClean="0">
                <a:solidFill>
                  <a:schemeClr val="tx1"/>
                </a:solidFill>
                <a:effectLst/>
                <a:latin typeface="+mn-lt"/>
                <a:ea typeface="+mn-ea"/>
                <a:cs typeface="+mn-cs"/>
              </a:rPr>
              <a:t>It is not the size of the consequence that promotes behavior change, but the certainty that something will be done. This is a common misunderstanding as educators often look for a bigger consequence–that big one that will stop the behavior. It is not, however the severity of the consequence but the inevitability that a response will occur that promotes change. </a:t>
            </a:r>
          </a:p>
          <a:p>
            <a:pPr>
              <a:spcBef>
                <a:spcPts val="168"/>
              </a:spcBef>
              <a:buClr>
                <a:srgbClr val="008000"/>
              </a:buClr>
            </a:pPr>
            <a:endParaRPr lang="en-US" dirty="0" smtClean="0"/>
          </a:p>
          <a:p>
            <a:pPr>
              <a:spcBef>
                <a:spcPts val="168"/>
              </a:spcBef>
              <a:buClr>
                <a:srgbClr val="008000"/>
              </a:buClr>
            </a:pPr>
            <a:r>
              <a:rPr lang="en-US" b="1" u="sng" dirty="0" smtClean="0"/>
              <a:t>Consequences should be selected individually</a:t>
            </a:r>
            <a:r>
              <a:rPr lang="en-US" b="1" u="sng" baseline="0" dirty="0" smtClean="0"/>
              <a:t>:</a:t>
            </a:r>
            <a:r>
              <a:rPr lang="en-US" b="0" u="none" baseline="0" dirty="0" smtClean="0"/>
              <a:t> </a:t>
            </a:r>
            <a:r>
              <a:rPr lang="en-US" baseline="0" dirty="0" smtClean="0"/>
              <a:t> </a:t>
            </a:r>
            <a:r>
              <a:rPr lang="en-US" sz="1200" kern="1200" dirty="0" smtClean="0">
                <a:solidFill>
                  <a:schemeClr val="tx1"/>
                </a:solidFill>
                <a:effectLst/>
                <a:latin typeface="+mn-lt"/>
                <a:ea typeface="+mn-ea"/>
                <a:cs typeface="+mn-cs"/>
              </a:rPr>
              <a:t>Consequences are best when they are selected to fit the individual child, the specific behavior and setting, the frequency, and the severity of the behavior. What fits one may not fit another. The best consequences are selected to match the individual learner’s needs. </a:t>
            </a:r>
          </a:p>
          <a:p>
            <a:pPr>
              <a:spcBef>
                <a:spcPts val="168"/>
              </a:spcBef>
              <a:buClr>
                <a:srgbClr val="008000"/>
              </a:buClr>
            </a:pPr>
            <a:endParaRPr lang="en-US" dirty="0" smtClean="0"/>
          </a:p>
          <a:p>
            <a:pPr>
              <a:spcBef>
                <a:spcPts val="168"/>
              </a:spcBef>
              <a:buClr>
                <a:srgbClr val="008000"/>
              </a:buClr>
            </a:pPr>
            <a:r>
              <a:rPr lang="en-US" b="1" u="sng" dirty="0" smtClean="0"/>
              <a:t>Warning systems can promote chronic misbehavior</a:t>
            </a:r>
            <a:r>
              <a:rPr lang="en-US" dirty="0" smtClean="0"/>
              <a:t>:</a:t>
            </a:r>
            <a:r>
              <a:rPr lang="en-US" baseline="0" dirty="0" smtClean="0"/>
              <a:t> - </a:t>
            </a:r>
            <a:r>
              <a:rPr lang="en-US" sz="1200" kern="1200" dirty="0" smtClean="0">
                <a:solidFill>
                  <a:schemeClr val="tx1"/>
                </a:solidFill>
                <a:effectLst/>
                <a:latin typeface="+mn-lt"/>
                <a:ea typeface="+mn-ea"/>
                <a:cs typeface="+mn-cs"/>
              </a:rPr>
              <a:t>Some inadvertently believe that warning systems (e.g., three strikes and you’re out, flipping cards,</a:t>
            </a:r>
            <a:r>
              <a:rPr lang="en-US" sz="1200" kern="1200" baseline="0" dirty="0" smtClean="0">
                <a:solidFill>
                  <a:schemeClr val="tx1"/>
                </a:solidFill>
                <a:effectLst/>
                <a:latin typeface="+mn-lt"/>
                <a:ea typeface="+mn-ea"/>
                <a:cs typeface="+mn-cs"/>
              </a:rPr>
              <a:t> etc.</a:t>
            </a:r>
            <a:r>
              <a:rPr lang="en-US" sz="1200" kern="1200" dirty="0" smtClean="0">
                <a:solidFill>
                  <a:schemeClr val="tx1"/>
                </a:solidFill>
                <a:effectLst/>
                <a:latin typeface="+mn-lt"/>
                <a:ea typeface="+mn-ea"/>
                <a:cs typeface="+mn-cs"/>
              </a:rPr>
              <a:t>) demonstrate fairness. In fact, warning systems can promote sneakiness or continued effort to try to get away with the behavior or as a way to gain the attention of the teacher and distract the teaching process. With a continuum of strategies, we are better to immediately and swiftly use the least intrusive consequence for the frequency or severity of the behavior and increase our teaching efforts and use of instructionally based consequences as needed for subsequent occurrences.</a:t>
            </a:r>
            <a:r>
              <a:rPr lang="en-US" dirty="0" smtClean="0">
                <a:effectLst/>
              </a:rPr>
              <a:t> Warning</a:t>
            </a:r>
            <a:r>
              <a:rPr lang="en-US" baseline="0" dirty="0" smtClean="0">
                <a:effectLst/>
              </a:rPr>
              <a:t> systems</a:t>
            </a:r>
            <a:r>
              <a:rPr lang="en-US" dirty="0" smtClean="0">
                <a:effectLst/>
              </a:rPr>
              <a:t> alone can be discouraging to students. Students who struggle with social behavioral issues may perceive that they can’t meet the goals or expectations and therefore give up. Warning</a:t>
            </a:r>
            <a:r>
              <a:rPr lang="en-US" baseline="0" dirty="0" smtClean="0">
                <a:effectLst/>
              </a:rPr>
              <a:t> systems</a:t>
            </a:r>
            <a:r>
              <a:rPr lang="en-US" dirty="0" smtClean="0">
                <a:effectLst/>
              </a:rPr>
              <a:t> may actually increase the likelihood of inappropriate behavior rather than reduce it.</a:t>
            </a:r>
          </a:p>
          <a:p>
            <a:pPr>
              <a:spcBef>
                <a:spcPts val="168"/>
              </a:spcBef>
              <a:buClr>
                <a:srgbClr val="008000"/>
              </a:buClr>
            </a:pPr>
            <a:endParaRPr lang="en-US" dirty="0" smtClean="0"/>
          </a:p>
          <a:p>
            <a:pPr>
              <a:spcBef>
                <a:spcPts val="168"/>
              </a:spcBef>
              <a:buClr>
                <a:srgbClr val="008000"/>
              </a:buClr>
            </a:pPr>
            <a:r>
              <a:rPr lang="en-US" b="1" u="sng" dirty="0" smtClean="0"/>
              <a:t>Logical consequences are often more effective</a:t>
            </a:r>
            <a:r>
              <a:rPr lang="en-US" b="1" dirty="0" smtClean="0"/>
              <a:t>:</a:t>
            </a:r>
            <a:r>
              <a:rPr lang="en-US" b="1" baseline="0" dirty="0" smtClean="0"/>
              <a:t> </a:t>
            </a:r>
            <a:r>
              <a:rPr lang="en-US" baseline="0" dirty="0" smtClean="0"/>
              <a:t>- </a:t>
            </a:r>
            <a:r>
              <a:rPr lang="en-US" sz="1200" kern="1200" dirty="0" smtClean="0">
                <a:solidFill>
                  <a:schemeClr val="tx1"/>
                </a:solidFill>
                <a:effectLst/>
                <a:latin typeface="+mn-lt"/>
                <a:ea typeface="+mn-ea"/>
                <a:cs typeface="+mn-cs"/>
              </a:rPr>
              <a:t>A logical conse­quence is one that is a logical outcome of the student’s behavior, allowing the behavior and consequence to be eas­ily linked in the student’s mind. These consequences are often the result of situational contingencies (e.g., since you did not finish your work in class you will have homework; since we did not transition from one activity to an­other quickly, we will be delayed in getting our work done and will be late to _____; since you were running in the hall you will need to return and walk; since you offended Ms. Jones, you will need to find a way to re-build the rela­tionship, etc.) Developing a menu or continuum of consequences specific to each non-classroom area or for each classroom procedure will help you to avoid generic or illogical consequences such as the removal of recess or detentions, which tend to be over­used in</a:t>
            </a:r>
            <a:r>
              <a:rPr lang="en-US" sz="1200" kern="1200" baseline="0" dirty="0" smtClean="0">
                <a:solidFill>
                  <a:schemeClr val="tx1"/>
                </a:solidFill>
                <a:effectLst/>
                <a:latin typeface="+mn-lt"/>
                <a:ea typeface="+mn-ea"/>
                <a:cs typeface="+mn-cs"/>
              </a:rPr>
              <a:t> many schools, </a:t>
            </a:r>
            <a:r>
              <a:rPr lang="en-US" sz="1200" kern="1200" dirty="0" smtClean="0">
                <a:solidFill>
                  <a:schemeClr val="tx1"/>
                </a:solidFill>
                <a:effectLst/>
                <a:latin typeface="+mn-lt"/>
                <a:ea typeface="+mn-ea"/>
                <a:cs typeface="+mn-cs"/>
              </a:rPr>
              <a:t>while allowing you to use instructionally relevant and logical consequences. </a:t>
            </a:r>
          </a:p>
          <a:p>
            <a:pPr>
              <a:spcBef>
                <a:spcPts val="168"/>
              </a:spcBef>
              <a:buClr>
                <a:srgbClr val="008000"/>
              </a:buClr>
            </a:pPr>
            <a:endParaRPr lang="en-US" sz="1200" kern="1200" dirty="0" smtClean="0">
              <a:solidFill>
                <a:schemeClr val="tx1"/>
              </a:solidFill>
              <a:effectLst/>
              <a:latin typeface="+mn-lt"/>
              <a:ea typeface="+mn-ea"/>
              <a:cs typeface="+mn-cs"/>
            </a:endParaRPr>
          </a:p>
          <a:p>
            <a:pPr>
              <a:spcBef>
                <a:spcPts val="168"/>
              </a:spcBef>
              <a:buClr>
                <a:srgbClr val="008000"/>
              </a:buClr>
            </a:pPr>
            <a:r>
              <a:rPr lang="en-US" sz="1200" b="1" i="0" u="sng" strike="noStrike" kern="1200" baseline="0" dirty="0" smtClean="0">
                <a:solidFill>
                  <a:schemeClr val="tx1"/>
                </a:solidFill>
                <a:latin typeface="+mn-lt"/>
                <a:ea typeface="+mn-ea"/>
                <a:cs typeface="+mn-cs"/>
              </a:rPr>
              <a:t>SOME CONSEQUENCES ARE INEFFECTIVE</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If a teacher notices they are repeatedly using a consequence for the same behavior and the consequence is not changing the behavior, then it’s likely that its time to employ a different consequence. This is an example of that old saying, “If you do what you’ve always done, you’re likely to get what you’ve always gotten.” This could be a good time to work with your colleagues to come up with other strategies or consequences to try.</a:t>
            </a:r>
            <a:endParaRPr lang="en-US" dirty="0" smtClean="0"/>
          </a:p>
          <a:p>
            <a:endParaRPr lang="en-US" dirty="0"/>
          </a:p>
        </p:txBody>
      </p:sp>
      <p:sp>
        <p:nvSpPr>
          <p:cNvPr id="4" name="Slide Number Placeholder 3"/>
          <p:cNvSpPr>
            <a:spLocks noGrp="1"/>
          </p:cNvSpPr>
          <p:nvPr>
            <p:ph type="sldNum" sz="quarter" idx="10"/>
          </p:nvPr>
        </p:nvSpPr>
        <p:spPr/>
        <p:txBody>
          <a:bodyPr/>
          <a:lstStyle/>
          <a:p>
            <a:fld id="{1BE7D3AB-4EF9-4AB4-B876-B6D72D12AA7D}" type="slidenum">
              <a:rPr lang="en-US" smtClean="0"/>
              <a:t>83</a:t>
            </a:fld>
            <a:endParaRPr lang="en-US"/>
          </a:p>
        </p:txBody>
      </p:sp>
    </p:spTree>
    <p:extLst>
      <p:ext uri="{BB962C8B-B14F-4D97-AF65-F5344CB8AC3E}">
        <p14:creationId xmlns:p14="http://schemas.microsoft.com/office/powerpoint/2010/main" val="359371732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Implementing</a:t>
            </a:r>
            <a:r>
              <a:rPr lang="en-US" baseline="0" dirty="0" smtClean="0"/>
              <a:t> these four components into your classroom will increase the amount of academic learning time available. SWPBS and in the classroom creates a strong support system for all students and teachers.</a:t>
            </a:r>
            <a:endParaRPr lang="en-US" dirty="0"/>
          </a:p>
        </p:txBody>
      </p:sp>
      <p:sp>
        <p:nvSpPr>
          <p:cNvPr id="4" name="Slide Number Placeholder 3"/>
          <p:cNvSpPr>
            <a:spLocks noGrp="1"/>
          </p:cNvSpPr>
          <p:nvPr>
            <p:ph type="sldNum" sz="quarter" idx="10"/>
          </p:nvPr>
        </p:nvSpPr>
        <p:spPr/>
        <p:txBody>
          <a:bodyPr/>
          <a:lstStyle/>
          <a:p>
            <a:fld id="{A4B8619A-05E5-44B2-83E6-5347284D38AC}" type="slidenum">
              <a:rPr lang="en-US" smtClean="0"/>
              <a:t>85</a:t>
            </a:fld>
            <a:endParaRPr lang="en-US"/>
          </a:p>
        </p:txBody>
      </p:sp>
    </p:spTree>
    <p:extLst>
      <p:ext uri="{BB962C8B-B14F-4D97-AF65-F5344CB8AC3E}">
        <p14:creationId xmlns:p14="http://schemas.microsoft.com/office/powerpoint/2010/main" val="166334100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88</a:t>
            </a:fld>
            <a:endParaRPr lang="en-US" dirty="0"/>
          </a:p>
        </p:txBody>
      </p:sp>
    </p:spTree>
    <p:extLst>
      <p:ext uri="{BB962C8B-B14F-4D97-AF65-F5344CB8AC3E}">
        <p14:creationId xmlns:p14="http://schemas.microsoft.com/office/powerpoint/2010/main" val="11945209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671C2EB1-22DB-A546-9453-0C5C2A32182C}" type="slidenum">
              <a:rPr lang="en-US" smtClean="0"/>
              <a:t>89</a:t>
            </a:fld>
            <a:endParaRPr lang="en-US"/>
          </a:p>
        </p:txBody>
      </p:sp>
    </p:spTree>
    <p:extLst>
      <p:ext uri="{BB962C8B-B14F-4D97-AF65-F5344CB8AC3E}">
        <p14:creationId xmlns:p14="http://schemas.microsoft.com/office/powerpoint/2010/main" val="897589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B8619A-05E5-44B2-83E6-5347284D38AC}" type="slidenum">
              <a:rPr lang="en-US" smtClean="0"/>
              <a:t>10</a:t>
            </a:fld>
            <a:endParaRPr lang="en-US"/>
          </a:p>
        </p:txBody>
      </p:sp>
    </p:spTree>
    <p:extLst>
      <p:ext uri="{BB962C8B-B14F-4D97-AF65-F5344CB8AC3E}">
        <p14:creationId xmlns:p14="http://schemas.microsoft.com/office/powerpoint/2010/main" val="188640281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i="1" baseline="0" dirty="0" smtClean="0"/>
          </a:p>
        </p:txBody>
      </p:sp>
      <p:sp>
        <p:nvSpPr>
          <p:cNvPr id="4" name="Slide Number Placeholder 3"/>
          <p:cNvSpPr>
            <a:spLocks noGrp="1"/>
          </p:cNvSpPr>
          <p:nvPr>
            <p:ph type="sldNum" sz="quarter" idx="10"/>
          </p:nvPr>
        </p:nvSpPr>
        <p:spPr/>
        <p:txBody>
          <a:bodyPr/>
          <a:lstStyle/>
          <a:p>
            <a:fld id="{671C2EB1-22DB-A546-9453-0C5C2A32182C}" type="slidenum">
              <a:rPr lang="en-US" smtClean="0"/>
              <a:t>90</a:t>
            </a:fld>
            <a:endParaRPr lang="en-US"/>
          </a:p>
        </p:txBody>
      </p:sp>
    </p:spTree>
    <p:extLst>
      <p:ext uri="{BB962C8B-B14F-4D97-AF65-F5344CB8AC3E}">
        <p14:creationId xmlns:p14="http://schemas.microsoft.com/office/powerpoint/2010/main" val="1915370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charset="0"/>
                <a:ea typeface="ＭＳ Ｐゴシック" charset="0"/>
                <a:cs typeface="ＭＳ Ｐゴシック" charset="0"/>
              </a:rPr>
              <a:t>When students can predict the events throughout their school day, they are more likely to be engaged and less likely to display problem behavior.  One way to increase predictability in a classroom is to establish routines, particularly early in the school year (Kern &amp; Clemens, 2007, p. 67).</a:t>
            </a:r>
          </a:p>
          <a:p>
            <a:endParaRPr lang="en-US" dirty="0" smtClean="0">
              <a:latin typeface="Times New Roman" charset="0"/>
              <a:ea typeface="ＭＳ Ｐゴシック" charset="0"/>
              <a:cs typeface="ＭＳ Ｐゴシック" charset="0"/>
            </a:endParaRPr>
          </a:p>
          <a:p>
            <a:r>
              <a:rPr lang="en-US" dirty="0" smtClean="0">
                <a:latin typeface="Times New Roman" charset="0"/>
                <a:ea typeface="ＭＳ Ｐゴシック" charset="0"/>
                <a:cs typeface="ＭＳ Ｐゴシック" charset="0"/>
              </a:rPr>
              <a:t>Research tells us</a:t>
            </a:r>
            <a:r>
              <a:rPr lang="en-US" baseline="0" dirty="0" smtClean="0">
                <a:latin typeface="Times New Roman" charset="0"/>
                <a:ea typeface="ＭＳ Ｐゴシック" charset="0"/>
                <a:cs typeface="ＭＳ Ｐゴシック" charset="0"/>
              </a:rPr>
              <a:t> that procedures:</a:t>
            </a:r>
            <a:endParaRPr lang="en-US" dirty="0" smtClean="0">
              <a:latin typeface="Times New Roman" charset="0"/>
              <a:ea typeface="ＭＳ Ｐゴシック" charset="0"/>
              <a:cs typeface="ＭＳ Ｐゴシック" charset="0"/>
            </a:endParaRPr>
          </a:p>
          <a:p>
            <a:pPr marL="171450" indent="-171450">
              <a:buFont typeface="Arial" panose="020B0604020202020204" pitchFamily="34" charset="0"/>
              <a:buChar char="•"/>
            </a:pPr>
            <a:r>
              <a:rPr lang="en-US" dirty="0" smtClean="0">
                <a:latin typeface="Times New Roman" charset="0"/>
                <a:ea typeface="ＭＳ Ｐゴシック" charset="0"/>
                <a:cs typeface="ＭＳ Ｐゴシック" charset="0"/>
              </a:rPr>
              <a:t>Increase instructional time by preventing problem behavior.</a:t>
            </a:r>
          </a:p>
          <a:p>
            <a:pPr marL="171450" indent="-171450">
              <a:buFont typeface="Arial" panose="020B0604020202020204" pitchFamily="34" charset="0"/>
              <a:buChar char="•"/>
            </a:pPr>
            <a:r>
              <a:rPr lang="en-US" dirty="0" smtClean="0">
                <a:latin typeface="Times New Roman" charset="0"/>
                <a:ea typeface="ＭＳ Ｐゴシック" charset="0"/>
                <a:cs typeface="ＭＳ Ｐゴシック" charset="0"/>
              </a:rPr>
              <a:t>Free teachers from correcting misbehavior</a:t>
            </a:r>
          </a:p>
          <a:p>
            <a:pPr marL="171450" indent="-171450">
              <a:buFont typeface="Arial" panose="020B0604020202020204" pitchFamily="34" charset="0"/>
              <a:buChar char="•"/>
            </a:pPr>
            <a:r>
              <a:rPr lang="en-US" dirty="0" smtClean="0">
                <a:latin typeface="Times New Roman" charset="0"/>
                <a:ea typeface="ＭＳ Ｐゴシック" charset="0"/>
                <a:cs typeface="ＭＳ Ｐゴシック" charset="0"/>
              </a:rPr>
              <a:t>Improve classroom climate</a:t>
            </a:r>
          </a:p>
          <a:p>
            <a:pPr marL="171450" indent="-171450">
              <a:buFont typeface="Arial" panose="020B0604020202020204" pitchFamily="34" charset="0"/>
              <a:buChar char="•"/>
            </a:pPr>
            <a:r>
              <a:rPr lang="en-US" dirty="0" smtClean="0">
                <a:latin typeface="Times New Roman" charset="0"/>
                <a:ea typeface="ＭＳ Ｐゴシック" charset="0"/>
                <a:cs typeface="ＭＳ Ｐゴシック" charset="0"/>
              </a:rPr>
              <a:t>Create shared ownership of the classroom</a:t>
            </a:r>
          </a:p>
          <a:p>
            <a:pPr marL="171450" indent="-171450">
              <a:buFont typeface="Arial" panose="020B0604020202020204" pitchFamily="34" charset="0"/>
              <a:buChar char="•"/>
            </a:pPr>
            <a:r>
              <a:rPr lang="en-US" dirty="0" smtClean="0">
                <a:latin typeface="Times New Roman" charset="0"/>
                <a:ea typeface="ＭＳ Ｐゴシック" charset="0"/>
                <a:cs typeface="ＭＳ Ｐゴシック" charset="0"/>
              </a:rPr>
              <a:t>Develop self-discipline</a:t>
            </a:r>
          </a:p>
          <a:p>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11</a:t>
            </a:fld>
            <a:endParaRPr lang="en-US" dirty="0"/>
          </a:p>
        </p:txBody>
      </p:sp>
    </p:spTree>
    <p:extLst>
      <p:ext uri="{BB962C8B-B14F-4D97-AF65-F5344CB8AC3E}">
        <p14:creationId xmlns:p14="http://schemas.microsoft.com/office/powerpoint/2010/main" val="2028321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75EF857-71AC-4CD8-A3B9-15F5041234D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527CD1-7F38-4B17-9E22-30411A27F8EC}"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2188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D75EF857-71AC-4CD8-A3B9-15F5041234D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527CD1-7F38-4B17-9E22-30411A27F8EC}" type="slidenum">
              <a:rPr lang="en-US" smtClean="0"/>
              <a:t>‹#›</a:t>
            </a:fld>
            <a:endParaRPr lang="en-US"/>
          </a:p>
        </p:txBody>
      </p:sp>
    </p:spTree>
    <p:extLst>
      <p:ext uri="{BB962C8B-B14F-4D97-AF65-F5344CB8AC3E}">
        <p14:creationId xmlns:p14="http://schemas.microsoft.com/office/powerpoint/2010/main" val="934128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5EF857-71AC-4CD8-A3B9-15F5041234D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527CD1-7F38-4B17-9E22-30411A27F8EC}" type="slidenum">
              <a:rPr lang="en-US" smtClean="0"/>
              <a:t>‹#›</a:t>
            </a:fld>
            <a:endParaRPr lang="en-US"/>
          </a:p>
        </p:txBody>
      </p:sp>
    </p:spTree>
    <p:extLst>
      <p:ext uri="{BB962C8B-B14F-4D97-AF65-F5344CB8AC3E}">
        <p14:creationId xmlns:p14="http://schemas.microsoft.com/office/powerpoint/2010/main" val="2069078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5EF857-71AC-4CD8-A3B9-15F5041234D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527CD1-7F38-4B17-9E22-30411A27F8EC}"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63968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5EF857-71AC-4CD8-A3B9-15F5041234D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527CD1-7F38-4B17-9E22-30411A27F8EC}" type="slidenum">
              <a:rPr lang="en-US" smtClean="0"/>
              <a:t>‹#›</a:t>
            </a:fld>
            <a:endParaRPr lang="en-US"/>
          </a:p>
        </p:txBody>
      </p:sp>
    </p:spTree>
    <p:extLst>
      <p:ext uri="{BB962C8B-B14F-4D97-AF65-F5344CB8AC3E}">
        <p14:creationId xmlns:p14="http://schemas.microsoft.com/office/powerpoint/2010/main" val="836036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5EF857-71AC-4CD8-A3B9-15F5041234D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527CD1-7F38-4B17-9E22-30411A27F8EC}"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9590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5EF857-71AC-4CD8-A3B9-15F5041234D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527CD1-7F38-4B17-9E22-30411A27F8EC}" type="slidenum">
              <a:rPr lang="en-US" smtClean="0"/>
              <a:t>‹#›</a:t>
            </a:fld>
            <a:endParaRPr lang="en-US"/>
          </a:p>
        </p:txBody>
      </p:sp>
    </p:spTree>
    <p:extLst>
      <p:ext uri="{BB962C8B-B14F-4D97-AF65-F5344CB8AC3E}">
        <p14:creationId xmlns:p14="http://schemas.microsoft.com/office/powerpoint/2010/main" val="1219923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5EF857-71AC-4CD8-A3B9-15F5041234D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527CD1-7F38-4B17-9E22-30411A27F8EC}" type="slidenum">
              <a:rPr lang="en-US" smtClean="0"/>
              <a:t>‹#›</a:t>
            </a:fld>
            <a:endParaRPr lang="en-US"/>
          </a:p>
        </p:txBody>
      </p:sp>
    </p:spTree>
    <p:extLst>
      <p:ext uri="{BB962C8B-B14F-4D97-AF65-F5344CB8AC3E}">
        <p14:creationId xmlns:p14="http://schemas.microsoft.com/office/powerpoint/2010/main" val="1555096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5EF857-71AC-4CD8-A3B9-15F5041234D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527CD1-7F38-4B17-9E22-30411A27F8EC}" type="slidenum">
              <a:rPr lang="en-US" smtClean="0"/>
              <a:t>‹#›</a:t>
            </a:fld>
            <a:endParaRPr lang="en-US"/>
          </a:p>
        </p:txBody>
      </p:sp>
    </p:spTree>
    <p:extLst>
      <p:ext uri="{BB962C8B-B14F-4D97-AF65-F5344CB8AC3E}">
        <p14:creationId xmlns:p14="http://schemas.microsoft.com/office/powerpoint/2010/main" val="4004673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Act I Sketches">
    <p:bg>
      <p:bgPr>
        <a:solidFill>
          <a:srgbClr val="D2EB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609600" y="1676400"/>
            <a:ext cx="11176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3558439"/>
      </p:ext>
    </p:extLst>
  </p:cSld>
  <p:clrMapOvr>
    <a:overrideClrMapping bg1="lt1" tx1="dk1" bg2="lt2" tx2="dk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Explanation">
    <p:spTree>
      <p:nvGrpSpPr>
        <p:cNvPr id="1" name=""/>
        <p:cNvGrpSpPr/>
        <p:nvPr/>
      </p:nvGrpSpPr>
      <p:grpSpPr>
        <a:xfrm>
          <a:off x="0" y="0"/>
          <a:ext cx="0" cy="0"/>
          <a:chOff x="0" y="0"/>
          <a:chExt cx="0" cy="0"/>
        </a:xfrm>
      </p:grpSpPr>
      <p:sp>
        <p:nvSpPr>
          <p:cNvPr id="4" name="Rectangle 9"/>
          <p:cNvSpPr/>
          <p:nvPr userDrawn="1"/>
        </p:nvSpPr>
        <p:spPr>
          <a:xfrm>
            <a:off x="0" y="0"/>
            <a:ext cx="6096000" cy="685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9" name="Content Placeholder 8"/>
          <p:cNvSpPr>
            <a:spLocks noGrp="1"/>
          </p:cNvSpPr>
          <p:nvPr>
            <p:ph sz="quarter" idx="10"/>
          </p:nvPr>
        </p:nvSpPr>
        <p:spPr>
          <a:xfrm>
            <a:off x="7924800" y="2514600"/>
            <a:ext cx="2641600" cy="2209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508000" y="2857500"/>
            <a:ext cx="5080000" cy="1143000"/>
          </a:xfrm>
        </p:spPr>
        <p:txBody>
          <a:bodyPr/>
          <a:lstStyle>
            <a:lvl1pPr>
              <a:defRPr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14283823"/>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5EF857-71AC-4CD8-A3B9-15F5041234D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527CD1-7F38-4B17-9E22-30411A27F8EC}" type="slidenum">
              <a:rPr lang="en-US" smtClean="0"/>
              <a:t>‹#›</a:t>
            </a:fld>
            <a:endParaRPr lang="en-US"/>
          </a:p>
        </p:txBody>
      </p:sp>
    </p:spTree>
    <p:extLst>
      <p:ext uri="{BB962C8B-B14F-4D97-AF65-F5344CB8AC3E}">
        <p14:creationId xmlns:p14="http://schemas.microsoft.com/office/powerpoint/2010/main" val="3631043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Detail">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Detail</a:t>
            </a:r>
            <a:endParaRPr lang="en-US" dirty="0"/>
          </a:p>
        </p:txBody>
      </p:sp>
      <p:sp>
        <p:nvSpPr>
          <p:cNvPr id="7" name="Content Placeholder 6"/>
          <p:cNvSpPr>
            <a:spLocks noGrp="1"/>
          </p:cNvSpPr>
          <p:nvPr>
            <p:ph sz="quarter" idx="10"/>
          </p:nvPr>
        </p:nvSpPr>
        <p:spPr>
          <a:xfrm>
            <a:off x="0" y="1676400"/>
            <a:ext cx="121920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2099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Detail">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5-Point Star 3"/>
          <p:cNvSpPr/>
          <p:nvPr userDrawn="1"/>
        </p:nvSpPr>
        <p:spPr>
          <a:xfrm>
            <a:off x="406400" y="228600"/>
            <a:ext cx="1930400" cy="12192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Content Placeholder 6"/>
          <p:cNvSpPr>
            <a:spLocks noGrp="1"/>
          </p:cNvSpPr>
          <p:nvPr>
            <p:ph sz="quarter" idx="10"/>
          </p:nvPr>
        </p:nvSpPr>
        <p:spPr>
          <a:xfrm>
            <a:off x="0" y="1676400"/>
            <a:ext cx="121920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335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Key Point">
    <p:spTree>
      <p:nvGrpSpPr>
        <p:cNvPr id="1" name=""/>
        <p:cNvGrpSpPr/>
        <p:nvPr/>
      </p:nvGrpSpPr>
      <p:grpSpPr>
        <a:xfrm>
          <a:off x="0" y="0"/>
          <a:ext cx="0" cy="0"/>
          <a:chOff x="0" y="0"/>
          <a:chExt cx="0" cy="0"/>
        </a:xfrm>
      </p:grpSpPr>
      <p:sp>
        <p:nvSpPr>
          <p:cNvPr id="4" name="Rectangle 7"/>
          <p:cNvSpPr/>
          <p:nvPr userDrawn="1"/>
        </p:nvSpPr>
        <p:spPr>
          <a:xfrm>
            <a:off x="0" y="0"/>
            <a:ext cx="6096000"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 name="Picture Placeholder 6"/>
          <p:cNvSpPr>
            <a:spLocks noGrp="1"/>
          </p:cNvSpPr>
          <p:nvPr>
            <p:ph type="pic" sz="quarter" idx="10"/>
          </p:nvPr>
        </p:nvSpPr>
        <p:spPr>
          <a:xfrm>
            <a:off x="0" y="0"/>
            <a:ext cx="6096000" cy="6858000"/>
          </a:xfrm>
        </p:spPr>
        <p:txBody>
          <a:bodyPr rtlCol="0">
            <a:normAutofit/>
          </a:bodyPr>
          <a:lstStyle/>
          <a:p>
            <a:pPr lvl="0"/>
            <a:endParaRPr lang="en-US" noProof="0" dirty="0"/>
          </a:p>
        </p:txBody>
      </p:sp>
      <p:sp>
        <p:nvSpPr>
          <p:cNvPr id="2" name="Title 1"/>
          <p:cNvSpPr>
            <a:spLocks noGrp="1"/>
          </p:cNvSpPr>
          <p:nvPr>
            <p:ph type="title"/>
          </p:nvPr>
        </p:nvSpPr>
        <p:spPr>
          <a:xfrm>
            <a:off x="508000" y="2857500"/>
            <a:ext cx="5181600" cy="1143000"/>
          </a:xfrm>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55969558"/>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7"/>
          <p:cNvSpPr>
            <a:spLocks noGrp="1"/>
          </p:cNvSpPr>
          <p:nvPr>
            <p:ph type="body" sz="quarter" idx="10"/>
          </p:nvPr>
        </p:nvSpPr>
        <p:spPr>
          <a:xfrm>
            <a:off x="711200" y="1828800"/>
            <a:ext cx="109728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47809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Key Point">
    <p:spTree>
      <p:nvGrpSpPr>
        <p:cNvPr id="1" name=""/>
        <p:cNvGrpSpPr/>
        <p:nvPr/>
      </p:nvGrpSpPr>
      <p:grpSpPr>
        <a:xfrm>
          <a:off x="0" y="0"/>
          <a:ext cx="0" cy="0"/>
          <a:chOff x="0" y="0"/>
          <a:chExt cx="0" cy="0"/>
        </a:xfrm>
      </p:grpSpPr>
      <p:sp>
        <p:nvSpPr>
          <p:cNvPr id="4" name="Rectangle 7"/>
          <p:cNvSpPr/>
          <p:nvPr userDrawn="1"/>
        </p:nvSpPr>
        <p:spPr>
          <a:xfrm>
            <a:off x="0" y="0"/>
            <a:ext cx="6096000"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 name="Title 1"/>
          <p:cNvSpPr>
            <a:spLocks noGrp="1"/>
          </p:cNvSpPr>
          <p:nvPr>
            <p:ph type="title"/>
          </p:nvPr>
        </p:nvSpPr>
        <p:spPr>
          <a:xfrm>
            <a:off x="508000" y="2857500"/>
            <a:ext cx="5181600" cy="1143000"/>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027953141"/>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Key Point">
    <p:spTree>
      <p:nvGrpSpPr>
        <p:cNvPr id="1" name=""/>
        <p:cNvGrpSpPr/>
        <p:nvPr/>
      </p:nvGrpSpPr>
      <p:grpSpPr>
        <a:xfrm>
          <a:off x="0" y="0"/>
          <a:ext cx="0" cy="0"/>
          <a:chOff x="0" y="0"/>
          <a:chExt cx="0" cy="0"/>
        </a:xfrm>
      </p:grpSpPr>
      <p:sp>
        <p:nvSpPr>
          <p:cNvPr id="4" name="Rectangle 7"/>
          <p:cNvSpPr/>
          <p:nvPr userDrawn="1"/>
        </p:nvSpPr>
        <p:spPr>
          <a:xfrm>
            <a:off x="0" y="0"/>
            <a:ext cx="6096000"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 name="Title 1"/>
          <p:cNvSpPr>
            <a:spLocks noGrp="1"/>
          </p:cNvSpPr>
          <p:nvPr>
            <p:ph type="title"/>
          </p:nvPr>
        </p:nvSpPr>
        <p:spPr>
          <a:xfrm>
            <a:off x="508000" y="2857500"/>
            <a:ext cx="5181600" cy="1143000"/>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1183939329"/>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Key Point">
    <p:spTree>
      <p:nvGrpSpPr>
        <p:cNvPr id="1" name=""/>
        <p:cNvGrpSpPr/>
        <p:nvPr/>
      </p:nvGrpSpPr>
      <p:grpSpPr>
        <a:xfrm>
          <a:off x="0" y="0"/>
          <a:ext cx="0" cy="0"/>
          <a:chOff x="0" y="0"/>
          <a:chExt cx="0" cy="0"/>
        </a:xfrm>
      </p:grpSpPr>
      <p:sp>
        <p:nvSpPr>
          <p:cNvPr id="4" name="Rectangle 7"/>
          <p:cNvSpPr/>
          <p:nvPr userDrawn="1"/>
        </p:nvSpPr>
        <p:spPr>
          <a:xfrm>
            <a:off x="0" y="0"/>
            <a:ext cx="6096000"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 name="Title 1"/>
          <p:cNvSpPr>
            <a:spLocks noGrp="1"/>
          </p:cNvSpPr>
          <p:nvPr>
            <p:ph type="title"/>
          </p:nvPr>
        </p:nvSpPr>
        <p:spPr>
          <a:xfrm>
            <a:off x="508000" y="2857500"/>
            <a:ext cx="5181600" cy="1143000"/>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497015211"/>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Key Point">
    <p:spTree>
      <p:nvGrpSpPr>
        <p:cNvPr id="1" name=""/>
        <p:cNvGrpSpPr/>
        <p:nvPr/>
      </p:nvGrpSpPr>
      <p:grpSpPr>
        <a:xfrm>
          <a:off x="0" y="0"/>
          <a:ext cx="0" cy="0"/>
          <a:chOff x="0" y="0"/>
          <a:chExt cx="0" cy="0"/>
        </a:xfrm>
      </p:grpSpPr>
      <p:sp>
        <p:nvSpPr>
          <p:cNvPr id="4" name="Rectangle 7"/>
          <p:cNvSpPr/>
          <p:nvPr userDrawn="1"/>
        </p:nvSpPr>
        <p:spPr>
          <a:xfrm>
            <a:off x="0" y="0"/>
            <a:ext cx="6096000"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 name="Title 1"/>
          <p:cNvSpPr>
            <a:spLocks noGrp="1"/>
          </p:cNvSpPr>
          <p:nvPr>
            <p:ph type="title"/>
          </p:nvPr>
        </p:nvSpPr>
        <p:spPr>
          <a:xfrm>
            <a:off x="508000" y="2857500"/>
            <a:ext cx="5181600" cy="1143000"/>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1570570820"/>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Key Poin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6096000" cy="6858000"/>
          </a:xfrm>
        </p:spPr>
        <p:txBody>
          <a:bodyPr/>
          <a:lstStyle/>
          <a:p>
            <a:r>
              <a:rPr lang="en-US" smtClean="0"/>
              <a:t>Click icon to add picture</a:t>
            </a:r>
            <a:endParaRPr lang="en-US" dirty="0"/>
          </a:p>
        </p:txBody>
      </p:sp>
      <p:sp>
        <p:nvSpPr>
          <p:cNvPr id="8" name="Rectangle 7"/>
          <p:cNvSpPr/>
          <p:nvPr userDrawn="1"/>
        </p:nvSpPr>
        <p:spPr>
          <a:xfrm>
            <a:off x="0" y="0"/>
            <a:ext cx="6096000"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508000" y="2857500"/>
            <a:ext cx="5181600" cy="1143000"/>
          </a:xfrm>
        </p:spPr>
        <p:txBody>
          <a:bodyPr/>
          <a:lstStyle>
            <a:lvl1pPr>
              <a:defRPr>
                <a:solidFill>
                  <a:schemeClr val="bg1"/>
                </a:solidFill>
              </a:defRPr>
            </a:lvl1pPr>
          </a:lstStyle>
          <a:p>
            <a:r>
              <a:rPr lang="en-US" dirty="0" smtClean="0"/>
              <a:t>Click to edit Key Point Headline</a:t>
            </a:r>
            <a:endParaRPr lang="en-US" dirty="0"/>
          </a:p>
        </p:txBody>
      </p:sp>
    </p:spTree>
    <p:extLst>
      <p:ext uri="{BB962C8B-B14F-4D97-AF65-F5344CB8AC3E}">
        <p14:creationId xmlns:p14="http://schemas.microsoft.com/office/powerpoint/2010/main" val="32922012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Key Poin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6096000" cy="6858000"/>
          </a:xfrm>
        </p:spPr>
        <p:txBody>
          <a:bodyPr/>
          <a:lstStyle/>
          <a:p>
            <a:r>
              <a:rPr lang="en-US" smtClean="0"/>
              <a:t>Click icon to add picture</a:t>
            </a:r>
            <a:endParaRPr lang="en-US" dirty="0"/>
          </a:p>
        </p:txBody>
      </p:sp>
      <p:sp>
        <p:nvSpPr>
          <p:cNvPr id="8" name="Rectangle 7"/>
          <p:cNvSpPr/>
          <p:nvPr userDrawn="1"/>
        </p:nvSpPr>
        <p:spPr>
          <a:xfrm>
            <a:off x="0" y="0"/>
            <a:ext cx="6096000"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508000" y="2857500"/>
            <a:ext cx="5181600" cy="1143000"/>
          </a:xfrm>
        </p:spPr>
        <p:txBody>
          <a:bodyPr/>
          <a:lstStyle>
            <a:lvl1pPr>
              <a:defRPr>
                <a:solidFill>
                  <a:schemeClr val="bg1"/>
                </a:solidFill>
              </a:defRPr>
            </a:lvl1pPr>
          </a:lstStyle>
          <a:p>
            <a:r>
              <a:rPr lang="en-US" dirty="0" smtClean="0"/>
              <a:t>Click to edit Key Point Headline</a:t>
            </a:r>
            <a:endParaRPr lang="en-US" dirty="0"/>
          </a:p>
        </p:txBody>
      </p:sp>
    </p:spTree>
    <p:extLst>
      <p:ext uri="{BB962C8B-B14F-4D97-AF65-F5344CB8AC3E}">
        <p14:creationId xmlns:p14="http://schemas.microsoft.com/office/powerpoint/2010/main" val="356461157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5EF857-71AC-4CD8-A3B9-15F5041234D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527CD1-7F38-4B17-9E22-30411A27F8EC}" type="slidenum">
              <a:rPr lang="en-US" smtClean="0"/>
              <a:t>‹#›</a:t>
            </a:fld>
            <a:endParaRPr lang="en-US"/>
          </a:p>
        </p:txBody>
      </p:sp>
    </p:spTree>
    <p:extLst>
      <p:ext uri="{BB962C8B-B14F-4D97-AF65-F5344CB8AC3E}">
        <p14:creationId xmlns:p14="http://schemas.microsoft.com/office/powerpoint/2010/main" val="1664506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75EF857-71AC-4CD8-A3B9-15F5041234D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527CD1-7F38-4B17-9E22-30411A27F8EC}" type="slidenum">
              <a:rPr lang="en-US" smtClean="0"/>
              <a:t>‹#›</a:t>
            </a:fld>
            <a:endParaRPr lang="en-US"/>
          </a:p>
        </p:txBody>
      </p:sp>
    </p:spTree>
    <p:extLst>
      <p:ext uri="{BB962C8B-B14F-4D97-AF65-F5344CB8AC3E}">
        <p14:creationId xmlns:p14="http://schemas.microsoft.com/office/powerpoint/2010/main" val="1560287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5EF857-71AC-4CD8-A3B9-15F5041234D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527CD1-7F38-4B17-9E22-30411A27F8EC}" type="slidenum">
              <a:rPr lang="en-US" smtClean="0"/>
              <a:t>‹#›</a:t>
            </a:fld>
            <a:endParaRPr lang="en-US"/>
          </a:p>
        </p:txBody>
      </p:sp>
    </p:spTree>
    <p:extLst>
      <p:ext uri="{BB962C8B-B14F-4D97-AF65-F5344CB8AC3E}">
        <p14:creationId xmlns:p14="http://schemas.microsoft.com/office/powerpoint/2010/main" val="2622086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75EF857-71AC-4CD8-A3B9-15F5041234D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527CD1-7F38-4B17-9E22-30411A27F8EC}" type="slidenum">
              <a:rPr lang="en-US" smtClean="0"/>
              <a:t>‹#›</a:t>
            </a:fld>
            <a:endParaRPr lang="en-US"/>
          </a:p>
        </p:txBody>
      </p:sp>
    </p:spTree>
    <p:extLst>
      <p:ext uri="{BB962C8B-B14F-4D97-AF65-F5344CB8AC3E}">
        <p14:creationId xmlns:p14="http://schemas.microsoft.com/office/powerpoint/2010/main" val="2833016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5EF857-71AC-4CD8-A3B9-15F5041234D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527CD1-7F38-4B17-9E22-30411A27F8EC}" type="slidenum">
              <a:rPr lang="en-US" smtClean="0"/>
              <a:t>‹#›</a:t>
            </a:fld>
            <a:endParaRPr lang="en-US"/>
          </a:p>
        </p:txBody>
      </p:sp>
    </p:spTree>
    <p:extLst>
      <p:ext uri="{BB962C8B-B14F-4D97-AF65-F5344CB8AC3E}">
        <p14:creationId xmlns:p14="http://schemas.microsoft.com/office/powerpoint/2010/main" val="1905293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5EF857-71AC-4CD8-A3B9-15F5041234D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527CD1-7F38-4B17-9E22-30411A27F8EC}" type="slidenum">
              <a:rPr lang="en-US" smtClean="0"/>
              <a:t>‹#›</a:t>
            </a:fld>
            <a:endParaRPr lang="en-US"/>
          </a:p>
        </p:txBody>
      </p:sp>
    </p:spTree>
    <p:extLst>
      <p:ext uri="{BB962C8B-B14F-4D97-AF65-F5344CB8AC3E}">
        <p14:creationId xmlns:p14="http://schemas.microsoft.com/office/powerpoint/2010/main" val="1043990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5EF857-71AC-4CD8-A3B9-15F5041234D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527CD1-7F38-4B17-9E22-30411A27F8EC}" type="slidenum">
              <a:rPr lang="en-US" smtClean="0"/>
              <a:t>‹#›</a:t>
            </a:fld>
            <a:endParaRPr lang="en-US"/>
          </a:p>
        </p:txBody>
      </p:sp>
    </p:spTree>
    <p:extLst>
      <p:ext uri="{BB962C8B-B14F-4D97-AF65-F5344CB8AC3E}">
        <p14:creationId xmlns:p14="http://schemas.microsoft.com/office/powerpoint/2010/main" val="274627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75EF857-71AC-4CD8-A3B9-15F5041234D4}" type="datetimeFigureOut">
              <a:rPr lang="en-US" smtClean="0"/>
              <a:t>5/29/2016</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E527CD1-7F38-4B17-9E22-30411A27F8EC}" type="slidenum">
              <a:rPr lang="en-US" smtClean="0"/>
              <a:t>‹#›</a:t>
            </a:fld>
            <a:endParaRPr lang="en-US"/>
          </a:p>
        </p:txBody>
      </p:sp>
    </p:spTree>
    <p:extLst>
      <p:ext uri="{BB962C8B-B14F-4D97-AF65-F5344CB8AC3E}">
        <p14:creationId xmlns:p14="http://schemas.microsoft.com/office/powerpoint/2010/main" val="2433226006"/>
      </p:ext>
    </p:extLst>
  </p:cSld>
  <p:clrMap bg1="dk1" tx1="lt1" bg2="dk2"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 id="2147483788" r:id="rId19"/>
    <p:sldLayoutId id="2147483789" r:id="rId20"/>
    <p:sldLayoutId id="2147483790" r:id="rId21"/>
    <p:sldLayoutId id="2147483791" r:id="rId22"/>
    <p:sldLayoutId id="2147483792" r:id="rId23"/>
    <p:sldLayoutId id="2147483793" r:id="rId24"/>
    <p:sldLayoutId id="2147483794" r:id="rId25"/>
    <p:sldLayoutId id="2147483795" r:id="rId26"/>
    <p:sldLayoutId id="2147483796" r:id="rId27"/>
    <p:sldLayoutId id="2147483797" r:id="rId28"/>
    <p:sldLayoutId id="2147483798" r:id="rId29"/>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cad=rja&amp;uact=8&amp;docid=CSARfbRDtX0YYM&amp;tbnid=1A9-fZvcH8EvbM:&amp;ved=0CAUQjRw&amp;url=https://www.madcofcu.org/2010/03/01/switch/&amp;ei=RChQU9WzJbLMsATC44GQCQ&amp;psig=AFQjCNEpEVu9sHG6GC8rJof3CcZQGJMVEw&amp;ust=1397848507922847" TargetMode="External"/><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wmf"/><Relationship Id="rId7" Type="http://schemas.openxmlformats.org/officeDocument/2006/relationships/hyperlink" Target="http://www.summitfitdojo.com/wp-content/uploads/2013/03/Motivation.jpg" TargetMode="External"/><Relationship Id="rId2" Type="http://schemas.openxmlformats.org/officeDocument/2006/relationships/notesSlide" Target="../notesSlides/notesSlide37.xml"/><Relationship Id="rId1" Type="http://schemas.openxmlformats.org/officeDocument/2006/relationships/slideLayout" Target="../slideLayouts/slideLayout22.xml"/><Relationship Id="rId6" Type="http://schemas.openxmlformats.org/officeDocument/2006/relationships/hyperlink" Target="http://www.google.com/url?sa=i&amp;rct=j&amp;q=&amp;esrc=s&amp;frm=1&amp;source=images&amp;cd=&amp;cad=rja&amp;uact=8&amp;docid=xm3jZs3WguJrPM&amp;tbnid=o2FxYECKdxzklM:&amp;ved=0CAUQjRw&amp;url=http://www.summitfitdojo.com/what-motivates-you/&amp;ei=2G7qU7yqB8qm8QHi1IHIBQ&amp;psig=AFQjCNFZYiTMcmBRqjdgCv1Lc2j6--kDaw&amp;ust=1407959102562918" TargetMode="External"/><Relationship Id="rId5" Type="http://schemas.openxmlformats.org/officeDocument/2006/relationships/image" Target="../media/image8.png"/><Relationship Id="rId10" Type="http://schemas.openxmlformats.org/officeDocument/2006/relationships/image" Target="../media/image10.jpeg"/><Relationship Id="rId4" Type="http://schemas.openxmlformats.org/officeDocument/2006/relationships/hyperlink" Target="http://www.google.com/url?sa=i&amp;rct=j&amp;q=&amp;esrc=s&amp;frm=1&amp;source=images&amp;cd=&amp;cad=rja&amp;uact=8&amp;docid=NG0d1HoRoWjzwM&amp;tbnid=EBi6_j-2-GhsOM:&amp;ved=0CAUQjRw&amp;url=http://www.iconshock.com/icons/vista/project_managment/procedure-icon.html&amp;ei=nSBQU7OEO6ynsATsuIGAAQ&amp;bvm=bv.65058239,d.b2I&amp;psig=AFQjCNGQE3qWBQQUAp0kyRM-ympQAbc4og&amp;ust=1397846537844565" TargetMode="External"/><Relationship Id="rId9" Type="http://schemas.openxmlformats.org/officeDocument/2006/relationships/hyperlink" Target="http://www.greenbookblog.org/wp-content/uploads/2013/11/behaviorchange.jp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19.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23.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23.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6cJ-UGShSf-7zM&amp;tbnid=Xht_QKMhMTmyQM:&amp;ved=0CAUQjRw&amp;url=http://blog.trainertainment.net/index.php/archives/1378/be-nice&amp;ei=5K3rU_nsJeW88QG4iYCwBw&amp;bvm=bv.72938740,d.cWc&amp;psig=AFQjCNGzY2Q62AiP_rBXiu4Tlgt721K7IQ&amp;ust=1408040749263685" TargetMode="External"/><Relationship Id="rId2" Type="http://schemas.openxmlformats.org/officeDocument/2006/relationships/notesSlide" Target="../notesSlides/notesSlide42.xml"/><Relationship Id="rId1" Type="http://schemas.openxmlformats.org/officeDocument/2006/relationships/slideLayout" Target="../slideLayouts/slideLayout2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hyperlink" Target="http://blog.trainertainment.net/D:/hshome/trainert/trainertainment.net/blog/wp-content/uploads/2014/07/be-nice.jpg"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blog.trainertainment.net/D:/hshome/trainert/trainertainment.net/blog/wp-content/uploads/2014/07/be-nice.jpg" TargetMode="External"/><Relationship Id="rId2" Type="http://schemas.openxmlformats.org/officeDocument/2006/relationships/notesSlide" Target="../notesSlides/notesSlide43.xml"/><Relationship Id="rId1" Type="http://schemas.openxmlformats.org/officeDocument/2006/relationships/slideLayout" Target="../slideLayouts/slideLayout19.xml"/><Relationship Id="rId4" Type="http://schemas.openxmlformats.org/officeDocument/2006/relationships/image" Target="../media/image12.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7.xml"/><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8.xml"/><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9.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0.xml"/><Relationship Id="rId1" Type="http://schemas.openxmlformats.org/officeDocument/2006/relationships/slideLayout" Target="../slideLayouts/slideLayout2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1.xml"/><Relationship Id="rId1" Type="http://schemas.openxmlformats.org/officeDocument/2006/relationships/slideLayout" Target="../slideLayouts/slideLayout2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2.xml"/><Relationship Id="rId1" Type="http://schemas.openxmlformats.org/officeDocument/2006/relationships/slideLayout" Target="../slideLayouts/slideLayout2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54.xml"/><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56.xml"/><Relationship Id="rId1" Type="http://schemas.openxmlformats.org/officeDocument/2006/relationships/slideLayout" Target="../slideLayouts/slideLayout22.xml"/><Relationship Id="rId4" Type="http://schemas.openxmlformats.org/officeDocument/2006/relationships/image" Target="../media/image18.wmf"/></Relationships>
</file>

<file path=ppt/slides/_rels/slide6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57.xml"/><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8.xml"/><Relationship Id="rId1" Type="http://schemas.openxmlformats.org/officeDocument/2006/relationships/slideLayout" Target="../slideLayouts/slideLayout1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3.xml"/></Relationships>
</file>

<file path=ppt/slides/_rels/slide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8.xml"/><Relationship Id="rId1" Type="http://schemas.openxmlformats.org/officeDocument/2006/relationships/slideLayout" Target="../slideLayouts/slideLayout23.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9.xml"/><Relationship Id="rId1" Type="http://schemas.openxmlformats.org/officeDocument/2006/relationships/slideLayout" Target="../slideLayouts/slideLayout23.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4.jpeg"/><Relationship Id="rId2" Type="http://schemas.openxmlformats.org/officeDocument/2006/relationships/notesSlide" Target="../notesSlides/notesSlide70.xml"/><Relationship Id="rId1" Type="http://schemas.openxmlformats.org/officeDocument/2006/relationships/slideLayout" Target="../slideLayouts/slideLayout25.xml"/><Relationship Id="rId6" Type="http://schemas.openxmlformats.org/officeDocument/2006/relationships/hyperlink" Target="http://4.bp.blogspot.com/-cSMzrJKfFyE/UWqKTtPFMsI/AAAAAAAABJM/ZAMECIdEWG0/s1600/Blog+Button+Clever+Classroom+Social+Skills.jpg" TargetMode="External"/><Relationship Id="rId5" Type="http://schemas.openxmlformats.org/officeDocument/2006/relationships/image" Target="../media/image23.jpeg"/><Relationship Id="rId4" Type="http://schemas.openxmlformats.org/officeDocument/2006/relationships/image" Target="../media/image22.jpeg"/></Relationships>
</file>

<file path=ppt/slides/_rels/slide78.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0.jpeg"/><Relationship Id="rId3" Type="http://schemas.openxmlformats.org/officeDocument/2006/relationships/hyperlink" Target="http://thinkbigdigitalmarketing.com/wp-content/uploads/2014/07/NAP-Consistency.jpg" TargetMode="External"/><Relationship Id="rId7" Type="http://schemas.openxmlformats.org/officeDocument/2006/relationships/hyperlink" Target="http://3.bp.blogspot.com/-8JbtsxFIgPc/TwN6wsIMaWI/AAAAAAAAD9U/sArj5w0YfQs/s1600/IMG_2770.JPG" TargetMode="External"/><Relationship Id="rId12" Type="http://schemas.openxmlformats.org/officeDocument/2006/relationships/hyperlink" Target="http://www.google.com/url?sa=i&amp;rct=j&amp;q=&amp;esrc=s&amp;frm=1&amp;source=images&amp;cd=&amp;cad=rja&amp;uact=8&amp;docid=lEIfSYjgFRIX-M&amp;tbnid=M4FFodIDo_4G3M:&amp;ved=0CAcQjRw&amp;url=http://www.thrive4kids.ca/dictionary.html&amp;ei=xrYxVOjRBIOlyQSw04GwBA&amp;bvm=bv.76802529,d.aWw&amp;psig=AFQjCNExViYTEBfgezf2DtLaYIF3WjJv-Q&amp;ust=1412630507388441" TargetMode="External"/><Relationship Id="rId2" Type="http://schemas.openxmlformats.org/officeDocument/2006/relationships/notesSlide" Target="../notesSlides/notesSlide71.xml"/><Relationship Id="rId1" Type="http://schemas.openxmlformats.org/officeDocument/2006/relationships/slideLayout" Target="../slideLayouts/slideLayout19.xml"/><Relationship Id="rId6" Type="http://schemas.openxmlformats.org/officeDocument/2006/relationships/image" Target="../media/image26.jpeg"/><Relationship Id="rId11" Type="http://schemas.openxmlformats.org/officeDocument/2006/relationships/image" Target="../media/image29.jpeg"/><Relationship Id="rId5" Type="http://schemas.openxmlformats.org/officeDocument/2006/relationships/hyperlink" Target="http://thumbs.dreamstime.com/z/adult-supervision-giant-parental-child-care-20675554.jpg" TargetMode="External"/><Relationship Id="rId15" Type="http://schemas.openxmlformats.org/officeDocument/2006/relationships/image" Target="../media/image31.jpeg"/><Relationship Id="rId10" Type="http://schemas.openxmlformats.org/officeDocument/2006/relationships/image" Target="../media/image28.jpeg"/><Relationship Id="rId4" Type="http://schemas.openxmlformats.org/officeDocument/2006/relationships/image" Target="../media/image25.jpeg"/><Relationship Id="rId9" Type="http://schemas.openxmlformats.org/officeDocument/2006/relationships/hyperlink" Target="//api.viglink.com/api/click?format=go&amp;jsonp=vglnk_14125437820128&amp;key=098b477826d9c73180a211ac110fa35f&amp;libId=2f30467b-5c1c-4b2c-8542-056a701b7186&amp;loc=http://forums.stevehoffman.tv/threads/new-small-faces-box-set-here-come-the-nice-due-in-late-january-2014.334443/&amp;v=1&amp;out=http://www.immediate-records.com/&amp;ref=http://www.google.com/url?sa%3Di%26rct%3Dj%26q%3D%26esrc%3Ds%26frm%3D1%26source%3Dimages%26cd%3D%26docid%3DF2uLKJEsZQppZM%26tbnid%3Di6Gk1iW9BXQOvM:%26ved%3D0CAcQjRw%26url%3Dhttp://forums.stevehoffman.tv/threads/new-small-faces-box-set-here-come-the-nice-due-in-late-january-2014.334443/%26ei%3DE7UxVJ6EK5ScygTy64CACg%26bvm%3Dbv.76802529,d.aWw%26psig%3DAFQjCNGgAV-2hAgrE74rcyZJDlVABUCTVw%26ust%3D1412630115995173&amp;title=New%20Small%20Faces%20box%20set%20%22Here%20Come%20the%20Nice%22%20due%20in%20late%20January%202014%20|%20Steve%20Hoffman%20Music%20Forums&amp;txt=" TargetMode="External"/><Relationship Id="rId14" Type="http://schemas.openxmlformats.org/officeDocument/2006/relationships/hyperlink" Target="http://www.google.com/url?sa=i&amp;rct=j&amp;q=&amp;esrc=s&amp;frm=1&amp;source=images&amp;cd=&amp;cad=rja&amp;uact=8&amp;docid=EbO2MDJI6HN8uM&amp;tbnid=Ymkfrjq_IB9mZM:&amp;ved=0CAcQjRw&amp;url=http://www.trademarkia.com/refocus-85748443.html&amp;ei=jbcxVKKUMJWpyATX3oKoCA&amp;bvm=bv.76802529,d.aWw&amp;psig=AFQjCNFVes4Rjm-MsnFSs9IQbE7vnytpBQ&amp;ust=1412630699576159"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CAcQjRw&amp;url=https://www.iconfinder.com/icons/307521/arrange_layer_layers_layout_page_stack_workspace_icon&amp;ei=1-7LVM_DE4GXNvqVgdgM&amp;bvm=bv.84607526,d.cWc&amp;psig=AFQjCNFOo9EvvkUfX2vtiE1MV2HKat3XOg&amp;ust=1422737457002597" TargetMode="External"/><Relationship Id="rId2" Type="http://schemas.openxmlformats.org/officeDocument/2006/relationships/notesSlide" Target="../notesSlides/notesSlide72.xml"/><Relationship Id="rId1" Type="http://schemas.openxmlformats.org/officeDocument/2006/relationships/slideLayout" Target="../slideLayouts/slideLayout26.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CAcQjRw&amp;url=https://www.iconfinder.com/icons/307521/arrange_layer_layers_layout_page_stack_workspace_icon&amp;ei=1-7LVM_DE4GXNvqVgdgM&amp;bvm=bv.84607526,d.cWc&amp;psig=AFQjCNFOo9EvvkUfX2vtiE1MV2HKat3XOg&amp;ust=1422737457002597" TargetMode="External"/><Relationship Id="rId2" Type="http://schemas.openxmlformats.org/officeDocument/2006/relationships/notesSlide" Target="../notesSlides/notesSlide73.xml"/><Relationship Id="rId1" Type="http://schemas.openxmlformats.org/officeDocument/2006/relationships/slideLayout" Target="../slideLayouts/slideLayout27.xml"/><Relationship Id="rId4" Type="http://schemas.openxmlformats.org/officeDocument/2006/relationships/image" Target="../media/image32.png"/></Relationships>
</file>

<file path=ppt/slides/_rels/slide8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gnxxb67TVFgImM&amp;tbnid=K0qbU61EBx0bQM:&amp;ved=0CAcQjRw&amp;url=http://www.tlpd.ttu.edu/teach/index2.asp&amp;ei=c8MxVMW9B9OmyAS_6IKgCw&amp;bvm=bv.76802529,d.aWw&amp;psig=AFQjCNE_rH5xT4ld3PuWqOs2Nl5NpENBew&amp;ust=1412633814972714" TargetMode="External"/><Relationship Id="rId2" Type="http://schemas.openxmlformats.org/officeDocument/2006/relationships/notesSlide" Target="../notesSlides/notesSlide74.xml"/><Relationship Id="rId1" Type="http://schemas.openxmlformats.org/officeDocument/2006/relationships/slideLayout" Target="../slideLayouts/slideLayout29.xml"/><Relationship Id="rId6" Type="http://schemas.openxmlformats.org/officeDocument/2006/relationships/image" Target="../media/image32.png"/><Relationship Id="rId5" Type="http://schemas.openxmlformats.org/officeDocument/2006/relationships/hyperlink" Target="https://www.google.com/url?sa=i&amp;rct=j&amp;q=&amp;esrc=s&amp;source=images&amp;cd=&amp;cad=rja&amp;uact=8&amp;ved=0CAcQjRw&amp;url=https://www.iconfinder.com/icons/307521/arrange_layer_layers_layout_page_stack_workspace_icon&amp;ei=1-7LVM_DE4GXNvqVgdgM&amp;bvm=bv.84607526,d.cWc&amp;psig=AFQjCNFOo9EvvkUfX2vtiE1MV2HKat3XOg&amp;ust=1422737457002597" TargetMode="External"/><Relationship Id="rId4" Type="http://schemas.openxmlformats.org/officeDocument/2006/relationships/hyperlink" Target="http://www.google.com/url?sa=i&amp;rct=j&amp;q=&amp;esrc=s&amp;frm=1&amp;source=images&amp;cd=&amp;cad=rja&amp;uact=8&amp;docid=bUoVXXxNl4iS0M&amp;tbnid=Qzl-FCcPx4PcoM:&amp;ved=0CAcQjRw&amp;url=http://rosarubicondior.blogspot.com/2012/07/atheism-informed-choice.html&amp;ei=qsQxVL7wB8ybyAS0soGICA&amp;bvm=bv.76802529,d.aWw&amp;psig=AFQjCNHhfsliqqjyHaImwtVzn643JBbCSA&amp;ust=1412634128993320"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CAcQjRw&amp;url=https://www.iconfinder.com/icons/307521/arrange_layer_layers_layout_page_stack_workspace_icon&amp;ei=1-7LVM_DE4GXNvqVgdgM&amp;bvm=bv.84607526,d.cWc&amp;psig=AFQjCNFOo9EvvkUfX2vtiE1MV2HKat3XOg&amp;ust=1422737457002597" TargetMode="External"/><Relationship Id="rId2" Type="http://schemas.openxmlformats.org/officeDocument/2006/relationships/notesSlide" Target="../notesSlides/notesSlide75.xml"/><Relationship Id="rId1" Type="http://schemas.openxmlformats.org/officeDocument/2006/relationships/slideLayout" Target="../slideLayouts/slideLayout28.xml"/><Relationship Id="rId4" Type="http://schemas.openxmlformats.org/officeDocument/2006/relationships/image" Target="../media/image32.png"/></Relationships>
</file>

<file path=ppt/slides/_rels/slide8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hyperlink" Target="https://www.google.com/imgres?imgurl&amp;imgrefurl=http://www.canstockphoto.com/images-photos/punishment.html&amp;h=0&amp;w=0&amp;tbnid=Z9uJq5L1chAPlM&amp;zoom=1&amp;tbnh=115&amp;tbnw=120&amp;docid=Gmx-ai4APLJ3tM&amp;hl=en&amp;tbm=isch&amp;ei=gYo-VPftI4-RNvuDgTA&amp;ved=0CAQQsCUoAA" TargetMode="External"/><Relationship Id="rId7" Type="http://schemas.openxmlformats.org/officeDocument/2006/relationships/image" Target="../media/image35.jpeg"/><Relationship Id="rId12" Type="http://schemas.openxmlformats.org/officeDocument/2006/relationships/image" Target="../media/image39.png"/><Relationship Id="rId2" Type="http://schemas.openxmlformats.org/officeDocument/2006/relationships/notesSlide" Target="../notesSlides/notesSlide76.xml"/><Relationship Id="rId1" Type="http://schemas.openxmlformats.org/officeDocument/2006/relationships/slideLayout" Target="../slideLayouts/slideLayout19.xml"/><Relationship Id="rId6" Type="http://schemas.openxmlformats.org/officeDocument/2006/relationships/image" Target="../media/image34.png"/><Relationship Id="rId11" Type="http://schemas.openxmlformats.org/officeDocument/2006/relationships/hyperlink" Target="http://1.bp.blogspot.com/-GhheBoRjzVg/UAbfHhOa28I/AAAAAAAAAKQ/15MTXKwnpjw/s1600/Logical+Consequences.png" TargetMode="External"/><Relationship Id="rId5" Type="http://schemas.openxmlformats.org/officeDocument/2006/relationships/hyperlink" Target="http://kristenbentson.com/blog/fresh-ideas/consistency-is-key/attachment/120822_consistency-is-key_500_youanew-2/" TargetMode="External"/><Relationship Id="rId10" Type="http://schemas.openxmlformats.org/officeDocument/2006/relationships/image" Target="../media/image38.png"/><Relationship Id="rId4" Type="http://schemas.openxmlformats.org/officeDocument/2006/relationships/image" Target="../media/image33.jpeg"/><Relationship Id="rId9" Type="http://schemas.openxmlformats.org/officeDocument/2006/relationships/image" Target="../media/image37.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SWPBS in the Classroom</a:t>
            </a:r>
            <a:endParaRPr lang="en-US" dirty="0"/>
          </a:p>
        </p:txBody>
      </p:sp>
      <p:sp>
        <p:nvSpPr>
          <p:cNvPr id="3" name="Subtitle 2"/>
          <p:cNvSpPr>
            <a:spLocks noGrp="1"/>
          </p:cNvSpPr>
          <p:nvPr>
            <p:ph type="subTitle" idx="1"/>
          </p:nvPr>
        </p:nvSpPr>
        <p:spPr/>
        <p:txBody>
          <a:bodyPr/>
          <a:lstStyle/>
          <a:p>
            <a:r>
              <a:rPr lang="en-US" dirty="0" smtClean="0"/>
              <a:t>Trish Scardina</a:t>
            </a:r>
          </a:p>
          <a:p>
            <a:r>
              <a:rPr lang="en-US" dirty="0" smtClean="0"/>
              <a:t>North Carolina Department of Public Instruction</a:t>
            </a:r>
          </a:p>
          <a:p>
            <a:r>
              <a:rPr lang="en-US" dirty="0" smtClean="0"/>
              <a:t>Trish.Scardina@dpi.nc.gov</a:t>
            </a:r>
            <a:endParaRPr lang="en-US" dirty="0"/>
          </a:p>
        </p:txBody>
      </p:sp>
    </p:spTree>
    <p:extLst>
      <p:ext uri="{BB962C8B-B14F-4D97-AF65-F5344CB8AC3E}">
        <p14:creationId xmlns:p14="http://schemas.microsoft.com/office/powerpoint/2010/main" val="1712278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Routines and procedures</a:t>
            </a:r>
            <a:endParaRPr lang="en-US" dirty="0"/>
          </a:p>
        </p:txBody>
      </p:sp>
    </p:spTree>
    <p:extLst>
      <p:ext uri="{BB962C8B-B14F-4D97-AF65-F5344CB8AC3E}">
        <p14:creationId xmlns:p14="http://schemas.microsoft.com/office/powerpoint/2010/main" val="12209576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latin typeface="Times New Roman" charset="0"/>
                <a:ea typeface="ＭＳ Ｐゴシック" charset="0"/>
                <a:cs typeface="ＭＳ Ｐゴシック" charset="0"/>
              </a:rPr>
              <a:t>Why</a:t>
            </a:r>
            <a:r>
              <a:rPr lang="en-US" b="1" dirty="0">
                <a:latin typeface="Times New Roman" charset="0"/>
                <a:ea typeface="ＭＳ Ｐゴシック" charset="0"/>
                <a:cs typeface="ＭＳ Ｐゴシック" charset="0"/>
              </a:rPr>
              <a:t> </a:t>
            </a:r>
            <a:r>
              <a:rPr lang="en-US" b="1" dirty="0" smtClean="0">
                <a:latin typeface="Times New Roman" charset="0"/>
                <a:ea typeface="ＭＳ Ｐゴシック" charset="0"/>
                <a:cs typeface="ＭＳ Ｐゴシック" charset="0"/>
              </a:rPr>
              <a:t>Identify and Focus </a:t>
            </a:r>
            <a:r>
              <a:rPr lang="en-US" b="1" dirty="0">
                <a:latin typeface="Times New Roman" charset="0"/>
                <a:ea typeface="ＭＳ Ｐゴシック" charset="0"/>
                <a:cs typeface="ＭＳ Ｐゴシック" charset="0"/>
              </a:rPr>
              <a:t>on Classroom </a:t>
            </a:r>
            <a:br>
              <a:rPr lang="en-US" b="1" dirty="0">
                <a:latin typeface="Times New Roman" charset="0"/>
                <a:ea typeface="ＭＳ Ｐゴシック" charset="0"/>
                <a:cs typeface="ＭＳ Ｐゴシック" charset="0"/>
              </a:rPr>
            </a:br>
            <a:r>
              <a:rPr lang="en-US" b="1" dirty="0">
                <a:latin typeface="Times New Roman" charset="0"/>
                <a:ea typeface="ＭＳ Ｐゴシック" charset="0"/>
                <a:cs typeface="ＭＳ Ｐゴシック" charset="0"/>
              </a:rPr>
              <a:t>Procedures and </a:t>
            </a:r>
            <a:r>
              <a:rPr lang="en-US" b="1" dirty="0" smtClean="0">
                <a:latin typeface="Times New Roman" charset="0"/>
                <a:ea typeface="ＭＳ Ｐゴシック" charset="0"/>
                <a:cs typeface="ＭＳ Ｐゴシック" charset="0"/>
              </a:rPr>
              <a:t>Routines</a:t>
            </a:r>
            <a:r>
              <a:rPr lang="en-US" b="1" dirty="0">
                <a:latin typeface="Times New Roman" charset="0"/>
                <a:ea typeface="ＭＳ Ｐゴシック" charset="0"/>
                <a:cs typeface="ＭＳ Ｐゴシック" charset="0"/>
              </a:rPr>
              <a:t>?</a:t>
            </a:r>
            <a:endParaRPr lang="en-US" b="1" dirty="0"/>
          </a:p>
        </p:txBody>
      </p:sp>
      <p:sp>
        <p:nvSpPr>
          <p:cNvPr id="10" name="Down Arrow 9"/>
          <p:cNvSpPr/>
          <p:nvPr/>
        </p:nvSpPr>
        <p:spPr>
          <a:xfrm rot="2124126">
            <a:off x="8938004" y="634704"/>
            <a:ext cx="419100" cy="1166799"/>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descr="C:\Users\rogowss\AppData\Local\Microsoft\Windows\Temporary Internet Files\Content.IE5\N6YEFGY3\MC9000787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80654" y="84438"/>
            <a:ext cx="906283" cy="219818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14"/>
          <p:cNvGrpSpPr>
            <a:grpSpLocks/>
          </p:cNvGrpSpPr>
          <p:nvPr/>
        </p:nvGrpSpPr>
        <p:grpSpPr bwMode="auto">
          <a:xfrm>
            <a:off x="6653995" y="1815031"/>
            <a:ext cx="3479800" cy="3761440"/>
            <a:chOff x="4888710" y="1993102"/>
            <a:chExt cx="3481379" cy="3759837"/>
          </a:xfrm>
        </p:grpSpPr>
        <p:sp>
          <p:nvSpPr>
            <p:cNvPr id="7" name="Freeform 6"/>
            <p:cNvSpPr/>
            <p:nvPr/>
          </p:nvSpPr>
          <p:spPr>
            <a:xfrm>
              <a:off x="5790948" y="1993102"/>
              <a:ext cx="1283493" cy="1283493"/>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sz="2000" dirty="0">
                  <a:latin typeface="Century Gothic"/>
                </a:rPr>
                <a:t>Tell </a:t>
              </a:r>
            </a:p>
          </p:txBody>
        </p:sp>
        <p:sp>
          <p:nvSpPr>
            <p:cNvPr id="8" name="Freeform 7"/>
            <p:cNvSpPr/>
            <p:nvPr/>
          </p:nvSpPr>
          <p:spPr>
            <a:xfrm rot="2563707">
              <a:off x="6948632" y="3011843"/>
              <a:ext cx="254115" cy="433202"/>
            </a:xfrm>
            <a:custGeom>
              <a:avLst/>
              <a:gdLst>
                <a:gd name="connsiteX0" fmla="*/ 0 w 254561"/>
                <a:gd name="connsiteY0" fmla="*/ 86636 h 433179"/>
                <a:gd name="connsiteX1" fmla="*/ 127281 w 254561"/>
                <a:gd name="connsiteY1" fmla="*/ 86636 h 433179"/>
                <a:gd name="connsiteX2" fmla="*/ 127281 w 254561"/>
                <a:gd name="connsiteY2" fmla="*/ 0 h 433179"/>
                <a:gd name="connsiteX3" fmla="*/ 254561 w 254561"/>
                <a:gd name="connsiteY3" fmla="*/ 216590 h 433179"/>
                <a:gd name="connsiteX4" fmla="*/ 127281 w 254561"/>
                <a:gd name="connsiteY4" fmla="*/ 433179 h 433179"/>
                <a:gd name="connsiteX5" fmla="*/ 127281 w 254561"/>
                <a:gd name="connsiteY5" fmla="*/ 346543 h 433179"/>
                <a:gd name="connsiteX6" fmla="*/ 0 w 254561"/>
                <a:gd name="connsiteY6" fmla="*/ 346543 h 433179"/>
                <a:gd name="connsiteX7" fmla="*/ 0 w 254561"/>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561" h="433179">
                  <a:moveTo>
                    <a:pt x="0" y="86636"/>
                  </a:moveTo>
                  <a:lnTo>
                    <a:pt x="127281" y="86636"/>
                  </a:lnTo>
                  <a:lnTo>
                    <a:pt x="127281" y="0"/>
                  </a:lnTo>
                  <a:lnTo>
                    <a:pt x="254561" y="216590"/>
                  </a:lnTo>
                  <a:lnTo>
                    <a:pt x="127281" y="433179"/>
                  </a:lnTo>
                  <a:lnTo>
                    <a:pt x="127281" y="346543"/>
                  </a:lnTo>
                  <a:lnTo>
                    <a:pt x="0" y="346543"/>
                  </a:lnTo>
                  <a:lnTo>
                    <a:pt x="0" y="86636"/>
                  </a:lnTo>
                  <a:close/>
                </a:path>
              </a:pathLst>
            </a:custGeom>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lIns="0" tIns="86635" rIns="76367" bIns="86636" spcCol="1270" anchor="ctr"/>
            <a:lstStyle/>
            <a:p>
              <a:pPr algn="ctr" defTabSz="711200">
                <a:lnSpc>
                  <a:spcPct val="90000"/>
                </a:lnSpc>
                <a:spcAft>
                  <a:spcPct val="35000"/>
                </a:spcAft>
                <a:defRPr/>
              </a:pPr>
              <a:endParaRPr lang="en-US" sz="1600" dirty="0">
                <a:latin typeface="Century Gothic"/>
              </a:endParaRPr>
            </a:p>
          </p:txBody>
        </p:sp>
        <p:sp>
          <p:nvSpPr>
            <p:cNvPr id="11" name="Freeform 10"/>
            <p:cNvSpPr/>
            <p:nvPr/>
          </p:nvSpPr>
          <p:spPr>
            <a:xfrm>
              <a:off x="7086596" y="3189883"/>
              <a:ext cx="1283493" cy="1283493"/>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2417650"/>
                <a:satOff val="-12726"/>
                <a:lumOff val="-13399"/>
                <a:alphaOff val="0"/>
              </a:schemeClr>
            </a:fillRef>
            <a:effectRef idx="1">
              <a:schemeClr val="accent5">
                <a:hueOff val="-2417650"/>
                <a:satOff val="-12726"/>
                <a:lumOff val="-13399"/>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sz="2000" dirty="0">
                  <a:latin typeface="Century Gothic"/>
                </a:rPr>
                <a:t>Show</a:t>
              </a:r>
            </a:p>
          </p:txBody>
        </p:sp>
        <p:sp>
          <p:nvSpPr>
            <p:cNvPr id="12" name="Freeform 11"/>
            <p:cNvSpPr/>
            <p:nvPr/>
          </p:nvSpPr>
          <p:spPr>
            <a:xfrm rot="18656525">
              <a:off x="7107535" y="4225571"/>
              <a:ext cx="182484" cy="433585"/>
            </a:xfrm>
            <a:custGeom>
              <a:avLst/>
              <a:gdLst>
                <a:gd name="connsiteX0" fmla="*/ 0 w 182568"/>
                <a:gd name="connsiteY0" fmla="*/ 86636 h 433179"/>
                <a:gd name="connsiteX1" fmla="*/ 91284 w 182568"/>
                <a:gd name="connsiteY1" fmla="*/ 86636 h 433179"/>
                <a:gd name="connsiteX2" fmla="*/ 91284 w 182568"/>
                <a:gd name="connsiteY2" fmla="*/ 0 h 433179"/>
                <a:gd name="connsiteX3" fmla="*/ 182568 w 182568"/>
                <a:gd name="connsiteY3" fmla="*/ 216590 h 433179"/>
                <a:gd name="connsiteX4" fmla="*/ 91284 w 182568"/>
                <a:gd name="connsiteY4" fmla="*/ 433179 h 433179"/>
                <a:gd name="connsiteX5" fmla="*/ 91284 w 182568"/>
                <a:gd name="connsiteY5" fmla="*/ 346543 h 433179"/>
                <a:gd name="connsiteX6" fmla="*/ 0 w 182568"/>
                <a:gd name="connsiteY6" fmla="*/ 346543 h 433179"/>
                <a:gd name="connsiteX7" fmla="*/ 0 w 182568"/>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568" h="433179">
                  <a:moveTo>
                    <a:pt x="182567" y="346543"/>
                  </a:moveTo>
                  <a:lnTo>
                    <a:pt x="91284" y="346543"/>
                  </a:lnTo>
                  <a:lnTo>
                    <a:pt x="91284" y="433179"/>
                  </a:lnTo>
                  <a:lnTo>
                    <a:pt x="1" y="216589"/>
                  </a:lnTo>
                  <a:lnTo>
                    <a:pt x="91284" y="0"/>
                  </a:lnTo>
                  <a:lnTo>
                    <a:pt x="91284" y="86636"/>
                  </a:lnTo>
                  <a:lnTo>
                    <a:pt x="182567" y="86636"/>
                  </a:lnTo>
                  <a:lnTo>
                    <a:pt x="182567" y="346543"/>
                  </a:lnTo>
                  <a:close/>
                </a:path>
              </a:pathLst>
            </a:custGeom>
          </p:spPr>
          <p:style>
            <a:lnRef idx="0">
              <a:schemeClr val="lt1">
                <a:hueOff val="0"/>
                <a:satOff val="0"/>
                <a:lumOff val="0"/>
                <a:alphaOff val="0"/>
              </a:schemeClr>
            </a:lnRef>
            <a:fillRef idx="2">
              <a:schemeClr val="accent5">
                <a:hueOff val="-2417650"/>
                <a:satOff val="-12726"/>
                <a:lumOff val="-13399"/>
                <a:alphaOff val="0"/>
              </a:schemeClr>
            </a:fillRef>
            <a:effectRef idx="1">
              <a:schemeClr val="accent5">
                <a:hueOff val="-2417650"/>
                <a:satOff val="-12726"/>
                <a:lumOff val="-13399"/>
                <a:alphaOff val="0"/>
              </a:schemeClr>
            </a:effectRef>
            <a:fontRef idx="minor">
              <a:schemeClr val="dk1"/>
            </a:fontRef>
          </p:style>
          <p:txBody>
            <a:bodyPr lIns="54769" tIns="86636" rIns="1" bIns="86636" spcCol="1270" anchor="ctr"/>
            <a:lstStyle/>
            <a:p>
              <a:pPr algn="ctr" defTabSz="711200">
                <a:lnSpc>
                  <a:spcPct val="90000"/>
                </a:lnSpc>
                <a:spcAft>
                  <a:spcPct val="35000"/>
                </a:spcAft>
                <a:defRPr/>
              </a:pPr>
              <a:endParaRPr lang="en-US" sz="1600" dirty="0">
                <a:latin typeface="Century Gothic"/>
              </a:endParaRPr>
            </a:p>
          </p:txBody>
        </p:sp>
        <p:sp>
          <p:nvSpPr>
            <p:cNvPr id="13" name="Freeform 12"/>
            <p:cNvSpPr/>
            <p:nvPr/>
          </p:nvSpPr>
          <p:spPr>
            <a:xfrm>
              <a:off x="6019798" y="4419602"/>
              <a:ext cx="1389494" cy="1333337"/>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835301"/>
                <a:satOff val="-25453"/>
                <a:lumOff val="-26797"/>
                <a:alphaOff val="0"/>
              </a:schemeClr>
            </a:fillRef>
            <a:effectRef idx="1">
              <a:schemeClr val="accent5">
                <a:hueOff val="-4835301"/>
                <a:satOff val="-25453"/>
                <a:lumOff val="-26797"/>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dirty="0">
                  <a:latin typeface="Century Gothic"/>
                </a:rPr>
                <a:t>Practice</a:t>
              </a:r>
            </a:p>
          </p:txBody>
        </p:sp>
        <p:sp>
          <p:nvSpPr>
            <p:cNvPr id="14" name="Freeform 13"/>
            <p:cNvSpPr/>
            <p:nvPr/>
          </p:nvSpPr>
          <p:spPr>
            <a:xfrm rot="24318008">
              <a:off x="6014040" y="4323161"/>
              <a:ext cx="171377" cy="433585"/>
            </a:xfrm>
            <a:custGeom>
              <a:avLst/>
              <a:gdLst>
                <a:gd name="connsiteX0" fmla="*/ 0 w 172012"/>
                <a:gd name="connsiteY0" fmla="*/ 86636 h 433179"/>
                <a:gd name="connsiteX1" fmla="*/ 86006 w 172012"/>
                <a:gd name="connsiteY1" fmla="*/ 86636 h 433179"/>
                <a:gd name="connsiteX2" fmla="*/ 86006 w 172012"/>
                <a:gd name="connsiteY2" fmla="*/ 0 h 433179"/>
                <a:gd name="connsiteX3" fmla="*/ 172012 w 172012"/>
                <a:gd name="connsiteY3" fmla="*/ 216590 h 433179"/>
                <a:gd name="connsiteX4" fmla="*/ 86006 w 172012"/>
                <a:gd name="connsiteY4" fmla="*/ 433179 h 433179"/>
                <a:gd name="connsiteX5" fmla="*/ 86006 w 172012"/>
                <a:gd name="connsiteY5" fmla="*/ 346543 h 433179"/>
                <a:gd name="connsiteX6" fmla="*/ 0 w 172012"/>
                <a:gd name="connsiteY6" fmla="*/ 346543 h 433179"/>
                <a:gd name="connsiteX7" fmla="*/ 0 w 172012"/>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012" h="433179">
                  <a:moveTo>
                    <a:pt x="172011" y="346543"/>
                  </a:moveTo>
                  <a:lnTo>
                    <a:pt x="86006" y="346543"/>
                  </a:lnTo>
                  <a:lnTo>
                    <a:pt x="86006" y="433179"/>
                  </a:lnTo>
                  <a:lnTo>
                    <a:pt x="1" y="216589"/>
                  </a:lnTo>
                  <a:lnTo>
                    <a:pt x="86006" y="0"/>
                  </a:lnTo>
                  <a:lnTo>
                    <a:pt x="86006" y="86636"/>
                  </a:lnTo>
                  <a:lnTo>
                    <a:pt x="172011" y="86636"/>
                  </a:lnTo>
                  <a:lnTo>
                    <a:pt x="172011" y="346543"/>
                  </a:lnTo>
                  <a:close/>
                </a:path>
              </a:pathLst>
            </a:custGeom>
          </p:spPr>
          <p:style>
            <a:lnRef idx="0">
              <a:schemeClr val="lt1">
                <a:hueOff val="0"/>
                <a:satOff val="0"/>
                <a:lumOff val="0"/>
                <a:alphaOff val="0"/>
              </a:schemeClr>
            </a:lnRef>
            <a:fillRef idx="2">
              <a:schemeClr val="accent5">
                <a:hueOff val="-4835301"/>
                <a:satOff val="-25453"/>
                <a:lumOff val="-26797"/>
                <a:alphaOff val="0"/>
              </a:schemeClr>
            </a:fillRef>
            <a:effectRef idx="1">
              <a:schemeClr val="accent5">
                <a:hueOff val="-4835301"/>
                <a:satOff val="-25453"/>
                <a:lumOff val="-26797"/>
                <a:alphaOff val="0"/>
              </a:schemeClr>
            </a:effectRef>
            <a:fontRef idx="minor">
              <a:schemeClr val="dk1"/>
            </a:fontRef>
          </p:style>
          <p:txBody>
            <a:bodyPr lIns="51604" tIns="86635" rIns="0" bIns="86636" spcCol="1270" anchor="ctr"/>
            <a:lstStyle/>
            <a:p>
              <a:pPr algn="ctr" defTabSz="711200">
                <a:lnSpc>
                  <a:spcPct val="90000"/>
                </a:lnSpc>
                <a:spcAft>
                  <a:spcPct val="35000"/>
                </a:spcAft>
                <a:defRPr/>
              </a:pPr>
              <a:endParaRPr lang="en-US" sz="1600" dirty="0">
                <a:latin typeface="Century Gothic"/>
              </a:endParaRPr>
            </a:p>
          </p:txBody>
        </p:sp>
        <p:sp>
          <p:nvSpPr>
            <p:cNvPr id="15" name="Freeform 14"/>
            <p:cNvSpPr/>
            <p:nvPr/>
          </p:nvSpPr>
          <p:spPr>
            <a:xfrm>
              <a:off x="4888710" y="3276600"/>
              <a:ext cx="1283493" cy="1283493"/>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7252951"/>
                <a:satOff val="-38179"/>
                <a:lumOff val="-40196"/>
                <a:alphaOff val="0"/>
              </a:schemeClr>
            </a:fillRef>
            <a:effectRef idx="1">
              <a:schemeClr val="accent5">
                <a:hueOff val="-7252951"/>
                <a:satOff val="-38179"/>
                <a:lumOff val="-40196"/>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sz="2000" dirty="0">
                  <a:latin typeface="Century Gothic"/>
                </a:rPr>
                <a:t>Assess</a:t>
              </a:r>
            </a:p>
          </p:txBody>
        </p:sp>
        <p:sp>
          <p:nvSpPr>
            <p:cNvPr id="16" name="Freeform 15"/>
            <p:cNvSpPr/>
            <p:nvPr/>
          </p:nvSpPr>
          <p:spPr>
            <a:xfrm rot="18306324">
              <a:off x="5902856" y="3063223"/>
              <a:ext cx="152335" cy="433585"/>
            </a:xfrm>
            <a:custGeom>
              <a:avLst/>
              <a:gdLst>
                <a:gd name="connsiteX0" fmla="*/ 0 w 151257"/>
                <a:gd name="connsiteY0" fmla="*/ 86636 h 433179"/>
                <a:gd name="connsiteX1" fmla="*/ 75629 w 151257"/>
                <a:gd name="connsiteY1" fmla="*/ 86636 h 433179"/>
                <a:gd name="connsiteX2" fmla="*/ 75629 w 151257"/>
                <a:gd name="connsiteY2" fmla="*/ 0 h 433179"/>
                <a:gd name="connsiteX3" fmla="*/ 151257 w 151257"/>
                <a:gd name="connsiteY3" fmla="*/ 216590 h 433179"/>
                <a:gd name="connsiteX4" fmla="*/ 75629 w 151257"/>
                <a:gd name="connsiteY4" fmla="*/ 433179 h 433179"/>
                <a:gd name="connsiteX5" fmla="*/ 75629 w 151257"/>
                <a:gd name="connsiteY5" fmla="*/ 346543 h 433179"/>
                <a:gd name="connsiteX6" fmla="*/ 0 w 151257"/>
                <a:gd name="connsiteY6" fmla="*/ 346543 h 433179"/>
                <a:gd name="connsiteX7" fmla="*/ 0 w 151257"/>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257" h="433179">
                  <a:moveTo>
                    <a:pt x="0" y="86636"/>
                  </a:moveTo>
                  <a:lnTo>
                    <a:pt x="75629" y="86636"/>
                  </a:lnTo>
                  <a:lnTo>
                    <a:pt x="75629" y="0"/>
                  </a:lnTo>
                  <a:lnTo>
                    <a:pt x="151257" y="216590"/>
                  </a:lnTo>
                  <a:lnTo>
                    <a:pt x="75629" y="433179"/>
                  </a:lnTo>
                  <a:lnTo>
                    <a:pt x="75629" y="346543"/>
                  </a:lnTo>
                  <a:lnTo>
                    <a:pt x="0" y="346543"/>
                  </a:lnTo>
                  <a:lnTo>
                    <a:pt x="0" y="86636"/>
                  </a:lnTo>
                  <a:close/>
                </a:path>
              </a:pathLst>
            </a:custGeom>
          </p:spPr>
          <p:style>
            <a:lnRef idx="0">
              <a:schemeClr val="lt1">
                <a:hueOff val="0"/>
                <a:satOff val="0"/>
                <a:lumOff val="0"/>
                <a:alphaOff val="0"/>
              </a:schemeClr>
            </a:lnRef>
            <a:fillRef idx="2">
              <a:schemeClr val="accent5">
                <a:hueOff val="-7252951"/>
                <a:satOff val="-38179"/>
                <a:lumOff val="-40196"/>
                <a:alphaOff val="0"/>
              </a:schemeClr>
            </a:fillRef>
            <a:effectRef idx="1">
              <a:schemeClr val="accent5">
                <a:hueOff val="-7252951"/>
                <a:satOff val="-38179"/>
                <a:lumOff val="-40196"/>
                <a:alphaOff val="0"/>
              </a:schemeClr>
            </a:effectRef>
            <a:fontRef idx="minor">
              <a:schemeClr val="dk1"/>
            </a:fontRef>
          </p:style>
          <p:txBody>
            <a:bodyPr lIns="-1" tIns="86636" rIns="45377" bIns="86635" spcCol="1270" anchor="ctr"/>
            <a:lstStyle/>
            <a:p>
              <a:pPr algn="ctr" defTabSz="711200">
                <a:lnSpc>
                  <a:spcPct val="90000"/>
                </a:lnSpc>
                <a:spcAft>
                  <a:spcPct val="35000"/>
                </a:spcAft>
                <a:defRPr/>
              </a:pPr>
              <a:endParaRPr lang="en-US" sz="1600" dirty="0">
                <a:latin typeface="Century Gothic"/>
              </a:endParaRPr>
            </a:p>
          </p:txBody>
        </p:sp>
      </p:grpSp>
    </p:spTree>
    <p:extLst>
      <p:ext uri="{BB962C8B-B14F-4D97-AF65-F5344CB8AC3E}">
        <p14:creationId xmlns:p14="http://schemas.microsoft.com/office/powerpoint/2010/main" val="1824117515"/>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000000"/>
                </a:solidFill>
                <a:latin typeface="Times New Roman" charset="0"/>
                <a:ea typeface="ＭＳ Ｐゴシック" charset="0"/>
              </a:rPr>
              <a:t>How</a:t>
            </a:r>
            <a:r>
              <a:rPr lang="en-US" b="1" dirty="0" smtClean="0">
                <a:solidFill>
                  <a:srgbClr val="000000"/>
                </a:solidFill>
                <a:latin typeface="Times New Roman" charset="0"/>
                <a:ea typeface="ＭＳ Ｐゴシック" charset="0"/>
              </a:rPr>
              <a:t> Do </a:t>
            </a:r>
            <a:r>
              <a:rPr lang="en-US" b="1" dirty="0">
                <a:solidFill>
                  <a:srgbClr val="000000"/>
                </a:solidFill>
                <a:latin typeface="Times New Roman" charset="0"/>
                <a:ea typeface="ＭＳ Ｐゴシック" charset="0"/>
              </a:rPr>
              <a:t>W</a:t>
            </a:r>
            <a:r>
              <a:rPr lang="en-US" b="1" dirty="0" smtClean="0">
                <a:solidFill>
                  <a:srgbClr val="000000"/>
                </a:solidFill>
                <a:latin typeface="Times New Roman" charset="0"/>
                <a:ea typeface="ＭＳ Ｐゴシック" charset="0"/>
              </a:rPr>
              <a:t>e Ensure that Identified Procedures Become Student Routines?</a:t>
            </a:r>
            <a:endParaRPr lang="en-US" dirty="0"/>
          </a:p>
        </p:txBody>
      </p:sp>
      <p:pic>
        <p:nvPicPr>
          <p:cNvPr id="8" name="Picture 2" descr="C:\Users\rogowss\AppData\Local\Microsoft\Windows\Temporary Internet Files\Content.IE5\N6YEFGY3\MC9000787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58351" y="0"/>
            <a:ext cx="1009650" cy="219818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14"/>
          <p:cNvGrpSpPr>
            <a:grpSpLocks/>
          </p:cNvGrpSpPr>
          <p:nvPr/>
        </p:nvGrpSpPr>
        <p:grpSpPr bwMode="auto">
          <a:xfrm>
            <a:off x="6936452" y="1697749"/>
            <a:ext cx="3479800" cy="3761440"/>
            <a:chOff x="4888710" y="1993102"/>
            <a:chExt cx="3481379" cy="3759837"/>
          </a:xfrm>
        </p:grpSpPr>
        <p:sp>
          <p:nvSpPr>
            <p:cNvPr id="10" name="Freeform 9"/>
            <p:cNvSpPr/>
            <p:nvPr/>
          </p:nvSpPr>
          <p:spPr>
            <a:xfrm>
              <a:off x="5790948" y="1993102"/>
              <a:ext cx="1283493" cy="1283493"/>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sz="2000" dirty="0">
                  <a:latin typeface="Century Gothic"/>
                </a:rPr>
                <a:t>Tell </a:t>
              </a:r>
            </a:p>
          </p:txBody>
        </p:sp>
        <p:sp>
          <p:nvSpPr>
            <p:cNvPr id="11" name="Freeform 10"/>
            <p:cNvSpPr/>
            <p:nvPr/>
          </p:nvSpPr>
          <p:spPr>
            <a:xfrm rot="2563707">
              <a:off x="6948632" y="3011843"/>
              <a:ext cx="254115" cy="433202"/>
            </a:xfrm>
            <a:custGeom>
              <a:avLst/>
              <a:gdLst>
                <a:gd name="connsiteX0" fmla="*/ 0 w 254561"/>
                <a:gd name="connsiteY0" fmla="*/ 86636 h 433179"/>
                <a:gd name="connsiteX1" fmla="*/ 127281 w 254561"/>
                <a:gd name="connsiteY1" fmla="*/ 86636 h 433179"/>
                <a:gd name="connsiteX2" fmla="*/ 127281 w 254561"/>
                <a:gd name="connsiteY2" fmla="*/ 0 h 433179"/>
                <a:gd name="connsiteX3" fmla="*/ 254561 w 254561"/>
                <a:gd name="connsiteY3" fmla="*/ 216590 h 433179"/>
                <a:gd name="connsiteX4" fmla="*/ 127281 w 254561"/>
                <a:gd name="connsiteY4" fmla="*/ 433179 h 433179"/>
                <a:gd name="connsiteX5" fmla="*/ 127281 w 254561"/>
                <a:gd name="connsiteY5" fmla="*/ 346543 h 433179"/>
                <a:gd name="connsiteX6" fmla="*/ 0 w 254561"/>
                <a:gd name="connsiteY6" fmla="*/ 346543 h 433179"/>
                <a:gd name="connsiteX7" fmla="*/ 0 w 254561"/>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561" h="433179">
                  <a:moveTo>
                    <a:pt x="0" y="86636"/>
                  </a:moveTo>
                  <a:lnTo>
                    <a:pt x="127281" y="86636"/>
                  </a:lnTo>
                  <a:lnTo>
                    <a:pt x="127281" y="0"/>
                  </a:lnTo>
                  <a:lnTo>
                    <a:pt x="254561" y="216590"/>
                  </a:lnTo>
                  <a:lnTo>
                    <a:pt x="127281" y="433179"/>
                  </a:lnTo>
                  <a:lnTo>
                    <a:pt x="127281" y="346543"/>
                  </a:lnTo>
                  <a:lnTo>
                    <a:pt x="0" y="346543"/>
                  </a:lnTo>
                  <a:lnTo>
                    <a:pt x="0" y="86636"/>
                  </a:lnTo>
                  <a:close/>
                </a:path>
              </a:pathLst>
            </a:custGeom>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lIns="0" tIns="86635" rIns="76367" bIns="86636" spcCol="1270" anchor="ctr"/>
            <a:lstStyle/>
            <a:p>
              <a:pPr algn="ctr" defTabSz="711200">
                <a:lnSpc>
                  <a:spcPct val="90000"/>
                </a:lnSpc>
                <a:spcAft>
                  <a:spcPct val="35000"/>
                </a:spcAft>
                <a:defRPr/>
              </a:pPr>
              <a:endParaRPr lang="en-US" sz="1600" dirty="0">
                <a:latin typeface="Century Gothic"/>
              </a:endParaRPr>
            </a:p>
          </p:txBody>
        </p:sp>
        <p:sp>
          <p:nvSpPr>
            <p:cNvPr id="12" name="Freeform 11"/>
            <p:cNvSpPr/>
            <p:nvPr/>
          </p:nvSpPr>
          <p:spPr>
            <a:xfrm>
              <a:off x="7086596" y="3189883"/>
              <a:ext cx="1283493" cy="1283493"/>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2417650"/>
                <a:satOff val="-12726"/>
                <a:lumOff val="-13399"/>
                <a:alphaOff val="0"/>
              </a:schemeClr>
            </a:fillRef>
            <a:effectRef idx="1">
              <a:schemeClr val="accent5">
                <a:hueOff val="-2417650"/>
                <a:satOff val="-12726"/>
                <a:lumOff val="-13399"/>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sz="2000" dirty="0">
                  <a:latin typeface="Century Gothic"/>
                </a:rPr>
                <a:t>Show</a:t>
              </a:r>
            </a:p>
          </p:txBody>
        </p:sp>
        <p:sp>
          <p:nvSpPr>
            <p:cNvPr id="13" name="Freeform 12"/>
            <p:cNvSpPr/>
            <p:nvPr/>
          </p:nvSpPr>
          <p:spPr>
            <a:xfrm rot="18656525">
              <a:off x="7107535" y="4225571"/>
              <a:ext cx="182484" cy="433585"/>
            </a:xfrm>
            <a:custGeom>
              <a:avLst/>
              <a:gdLst>
                <a:gd name="connsiteX0" fmla="*/ 0 w 182568"/>
                <a:gd name="connsiteY0" fmla="*/ 86636 h 433179"/>
                <a:gd name="connsiteX1" fmla="*/ 91284 w 182568"/>
                <a:gd name="connsiteY1" fmla="*/ 86636 h 433179"/>
                <a:gd name="connsiteX2" fmla="*/ 91284 w 182568"/>
                <a:gd name="connsiteY2" fmla="*/ 0 h 433179"/>
                <a:gd name="connsiteX3" fmla="*/ 182568 w 182568"/>
                <a:gd name="connsiteY3" fmla="*/ 216590 h 433179"/>
                <a:gd name="connsiteX4" fmla="*/ 91284 w 182568"/>
                <a:gd name="connsiteY4" fmla="*/ 433179 h 433179"/>
                <a:gd name="connsiteX5" fmla="*/ 91284 w 182568"/>
                <a:gd name="connsiteY5" fmla="*/ 346543 h 433179"/>
                <a:gd name="connsiteX6" fmla="*/ 0 w 182568"/>
                <a:gd name="connsiteY6" fmla="*/ 346543 h 433179"/>
                <a:gd name="connsiteX7" fmla="*/ 0 w 182568"/>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568" h="433179">
                  <a:moveTo>
                    <a:pt x="182567" y="346543"/>
                  </a:moveTo>
                  <a:lnTo>
                    <a:pt x="91284" y="346543"/>
                  </a:lnTo>
                  <a:lnTo>
                    <a:pt x="91284" y="433179"/>
                  </a:lnTo>
                  <a:lnTo>
                    <a:pt x="1" y="216589"/>
                  </a:lnTo>
                  <a:lnTo>
                    <a:pt x="91284" y="0"/>
                  </a:lnTo>
                  <a:lnTo>
                    <a:pt x="91284" y="86636"/>
                  </a:lnTo>
                  <a:lnTo>
                    <a:pt x="182567" y="86636"/>
                  </a:lnTo>
                  <a:lnTo>
                    <a:pt x="182567" y="346543"/>
                  </a:lnTo>
                  <a:close/>
                </a:path>
              </a:pathLst>
            </a:custGeom>
          </p:spPr>
          <p:style>
            <a:lnRef idx="0">
              <a:schemeClr val="lt1">
                <a:hueOff val="0"/>
                <a:satOff val="0"/>
                <a:lumOff val="0"/>
                <a:alphaOff val="0"/>
              </a:schemeClr>
            </a:lnRef>
            <a:fillRef idx="2">
              <a:schemeClr val="accent5">
                <a:hueOff val="-2417650"/>
                <a:satOff val="-12726"/>
                <a:lumOff val="-13399"/>
                <a:alphaOff val="0"/>
              </a:schemeClr>
            </a:fillRef>
            <a:effectRef idx="1">
              <a:schemeClr val="accent5">
                <a:hueOff val="-2417650"/>
                <a:satOff val="-12726"/>
                <a:lumOff val="-13399"/>
                <a:alphaOff val="0"/>
              </a:schemeClr>
            </a:effectRef>
            <a:fontRef idx="minor">
              <a:schemeClr val="dk1"/>
            </a:fontRef>
          </p:style>
          <p:txBody>
            <a:bodyPr lIns="54769" tIns="86636" rIns="1" bIns="86636" spcCol="1270" anchor="ctr"/>
            <a:lstStyle/>
            <a:p>
              <a:pPr algn="ctr" defTabSz="711200">
                <a:lnSpc>
                  <a:spcPct val="90000"/>
                </a:lnSpc>
                <a:spcAft>
                  <a:spcPct val="35000"/>
                </a:spcAft>
                <a:defRPr/>
              </a:pPr>
              <a:endParaRPr lang="en-US" sz="1600" dirty="0">
                <a:latin typeface="Century Gothic"/>
              </a:endParaRPr>
            </a:p>
          </p:txBody>
        </p:sp>
        <p:sp>
          <p:nvSpPr>
            <p:cNvPr id="14" name="Freeform 13"/>
            <p:cNvSpPr/>
            <p:nvPr/>
          </p:nvSpPr>
          <p:spPr>
            <a:xfrm>
              <a:off x="6019798" y="4419602"/>
              <a:ext cx="1389494" cy="1333337"/>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835301"/>
                <a:satOff val="-25453"/>
                <a:lumOff val="-26797"/>
                <a:alphaOff val="0"/>
              </a:schemeClr>
            </a:fillRef>
            <a:effectRef idx="1">
              <a:schemeClr val="accent5">
                <a:hueOff val="-4835301"/>
                <a:satOff val="-25453"/>
                <a:lumOff val="-26797"/>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dirty="0">
                  <a:latin typeface="Century Gothic"/>
                </a:rPr>
                <a:t>Practice</a:t>
              </a:r>
            </a:p>
          </p:txBody>
        </p:sp>
        <p:sp>
          <p:nvSpPr>
            <p:cNvPr id="15" name="Freeform 14"/>
            <p:cNvSpPr/>
            <p:nvPr/>
          </p:nvSpPr>
          <p:spPr>
            <a:xfrm rot="24318008">
              <a:off x="6014040" y="4323161"/>
              <a:ext cx="171377" cy="433585"/>
            </a:xfrm>
            <a:custGeom>
              <a:avLst/>
              <a:gdLst>
                <a:gd name="connsiteX0" fmla="*/ 0 w 172012"/>
                <a:gd name="connsiteY0" fmla="*/ 86636 h 433179"/>
                <a:gd name="connsiteX1" fmla="*/ 86006 w 172012"/>
                <a:gd name="connsiteY1" fmla="*/ 86636 h 433179"/>
                <a:gd name="connsiteX2" fmla="*/ 86006 w 172012"/>
                <a:gd name="connsiteY2" fmla="*/ 0 h 433179"/>
                <a:gd name="connsiteX3" fmla="*/ 172012 w 172012"/>
                <a:gd name="connsiteY3" fmla="*/ 216590 h 433179"/>
                <a:gd name="connsiteX4" fmla="*/ 86006 w 172012"/>
                <a:gd name="connsiteY4" fmla="*/ 433179 h 433179"/>
                <a:gd name="connsiteX5" fmla="*/ 86006 w 172012"/>
                <a:gd name="connsiteY5" fmla="*/ 346543 h 433179"/>
                <a:gd name="connsiteX6" fmla="*/ 0 w 172012"/>
                <a:gd name="connsiteY6" fmla="*/ 346543 h 433179"/>
                <a:gd name="connsiteX7" fmla="*/ 0 w 172012"/>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012" h="433179">
                  <a:moveTo>
                    <a:pt x="172011" y="346543"/>
                  </a:moveTo>
                  <a:lnTo>
                    <a:pt x="86006" y="346543"/>
                  </a:lnTo>
                  <a:lnTo>
                    <a:pt x="86006" y="433179"/>
                  </a:lnTo>
                  <a:lnTo>
                    <a:pt x="1" y="216589"/>
                  </a:lnTo>
                  <a:lnTo>
                    <a:pt x="86006" y="0"/>
                  </a:lnTo>
                  <a:lnTo>
                    <a:pt x="86006" y="86636"/>
                  </a:lnTo>
                  <a:lnTo>
                    <a:pt x="172011" y="86636"/>
                  </a:lnTo>
                  <a:lnTo>
                    <a:pt x="172011" y="346543"/>
                  </a:lnTo>
                  <a:close/>
                </a:path>
              </a:pathLst>
            </a:custGeom>
          </p:spPr>
          <p:style>
            <a:lnRef idx="0">
              <a:schemeClr val="lt1">
                <a:hueOff val="0"/>
                <a:satOff val="0"/>
                <a:lumOff val="0"/>
                <a:alphaOff val="0"/>
              </a:schemeClr>
            </a:lnRef>
            <a:fillRef idx="2">
              <a:schemeClr val="accent5">
                <a:hueOff val="-4835301"/>
                <a:satOff val="-25453"/>
                <a:lumOff val="-26797"/>
                <a:alphaOff val="0"/>
              </a:schemeClr>
            </a:fillRef>
            <a:effectRef idx="1">
              <a:schemeClr val="accent5">
                <a:hueOff val="-4835301"/>
                <a:satOff val="-25453"/>
                <a:lumOff val="-26797"/>
                <a:alphaOff val="0"/>
              </a:schemeClr>
            </a:effectRef>
            <a:fontRef idx="minor">
              <a:schemeClr val="dk1"/>
            </a:fontRef>
          </p:style>
          <p:txBody>
            <a:bodyPr lIns="51604" tIns="86635" rIns="0" bIns="86636" spcCol="1270" anchor="ctr"/>
            <a:lstStyle/>
            <a:p>
              <a:pPr algn="ctr" defTabSz="711200">
                <a:lnSpc>
                  <a:spcPct val="90000"/>
                </a:lnSpc>
                <a:spcAft>
                  <a:spcPct val="35000"/>
                </a:spcAft>
                <a:defRPr/>
              </a:pPr>
              <a:endParaRPr lang="en-US" sz="1600" dirty="0">
                <a:latin typeface="Century Gothic"/>
              </a:endParaRPr>
            </a:p>
          </p:txBody>
        </p:sp>
        <p:sp>
          <p:nvSpPr>
            <p:cNvPr id="17" name="Freeform 16"/>
            <p:cNvSpPr/>
            <p:nvPr/>
          </p:nvSpPr>
          <p:spPr>
            <a:xfrm>
              <a:off x="4888710" y="3276600"/>
              <a:ext cx="1283493" cy="1283493"/>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7252951"/>
                <a:satOff val="-38179"/>
                <a:lumOff val="-40196"/>
                <a:alphaOff val="0"/>
              </a:schemeClr>
            </a:fillRef>
            <a:effectRef idx="1">
              <a:schemeClr val="accent5">
                <a:hueOff val="-7252951"/>
                <a:satOff val="-38179"/>
                <a:lumOff val="-40196"/>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sz="2000" dirty="0">
                  <a:latin typeface="Century Gothic"/>
                </a:rPr>
                <a:t>Assess</a:t>
              </a:r>
            </a:p>
          </p:txBody>
        </p:sp>
        <p:sp>
          <p:nvSpPr>
            <p:cNvPr id="20" name="Freeform 19"/>
            <p:cNvSpPr/>
            <p:nvPr/>
          </p:nvSpPr>
          <p:spPr>
            <a:xfrm rot="18306324">
              <a:off x="5902856" y="3063223"/>
              <a:ext cx="152335" cy="433585"/>
            </a:xfrm>
            <a:custGeom>
              <a:avLst/>
              <a:gdLst>
                <a:gd name="connsiteX0" fmla="*/ 0 w 151257"/>
                <a:gd name="connsiteY0" fmla="*/ 86636 h 433179"/>
                <a:gd name="connsiteX1" fmla="*/ 75629 w 151257"/>
                <a:gd name="connsiteY1" fmla="*/ 86636 h 433179"/>
                <a:gd name="connsiteX2" fmla="*/ 75629 w 151257"/>
                <a:gd name="connsiteY2" fmla="*/ 0 h 433179"/>
                <a:gd name="connsiteX3" fmla="*/ 151257 w 151257"/>
                <a:gd name="connsiteY3" fmla="*/ 216590 h 433179"/>
                <a:gd name="connsiteX4" fmla="*/ 75629 w 151257"/>
                <a:gd name="connsiteY4" fmla="*/ 433179 h 433179"/>
                <a:gd name="connsiteX5" fmla="*/ 75629 w 151257"/>
                <a:gd name="connsiteY5" fmla="*/ 346543 h 433179"/>
                <a:gd name="connsiteX6" fmla="*/ 0 w 151257"/>
                <a:gd name="connsiteY6" fmla="*/ 346543 h 433179"/>
                <a:gd name="connsiteX7" fmla="*/ 0 w 151257"/>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257" h="433179">
                  <a:moveTo>
                    <a:pt x="0" y="86636"/>
                  </a:moveTo>
                  <a:lnTo>
                    <a:pt x="75629" y="86636"/>
                  </a:lnTo>
                  <a:lnTo>
                    <a:pt x="75629" y="0"/>
                  </a:lnTo>
                  <a:lnTo>
                    <a:pt x="151257" y="216590"/>
                  </a:lnTo>
                  <a:lnTo>
                    <a:pt x="75629" y="433179"/>
                  </a:lnTo>
                  <a:lnTo>
                    <a:pt x="75629" y="346543"/>
                  </a:lnTo>
                  <a:lnTo>
                    <a:pt x="0" y="346543"/>
                  </a:lnTo>
                  <a:lnTo>
                    <a:pt x="0" y="86636"/>
                  </a:lnTo>
                  <a:close/>
                </a:path>
              </a:pathLst>
            </a:custGeom>
          </p:spPr>
          <p:style>
            <a:lnRef idx="0">
              <a:schemeClr val="lt1">
                <a:hueOff val="0"/>
                <a:satOff val="0"/>
                <a:lumOff val="0"/>
                <a:alphaOff val="0"/>
              </a:schemeClr>
            </a:lnRef>
            <a:fillRef idx="2">
              <a:schemeClr val="accent5">
                <a:hueOff val="-7252951"/>
                <a:satOff val="-38179"/>
                <a:lumOff val="-40196"/>
                <a:alphaOff val="0"/>
              </a:schemeClr>
            </a:fillRef>
            <a:effectRef idx="1">
              <a:schemeClr val="accent5">
                <a:hueOff val="-7252951"/>
                <a:satOff val="-38179"/>
                <a:lumOff val="-40196"/>
                <a:alphaOff val="0"/>
              </a:schemeClr>
            </a:effectRef>
            <a:fontRef idx="minor">
              <a:schemeClr val="dk1"/>
            </a:fontRef>
          </p:style>
          <p:txBody>
            <a:bodyPr lIns="-1" tIns="86636" rIns="45377" bIns="86635" spcCol="1270" anchor="ctr"/>
            <a:lstStyle/>
            <a:p>
              <a:pPr algn="ctr" defTabSz="711200">
                <a:lnSpc>
                  <a:spcPct val="90000"/>
                </a:lnSpc>
                <a:spcAft>
                  <a:spcPct val="35000"/>
                </a:spcAft>
                <a:defRPr/>
              </a:pPr>
              <a:endParaRPr lang="en-US" sz="1600" dirty="0">
                <a:latin typeface="Century Gothic"/>
              </a:endParaRPr>
            </a:p>
          </p:txBody>
        </p:sp>
      </p:grpSp>
    </p:spTree>
    <p:extLst>
      <p:ext uri="{BB962C8B-B14F-4D97-AF65-F5344CB8AC3E}">
        <p14:creationId xmlns:p14="http://schemas.microsoft.com/office/powerpoint/2010/main" val="3732190180"/>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572" y="5198533"/>
            <a:ext cx="8534400" cy="1507067"/>
          </a:xfrm>
        </p:spPr>
        <p:txBody>
          <a:bodyPr>
            <a:normAutofit fontScale="90000"/>
          </a:bodyPr>
          <a:lstStyle/>
          <a:p>
            <a:r>
              <a:rPr lang="en-US" b="1" dirty="0" smtClean="0"/>
              <a:t>Procedures Needed By Most Teachers</a:t>
            </a:r>
            <a:r>
              <a:rPr lang="en-US" sz="3200" b="1" dirty="0"/>
              <a:t/>
            </a:r>
            <a:br>
              <a:rPr lang="en-US" sz="3200" b="1" dirty="0"/>
            </a:br>
            <a:endParaRPr lang="en-US" sz="3200" b="1" dirty="0"/>
          </a:p>
        </p:txBody>
      </p:sp>
      <p:sp>
        <p:nvSpPr>
          <p:cNvPr id="3" name="Content Placeholder 2"/>
          <p:cNvSpPr>
            <a:spLocks noGrp="1"/>
          </p:cNvSpPr>
          <p:nvPr>
            <p:ph sz="quarter" idx="10"/>
          </p:nvPr>
        </p:nvSpPr>
        <p:spPr>
          <a:xfrm>
            <a:off x="1158240" y="148046"/>
            <a:ext cx="8229600" cy="5334000"/>
          </a:xfrm>
        </p:spPr>
        <p:txBody>
          <a:bodyPr>
            <a:normAutofit fontScale="77500" lnSpcReduction="20000"/>
          </a:bodyPr>
          <a:lstStyle/>
          <a:p>
            <a:pPr marL="635565" lvl="1" indent="-173336"/>
            <a:r>
              <a:rPr lang="en-US" sz="3600" dirty="0"/>
              <a:t>Attention signal</a:t>
            </a:r>
          </a:p>
          <a:p>
            <a:pPr marL="635565" lvl="1" indent="-173336"/>
            <a:r>
              <a:rPr lang="en-US" sz="3600" dirty="0"/>
              <a:t>Beginning of Day or Class Procedures</a:t>
            </a:r>
          </a:p>
          <a:p>
            <a:pPr marL="635565" lvl="1" indent="-173336"/>
            <a:r>
              <a:rPr lang="en-US" sz="3600" dirty="0"/>
              <a:t>Opening Activities Subroutines</a:t>
            </a:r>
          </a:p>
          <a:p>
            <a:pPr marL="635565" lvl="1" indent="-173336"/>
            <a:r>
              <a:rPr lang="en-US" sz="3600" dirty="0"/>
              <a:t>Student Participation in Whole Group Instruction</a:t>
            </a:r>
          </a:p>
          <a:p>
            <a:pPr marL="635565" lvl="1" indent="-173336"/>
            <a:r>
              <a:rPr lang="en-US" sz="3600" dirty="0"/>
              <a:t>Student Participation in Cooperative Group Instruction</a:t>
            </a:r>
          </a:p>
          <a:p>
            <a:pPr marL="635565" lvl="1" indent="-173336"/>
            <a:r>
              <a:rPr lang="en-US" sz="3600" dirty="0"/>
              <a:t>Student Participation in Independent Seatwork</a:t>
            </a:r>
          </a:p>
          <a:p>
            <a:pPr marL="635565" lvl="1" indent="-173336"/>
            <a:r>
              <a:rPr lang="en-US" sz="3600" dirty="0"/>
              <a:t>Managing Student Assignments</a:t>
            </a:r>
          </a:p>
          <a:p>
            <a:pPr marL="635565" lvl="1" indent="-173336"/>
            <a:r>
              <a:rPr lang="en-US" sz="3600" dirty="0"/>
              <a:t>Ending Routines</a:t>
            </a:r>
          </a:p>
          <a:p>
            <a:endParaRPr lang="en-US" sz="3600" dirty="0"/>
          </a:p>
        </p:txBody>
      </p:sp>
      <p:sp>
        <p:nvSpPr>
          <p:cNvPr id="4" name="Action Button: Document 3">
            <a:hlinkClick r:id="" action="ppaction://noaction" highlightClick="1"/>
          </p:cNvPr>
          <p:cNvSpPr/>
          <p:nvPr/>
        </p:nvSpPr>
        <p:spPr>
          <a:xfrm>
            <a:off x="8839200" y="5638800"/>
            <a:ext cx="1524000" cy="1066800"/>
          </a:xfrm>
          <a:prstGeom prst="actionButtonDocument">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List of Procedures</a:t>
            </a:r>
          </a:p>
        </p:txBody>
      </p:sp>
    </p:spTree>
    <p:extLst>
      <p:ext uri="{BB962C8B-B14F-4D97-AF65-F5344CB8AC3E}">
        <p14:creationId xmlns:p14="http://schemas.microsoft.com/office/powerpoint/2010/main" val="30305216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Attention Signal</a:t>
            </a:r>
            <a:endParaRPr lang="en-US" b="1" dirty="0"/>
          </a:p>
        </p:txBody>
      </p:sp>
      <p:pic>
        <p:nvPicPr>
          <p:cNvPr id="4" name="Picture 6" descr="http://upload.wikimedia.org/wikipedia/commons/c/c4/Raise_your_hand_as_high_as_you_c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65" y="142785"/>
            <a:ext cx="3986881" cy="4267200"/>
          </a:xfrm>
          <a:prstGeom prst="rect">
            <a:avLst/>
          </a:prstGeom>
          <a:noFill/>
          <a:extLst>
            <a:ext uri="{909E8E84-426E-40DD-AFC4-6F175D3DCCD1}">
              <a14:hiddenFill xmlns:a14="http://schemas.microsoft.com/office/drawing/2010/main">
                <a:solidFill>
                  <a:srgbClr val="FFFFFF"/>
                </a:solidFill>
              </a14:hiddenFill>
            </a:ext>
          </a:extLst>
        </p:spPr>
      </p:pic>
      <p:sp>
        <p:nvSpPr>
          <p:cNvPr id="5" name="Arc 4"/>
          <p:cNvSpPr/>
          <p:nvPr/>
        </p:nvSpPr>
        <p:spPr>
          <a:xfrm>
            <a:off x="3962400" y="2552701"/>
            <a:ext cx="1143000" cy="2209800"/>
          </a:xfrm>
          <a:prstGeom prst="arc">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1524000" y="5791202"/>
            <a:ext cx="4648200" cy="830997"/>
          </a:xfrm>
          <a:prstGeom prst="rect">
            <a:avLst/>
          </a:prstGeom>
          <a:noFill/>
        </p:spPr>
        <p:txBody>
          <a:bodyPr wrap="square" rtlCol="0">
            <a:spAutoFit/>
          </a:bodyPr>
          <a:lstStyle/>
          <a:p>
            <a:r>
              <a:rPr lang="en-US" sz="2400" b="1" dirty="0"/>
              <a:t>May I have your attention please?”</a:t>
            </a:r>
          </a:p>
        </p:txBody>
      </p:sp>
      <p:sp>
        <p:nvSpPr>
          <p:cNvPr id="10" name="Isosceles Triangle 9"/>
          <p:cNvSpPr/>
          <p:nvPr/>
        </p:nvSpPr>
        <p:spPr>
          <a:xfrm rot="18520710">
            <a:off x="4452778" y="2362969"/>
            <a:ext cx="365760" cy="36576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505138">
            <a:off x="4903260" y="3631970"/>
            <a:ext cx="457200" cy="27432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734050" y="622665"/>
            <a:ext cx="4324350" cy="5262979"/>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2800" dirty="0"/>
              <a:t>When I raise my hand and say “may I have your attention please.</a:t>
            </a:r>
          </a:p>
          <a:p>
            <a:pPr marL="285750" indent="-285750">
              <a:buFont typeface="Arial" panose="020B0604020202020204" pitchFamily="34" charset="0"/>
              <a:buChar char="•"/>
            </a:pPr>
            <a:r>
              <a:rPr lang="en-US" sz="2800" dirty="0"/>
              <a:t>You will put down all of your materials.</a:t>
            </a:r>
          </a:p>
          <a:p>
            <a:pPr marL="285750" indent="-285750">
              <a:buFont typeface="Arial" panose="020B0604020202020204" pitchFamily="34" charset="0"/>
              <a:buChar char="•"/>
            </a:pPr>
            <a:r>
              <a:rPr lang="en-US" sz="2800" dirty="0"/>
              <a:t>Raise your hand</a:t>
            </a:r>
          </a:p>
          <a:p>
            <a:pPr marL="285750" indent="-285750">
              <a:buFont typeface="Arial" panose="020B0604020202020204" pitchFamily="34" charset="0"/>
              <a:buChar char="•"/>
            </a:pPr>
            <a:r>
              <a:rPr lang="en-US" sz="2800" dirty="0"/>
              <a:t>Look at me</a:t>
            </a:r>
          </a:p>
          <a:p>
            <a:pPr marL="285750" indent="-285750">
              <a:buFont typeface="Arial" panose="020B0604020202020204" pitchFamily="34" charset="0"/>
              <a:buChar char="•"/>
            </a:pPr>
            <a:r>
              <a:rPr lang="en-US" sz="2800" dirty="0"/>
              <a:t>Close your mouths </a:t>
            </a:r>
          </a:p>
          <a:p>
            <a:pPr marL="285750" indent="-285750">
              <a:buFont typeface="Arial" panose="020B0604020202020204" pitchFamily="34" charset="0"/>
              <a:buChar char="•"/>
            </a:pPr>
            <a:r>
              <a:rPr lang="en-US" sz="2800" dirty="0"/>
              <a:t>That means the entire class should be absolutely silent and still within 5 seconds. </a:t>
            </a:r>
          </a:p>
        </p:txBody>
      </p:sp>
    </p:spTree>
    <p:extLst>
      <p:ext uri="{BB962C8B-B14F-4D97-AF65-F5344CB8AC3E}">
        <p14:creationId xmlns:p14="http://schemas.microsoft.com/office/powerpoint/2010/main" val="33042125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Participating in Whole Class Instruction at Your Desk/Table</a:t>
            </a:r>
            <a:endParaRPr lang="en-US" b="1" dirty="0"/>
          </a:p>
        </p:txBody>
      </p:sp>
      <p:sp>
        <p:nvSpPr>
          <p:cNvPr id="3" name="Content Placeholder 2"/>
          <p:cNvSpPr>
            <a:spLocks noGrp="1"/>
          </p:cNvSpPr>
          <p:nvPr>
            <p:ph sz="quarter" idx="10"/>
          </p:nvPr>
        </p:nvSpPr>
        <p:spPr>
          <a:xfrm>
            <a:off x="836612" y="59265"/>
            <a:ext cx="8229600" cy="5181600"/>
          </a:xfrm>
          <a:noFill/>
        </p:spPr>
        <p:txBody>
          <a:bodyPr>
            <a:normAutofit/>
          </a:bodyPr>
          <a:lstStyle/>
          <a:p>
            <a:r>
              <a:rPr lang="en-US" dirty="0" smtClean="0"/>
              <a:t>Bring out materials as instructed by your teacher.</a:t>
            </a:r>
          </a:p>
          <a:p>
            <a:r>
              <a:rPr lang="en-US" dirty="0" smtClean="0"/>
              <a:t>Stay in your seat unless instructed otherwise by your teacher.</a:t>
            </a:r>
          </a:p>
          <a:p>
            <a:r>
              <a:rPr lang="en-US" dirty="0" smtClean="0"/>
              <a:t>Listen carefully to the instruction from the teacher.</a:t>
            </a:r>
          </a:p>
          <a:p>
            <a:r>
              <a:rPr lang="en-US" dirty="0" smtClean="0"/>
              <a:t>Raise your hand to speak and speak only with teacher permission.</a:t>
            </a:r>
          </a:p>
          <a:p>
            <a:r>
              <a:rPr lang="en-US" dirty="0" smtClean="0"/>
              <a:t>Listen carefully to other students when they are speaking.</a:t>
            </a:r>
          </a:p>
        </p:txBody>
      </p:sp>
    </p:spTree>
    <p:extLst>
      <p:ext uri="{BB962C8B-B14F-4D97-AF65-F5344CB8AC3E}">
        <p14:creationId xmlns:p14="http://schemas.microsoft.com/office/powerpoint/2010/main" val="3356931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1162" y="447680"/>
            <a:ext cx="5143500" cy="1143000"/>
          </a:xfrm>
        </p:spPr>
        <p:txBody>
          <a:bodyPr>
            <a:normAutofit/>
          </a:bodyPr>
          <a:lstStyle/>
          <a:p>
            <a:r>
              <a:rPr lang="en-US" sz="4800" b="1" dirty="0"/>
              <a:t>Discussion</a:t>
            </a:r>
          </a:p>
        </p:txBody>
      </p:sp>
      <p:sp>
        <p:nvSpPr>
          <p:cNvPr id="4" name="Content Placeholder 3"/>
          <p:cNvSpPr>
            <a:spLocks noGrp="1"/>
          </p:cNvSpPr>
          <p:nvPr>
            <p:ph sz="quarter" idx="10"/>
          </p:nvPr>
        </p:nvSpPr>
        <p:spPr>
          <a:xfrm>
            <a:off x="0" y="1676400"/>
            <a:ext cx="8139953" cy="5181600"/>
          </a:xfrm>
        </p:spPr>
        <p:txBody>
          <a:bodyPr>
            <a:normAutofit/>
          </a:bodyPr>
          <a:lstStyle/>
          <a:p>
            <a:r>
              <a:rPr lang="en-US" sz="2400" dirty="0" smtClean="0"/>
              <a:t>What are some reasons why this highly effective proactive approach to classroom discipline is under utilized?</a:t>
            </a:r>
          </a:p>
          <a:p>
            <a:r>
              <a:rPr lang="en-US" sz="2400" dirty="0" smtClean="0"/>
              <a:t>Do the teachers in your building have clear procedures for their classroom activities?</a:t>
            </a:r>
          </a:p>
          <a:p>
            <a:r>
              <a:rPr lang="en-US" sz="2400" dirty="0" smtClean="0"/>
              <a:t>Would </a:t>
            </a:r>
            <a:r>
              <a:rPr lang="en-US" sz="2400" dirty="0" smtClean="0"/>
              <a:t>having procedures for all classrooms serve your school well? </a:t>
            </a:r>
          </a:p>
          <a:p>
            <a:endParaRPr lang="en-US" sz="2400"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247651"/>
            <a:ext cx="2247900" cy="1323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80823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850" y="274638"/>
            <a:ext cx="7296150" cy="1143000"/>
          </a:xfrm>
        </p:spPr>
        <p:txBody>
          <a:bodyPr>
            <a:noAutofit/>
          </a:bodyPr>
          <a:lstStyle/>
          <a:p>
            <a:pPr algn="l"/>
            <a:r>
              <a:rPr lang="en-US" sz="3200" b="1" dirty="0">
                <a:cs typeface="Franklin Gothic Book"/>
              </a:rPr>
              <a:t>Activity: </a:t>
            </a:r>
            <a:br>
              <a:rPr lang="en-US" sz="3200" b="1" dirty="0">
                <a:cs typeface="Franklin Gothic Book"/>
              </a:rPr>
            </a:br>
            <a:r>
              <a:rPr lang="en-US" sz="3200" b="1" dirty="0">
                <a:cs typeface="Franklin Gothic Book"/>
              </a:rPr>
              <a:t>Creating a List of  Classroom Procedures</a:t>
            </a:r>
          </a:p>
        </p:txBody>
      </p:sp>
      <p:sp>
        <p:nvSpPr>
          <p:cNvPr id="3" name="Content Placeholder 2"/>
          <p:cNvSpPr>
            <a:spLocks noGrp="1"/>
          </p:cNvSpPr>
          <p:nvPr>
            <p:ph sz="quarter" idx="10"/>
          </p:nvPr>
        </p:nvSpPr>
        <p:spPr>
          <a:xfrm>
            <a:off x="1828800" y="1676400"/>
            <a:ext cx="8839200" cy="5181600"/>
          </a:xfrm>
        </p:spPr>
        <p:txBody>
          <a:bodyPr>
            <a:normAutofit/>
          </a:bodyPr>
          <a:lstStyle/>
          <a:p>
            <a:pPr defTabSz="458788">
              <a:spcBef>
                <a:spcPts val="0"/>
              </a:spcBef>
              <a:spcAft>
                <a:spcPts val="600"/>
              </a:spcAft>
              <a:buClr>
                <a:srgbClr val="FF0000"/>
              </a:buClr>
            </a:pPr>
            <a:r>
              <a:rPr lang="en-US" sz="2800" dirty="0"/>
              <a:t>Think through the many activities of your day. </a:t>
            </a:r>
          </a:p>
          <a:p>
            <a:pPr defTabSz="458788">
              <a:spcBef>
                <a:spcPts val="0"/>
              </a:spcBef>
              <a:spcAft>
                <a:spcPts val="600"/>
              </a:spcAft>
              <a:buClr>
                <a:srgbClr val="FF0000"/>
              </a:buClr>
            </a:pPr>
            <a:r>
              <a:rPr lang="en-US" sz="2800" dirty="0"/>
              <a:t>Now, read through the lists of possible classroom procedures on </a:t>
            </a:r>
            <a:r>
              <a:rPr lang="en-US" sz="2800" i="1" dirty="0"/>
              <a:t>Lists of Classroom Procedures </a:t>
            </a:r>
            <a:r>
              <a:rPr lang="en-US" sz="2800" dirty="0"/>
              <a:t>handout.</a:t>
            </a:r>
            <a:endParaRPr lang="en-US" sz="2800" i="1" dirty="0"/>
          </a:p>
          <a:p>
            <a:pPr defTabSz="458788">
              <a:spcBef>
                <a:spcPts val="0"/>
              </a:spcBef>
              <a:spcAft>
                <a:spcPts val="600"/>
              </a:spcAft>
              <a:buClr>
                <a:srgbClr val="FF0000"/>
              </a:buClr>
            </a:pPr>
            <a:r>
              <a:rPr lang="en-US" sz="2800" dirty="0"/>
              <a:t>Put a Check Mark </a:t>
            </a:r>
            <a:r>
              <a:rPr lang="en-US" sz="2800" dirty="0">
                <a:ea typeface="Zapf Dingbats"/>
                <a:cs typeface="Zapf Dingbats"/>
                <a:sym typeface="Zapf Dingbats"/>
              </a:rPr>
              <a:t>✓</a:t>
            </a:r>
            <a:r>
              <a:rPr lang="en-US" sz="2800" dirty="0"/>
              <a:t> by any that you have applied in your classroom. </a:t>
            </a:r>
          </a:p>
          <a:p>
            <a:pPr defTabSz="458788">
              <a:spcBef>
                <a:spcPts val="0"/>
              </a:spcBef>
              <a:spcAft>
                <a:spcPts val="600"/>
              </a:spcAft>
              <a:buClr>
                <a:srgbClr val="FF0000"/>
              </a:buClr>
            </a:pPr>
            <a:r>
              <a:rPr lang="en-US" sz="2800" dirty="0">
                <a:ea typeface="ＭＳ ゴシック"/>
                <a:cs typeface="Times New Roman"/>
                <a:sym typeface="Zapf Dingbats"/>
              </a:rPr>
              <a:t>Put an </a:t>
            </a:r>
            <a:r>
              <a:rPr lang="en-US" sz="2800" dirty="0">
                <a:ea typeface="ＭＳ ゴシック"/>
                <a:cs typeface="ＭＳ ゴシック"/>
                <a:sym typeface="Zapf Dingbats"/>
              </a:rPr>
              <a:t> × by any that you think you need to develop.</a:t>
            </a:r>
          </a:p>
          <a:p>
            <a:pPr defTabSz="458788">
              <a:spcBef>
                <a:spcPts val="0"/>
              </a:spcBef>
              <a:spcAft>
                <a:spcPts val="600"/>
              </a:spcAft>
              <a:buClr>
                <a:srgbClr val="FF0000"/>
              </a:buClr>
            </a:pPr>
            <a:r>
              <a:rPr lang="en-US" sz="2800" dirty="0">
                <a:ea typeface="ＭＳ ゴシック"/>
                <a:cs typeface="ＭＳ ゴシック"/>
                <a:sym typeface="Zapf Dingbats"/>
              </a:rPr>
              <a:t>Add any that might be missing. </a:t>
            </a:r>
          </a:p>
          <a:p>
            <a:pPr defTabSz="458788">
              <a:spcBef>
                <a:spcPts val="0"/>
              </a:spcBef>
              <a:spcAft>
                <a:spcPts val="600"/>
              </a:spcAft>
              <a:buClr>
                <a:srgbClr val="FF0000"/>
              </a:buClr>
            </a:pPr>
            <a:r>
              <a:rPr lang="en-US" sz="2800" dirty="0">
                <a:ea typeface="ＭＳ ゴシック"/>
                <a:cs typeface="ＭＳ ゴシック"/>
                <a:sym typeface="Zapf Dingbats"/>
              </a:rPr>
              <a:t>Share with a partner.</a:t>
            </a:r>
            <a:endParaRPr lang="en-US" sz="3600" dirty="0"/>
          </a:p>
        </p:txBody>
      </p:sp>
      <p:sp>
        <p:nvSpPr>
          <p:cNvPr id="4" name="Action Button: Document 3">
            <a:hlinkClick r:id="" action="ppaction://noaction" highlightClick="1"/>
          </p:cNvPr>
          <p:cNvSpPr/>
          <p:nvPr/>
        </p:nvSpPr>
        <p:spPr>
          <a:xfrm>
            <a:off x="9182100" y="5981700"/>
            <a:ext cx="609600" cy="876300"/>
          </a:xfrm>
          <a:prstGeom prst="actionButton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05851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800" b="1" dirty="0"/>
              <a:t>Know the Process for Ensuring Effective Student Routines</a:t>
            </a:r>
          </a:p>
        </p:txBody>
      </p:sp>
      <p:graphicFrame>
        <p:nvGraphicFramePr>
          <p:cNvPr id="6" name="Diagram 5"/>
          <p:cNvGraphicFramePr/>
          <p:nvPr>
            <p:extLst>
              <p:ext uri="{D42A27DB-BD31-4B8C-83A1-F6EECF244321}">
                <p14:modId xmlns:p14="http://schemas.microsoft.com/office/powerpoint/2010/main" val="1526217002"/>
              </p:ext>
            </p:extLst>
          </p:nvPr>
        </p:nvGraphicFramePr>
        <p:xfrm>
          <a:off x="6305550" y="0"/>
          <a:ext cx="421005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14"/>
          <p:cNvGrpSpPr>
            <a:grpSpLocks/>
          </p:cNvGrpSpPr>
          <p:nvPr/>
        </p:nvGrpSpPr>
        <p:grpSpPr bwMode="auto">
          <a:xfrm>
            <a:off x="7035800" y="1189369"/>
            <a:ext cx="3479800" cy="3761440"/>
            <a:chOff x="4888710" y="1993102"/>
            <a:chExt cx="3481379" cy="3759837"/>
          </a:xfrm>
        </p:grpSpPr>
        <p:sp>
          <p:nvSpPr>
            <p:cNvPr id="5" name="Freeform 4"/>
            <p:cNvSpPr/>
            <p:nvPr/>
          </p:nvSpPr>
          <p:spPr>
            <a:xfrm>
              <a:off x="5790948" y="1993102"/>
              <a:ext cx="1283493" cy="1283493"/>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sz="2000" dirty="0">
                  <a:latin typeface="Century Gothic"/>
                </a:rPr>
                <a:t>Tell </a:t>
              </a:r>
            </a:p>
          </p:txBody>
        </p:sp>
        <p:sp>
          <p:nvSpPr>
            <p:cNvPr id="7" name="Freeform 6"/>
            <p:cNvSpPr/>
            <p:nvPr/>
          </p:nvSpPr>
          <p:spPr>
            <a:xfrm rot="2563707">
              <a:off x="6948632" y="3011843"/>
              <a:ext cx="254115" cy="433202"/>
            </a:xfrm>
            <a:custGeom>
              <a:avLst/>
              <a:gdLst>
                <a:gd name="connsiteX0" fmla="*/ 0 w 254561"/>
                <a:gd name="connsiteY0" fmla="*/ 86636 h 433179"/>
                <a:gd name="connsiteX1" fmla="*/ 127281 w 254561"/>
                <a:gd name="connsiteY1" fmla="*/ 86636 h 433179"/>
                <a:gd name="connsiteX2" fmla="*/ 127281 w 254561"/>
                <a:gd name="connsiteY2" fmla="*/ 0 h 433179"/>
                <a:gd name="connsiteX3" fmla="*/ 254561 w 254561"/>
                <a:gd name="connsiteY3" fmla="*/ 216590 h 433179"/>
                <a:gd name="connsiteX4" fmla="*/ 127281 w 254561"/>
                <a:gd name="connsiteY4" fmla="*/ 433179 h 433179"/>
                <a:gd name="connsiteX5" fmla="*/ 127281 w 254561"/>
                <a:gd name="connsiteY5" fmla="*/ 346543 h 433179"/>
                <a:gd name="connsiteX6" fmla="*/ 0 w 254561"/>
                <a:gd name="connsiteY6" fmla="*/ 346543 h 433179"/>
                <a:gd name="connsiteX7" fmla="*/ 0 w 254561"/>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561" h="433179">
                  <a:moveTo>
                    <a:pt x="0" y="86636"/>
                  </a:moveTo>
                  <a:lnTo>
                    <a:pt x="127281" y="86636"/>
                  </a:lnTo>
                  <a:lnTo>
                    <a:pt x="127281" y="0"/>
                  </a:lnTo>
                  <a:lnTo>
                    <a:pt x="254561" y="216590"/>
                  </a:lnTo>
                  <a:lnTo>
                    <a:pt x="127281" y="433179"/>
                  </a:lnTo>
                  <a:lnTo>
                    <a:pt x="127281" y="346543"/>
                  </a:lnTo>
                  <a:lnTo>
                    <a:pt x="0" y="346543"/>
                  </a:lnTo>
                  <a:lnTo>
                    <a:pt x="0" y="86636"/>
                  </a:lnTo>
                  <a:close/>
                </a:path>
              </a:pathLst>
            </a:custGeom>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lIns="0" tIns="86635" rIns="76367" bIns="86636" spcCol="1270" anchor="ctr"/>
            <a:lstStyle/>
            <a:p>
              <a:pPr algn="ctr" defTabSz="711200">
                <a:lnSpc>
                  <a:spcPct val="90000"/>
                </a:lnSpc>
                <a:spcAft>
                  <a:spcPct val="35000"/>
                </a:spcAft>
                <a:defRPr/>
              </a:pPr>
              <a:endParaRPr lang="en-US" sz="1600" dirty="0">
                <a:latin typeface="Century Gothic"/>
              </a:endParaRPr>
            </a:p>
          </p:txBody>
        </p:sp>
        <p:sp>
          <p:nvSpPr>
            <p:cNvPr id="8" name="Freeform 7"/>
            <p:cNvSpPr/>
            <p:nvPr/>
          </p:nvSpPr>
          <p:spPr>
            <a:xfrm>
              <a:off x="7086596" y="3189883"/>
              <a:ext cx="1283493" cy="1283493"/>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2417650"/>
                <a:satOff val="-12726"/>
                <a:lumOff val="-13399"/>
                <a:alphaOff val="0"/>
              </a:schemeClr>
            </a:fillRef>
            <a:effectRef idx="1">
              <a:schemeClr val="accent5">
                <a:hueOff val="-2417650"/>
                <a:satOff val="-12726"/>
                <a:lumOff val="-13399"/>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sz="2000" dirty="0">
                  <a:latin typeface="Century Gothic"/>
                </a:rPr>
                <a:t>Show</a:t>
              </a:r>
            </a:p>
          </p:txBody>
        </p:sp>
        <p:sp>
          <p:nvSpPr>
            <p:cNvPr id="9" name="Freeform 8"/>
            <p:cNvSpPr/>
            <p:nvPr/>
          </p:nvSpPr>
          <p:spPr>
            <a:xfrm rot="18656525">
              <a:off x="7107535" y="4225571"/>
              <a:ext cx="182484" cy="433585"/>
            </a:xfrm>
            <a:custGeom>
              <a:avLst/>
              <a:gdLst>
                <a:gd name="connsiteX0" fmla="*/ 0 w 182568"/>
                <a:gd name="connsiteY0" fmla="*/ 86636 h 433179"/>
                <a:gd name="connsiteX1" fmla="*/ 91284 w 182568"/>
                <a:gd name="connsiteY1" fmla="*/ 86636 h 433179"/>
                <a:gd name="connsiteX2" fmla="*/ 91284 w 182568"/>
                <a:gd name="connsiteY2" fmla="*/ 0 h 433179"/>
                <a:gd name="connsiteX3" fmla="*/ 182568 w 182568"/>
                <a:gd name="connsiteY3" fmla="*/ 216590 h 433179"/>
                <a:gd name="connsiteX4" fmla="*/ 91284 w 182568"/>
                <a:gd name="connsiteY4" fmla="*/ 433179 h 433179"/>
                <a:gd name="connsiteX5" fmla="*/ 91284 w 182568"/>
                <a:gd name="connsiteY5" fmla="*/ 346543 h 433179"/>
                <a:gd name="connsiteX6" fmla="*/ 0 w 182568"/>
                <a:gd name="connsiteY6" fmla="*/ 346543 h 433179"/>
                <a:gd name="connsiteX7" fmla="*/ 0 w 182568"/>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568" h="433179">
                  <a:moveTo>
                    <a:pt x="182567" y="346543"/>
                  </a:moveTo>
                  <a:lnTo>
                    <a:pt x="91284" y="346543"/>
                  </a:lnTo>
                  <a:lnTo>
                    <a:pt x="91284" y="433179"/>
                  </a:lnTo>
                  <a:lnTo>
                    <a:pt x="1" y="216589"/>
                  </a:lnTo>
                  <a:lnTo>
                    <a:pt x="91284" y="0"/>
                  </a:lnTo>
                  <a:lnTo>
                    <a:pt x="91284" y="86636"/>
                  </a:lnTo>
                  <a:lnTo>
                    <a:pt x="182567" y="86636"/>
                  </a:lnTo>
                  <a:lnTo>
                    <a:pt x="182567" y="346543"/>
                  </a:lnTo>
                  <a:close/>
                </a:path>
              </a:pathLst>
            </a:custGeom>
          </p:spPr>
          <p:style>
            <a:lnRef idx="0">
              <a:schemeClr val="lt1">
                <a:hueOff val="0"/>
                <a:satOff val="0"/>
                <a:lumOff val="0"/>
                <a:alphaOff val="0"/>
              </a:schemeClr>
            </a:lnRef>
            <a:fillRef idx="2">
              <a:schemeClr val="accent5">
                <a:hueOff val="-2417650"/>
                <a:satOff val="-12726"/>
                <a:lumOff val="-13399"/>
                <a:alphaOff val="0"/>
              </a:schemeClr>
            </a:fillRef>
            <a:effectRef idx="1">
              <a:schemeClr val="accent5">
                <a:hueOff val="-2417650"/>
                <a:satOff val="-12726"/>
                <a:lumOff val="-13399"/>
                <a:alphaOff val="0"/>
              </a:schemeClr>
            </a:effectRef>
            <a:fontRef idx="minor">
              <a:schemeClr val="dk1"/>
            </a:fontRef>
          </p:style>
          <p:txBody>
            <a:bodyPr lIns="54769" tIns="86636" rIns="1" bIns="86636" spcCol="1270" anchor="ctr"/>
            <a:lstStyle/>
            <a:p>
              <a:pPr algn="ctr" defTabSz="711200">
                <a:lnSpc>
                  <a:spcPct val="90000"/>
                </a:lnSpc>
                <a:spcAft>
                  <a:spcPct val="35000"/>
                </a:spcAft>
                <a:defRPr/>
              </a:pPr>
              <a:endParaRPr lang="en-US" sz="1600" dirty="0">
                <a:latin typeface="Century Gothic"/>
              </a:endParaRPr>
            </a:p>
          </p:txBody>
        </p:sp>
        <p:sp>
          <p:nvSpPr>
            <p:cNvPr id="10" name="Freeform 9"/>
            <p:cNvSpPr/>
            <p:nvPr/>
          </p:nvSpPr>
          <p:spPr>
            <a:xfrm>
              <a:off x="6019798" y="4419602"/>
              <a:ext cx="1389494" cy="1333337"/>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835301"/>
                <a:satOff val="-25453"/>
                <a:lumOff val="-26797"/>
                <a:alphaOff val="0"/>
              </a:schemeClr>
            </a:fillRef>
            <a:effectRef idx="1">
              <a:schemeClr val="accent5">
                <a:hueOff val="-4835301"/>
                <a:satOff val="-25453"/>
                <a:lumOff val="-26797"/>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dirty="0">
                  <a:latin typeface="Century Gothic"/>
                </a:rPr>
                <a:t>Practice</a:t>
              </a:r>
            </a:p>
          </p:txBody>
        </p:sp>
        <p:sp>
          <p:nvSpPr>
            <p:cNvPr id="11" name="Freeform 10"/>
            <p:cNvSpPr/>
            <p:nvPr/>
          </p:nvSpPr>
          <p:spPr>
            <a:xfrm rot="24318008">
              <a:off x="6014040" y="4323161"/>
              <a:ext cx="171377" cy="433585"/>
            </a:xfrm>
            <a:custGeom>
              <a:avLst/>
              <a:gdLst>
                <a:gd name="connsiteX0" fmla="*/ 0 w 172012"/>
                <a:gd name="connsiteY0" fmla="*/ 86636 h 433179"/>
                <a:gd name="connsiteX1" fmla="*/ 86006 w 172012"/>
                <a:gd name="connsiteY1" fmla="*/ 86636 h 433179"/>
                <a:gd name="connsiteX2" fmla="*/ 86006 w 172012"/>
                <a:gd name="connsiteY2" fmla="*/ 0 h 433179"/>
                <a:gd name="connsiteX3" fmla="*/ 172012 w 172012"/>
                <a:gd name="connsiteY3" fmla="*/ 216590 h 433179"/>
                <a:gd name="connsiteX4" fmla="*/ 86006 w 172012"/>
                <a:gd name="connsiteY4" fmla="*/ 433179 h 433179"/>
                <a:gd name="connsiteX5" fmla="*/ 86006 w 172012"/>
                <a:gd name="connsiteY5" fmla="*/ 346543 h 433179"/>
                <a:gd name="connsiteX6" fmla="*/ 0 w 172012"/>
                <a:gd name="connsiteY6" fmla="*/ 346543 h 433179"/>
                <a:gd name="connsiteX7" fmla="*/ 0 w 172012"/>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012" h="433179">
                  <a:moveTo>
                    <a:pt x="172011" y="346543"/>
                  </a:moveTo>
                  <a:lnTo>
                    <a:pt x="86006" y="346543"/>
                  </a:lnTo>
                  <a:lnTo>
                    <a:pt x="86006" y="433179"/>
                  </a:lnTo>
                  <a:lnTo>
                    <a:pt x="1" y="216589"/>
                  </a:lnTo>
                  <a:lnTo>
                    <a:pt x="86006" y="0"/>
                  </a:lnTo>
                  <a:lnTo>
                    <a:pt x="86006" y="86636"/>
                  </a:lnTo>
                  <a:lnTo>
                    <a:pt x="172011" y="86636"/>
                  </a:lnTo>
                  <a:lnTo>
                    <a:pt x="172011" y="346543"/>
                  </a:lnTo>
                  <a:close/>
                </a:path>
              </a:pathLst>
            </a:custGeom>
          </p:spPr>
          <p:style>
            <a:lnRef idx="0">
              <a:schemeClr val="lt1">
                <a:hueOff val="0"/>
                <a:satOff val="0"/>
                <a:lumOff val="0"/>
                <a:alphaOff val="0"/>
              </a:schemeClr>
            </a:lnRef>
            <a:fillRef idx="2">
              <a:schemeClr val="accent5">
                <a:hueOff val="-4835301"/>
                <a:satOff val="-25453"/>
                <a:lumOff val="-26797"/>
                <a:alphaOff val="0"/>
              </a:schemeClr>
            </a:fillRef>
            <a:effectRef idx="1">
              <a:schemeClr val="accent5">
                <a:hueOff val="-4835301"/>
                <a:satOff val="-25453"/>
                <a:lumOff val="-26797"/>
                <a:alphaOff val="0"/>
              </a:schemeClr>
            </a:effectRef>
            <a:fontRef idx="minor">
              <a:schemeClr val="dk1"/>
            </a:fontRef>
          </p:style>
          <p:txBody>
            <a:bodyPr lIns="51604" tIns="86635" rIns="0" bIns="86636" spcCol="1270" anchor="ctr"/>
            <a:lstStyle/>
            <a:p>
              <a:pPr algn="ctr" defTabSz="711200">
                <a:lnSpc>
                  <a:spcPct val="90000"/>
                </a:lnSpc>
                <a:spcAft>
                  <a:spcPct val="35000"/>
                </a:spcAft>
                <a:defRPr/>
              </a:pPr>
              <a:endParaRPr lang="en-US" sz="1600" dirty="0">
                <a:latin typeface="Century Gothic"/>
              </a:endParaRPr>
            </a:p>
          </p:txBody>
        </p:sp>
        <p:sp>
          <p:nvSpPr>
            <p:cNvPr id="12" name="Freeform 11"/>
            <p:cNvSpPr/>
            <p:nvPr/>
          </p:nvSpPr>
          <p:spPr>
            <a:xfrm>
              <a:off x="4888710" y="3276600"/>
              <a:ext cx="1283493" cy="1283493"/>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7252951"/>
                <a:satOff val="-38179"/>
                <a:lumOff val="-40196"/>
                <a:alphaOff val="0"/>
              </a:schemeClr>
            </a:fillRef>
            <a:effectRef idx="1">
              <a:schemeClr val="accent5">
                <a:hueOff val="-7252951"/>
                <a:satOff val="-38179"/>
                <a:lumOff val="-40196"/>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sz="2000" dirty="0">
                  <a:latin typeface="Century Gothic"/>
                </a:rPr>
                <a:t>Assess</a:t>
              </a:r>
            </a:p>
          </p:txBody>
        </p:sp>
        <p:sp>
          <p:nvSpPr>
            <p:cNvPr id="13" name="Freeform 12"/>
            <p:cNvSpPr/>
            <p:nvPr/>
          </p:nvSpPr>
          <p:spPr>
            <a:xfrm rot="18306324">
              <a:off x="5902856" y="3063223"/>
              <a:ext cx="152335" cy="433585"/>
            </a:xfrm>
            <a:custGeom>
              <a:avLst/>
              <a:gdLst>
                <a:gd name="connsiteX0" fmla="*/ 0 w 151257"/>
                <a:gd name="connsiteY0" fmla="*/ 86636 h 433179"/>
                <a:gd name="connsiteX1" fmla="*/ 75629 w 151257"/>
                <a:gd name="connsiteY1" fmla="*/ 86636 h 433179"/>
                <a:gd name="connsiteX2" fmla="*/ 75629 w 151257"/>
                <a:gd name="connsiteY2" fmla="*/ 0 h 433179"/>
                <a:gd name="connsiteX3" fmla="*/ 151257 w 151257"/>
                <a:gd name="connsiteY3" fmla="*/ 216590 h 433179"/>
                <a:gd name="connsiteX4" fmla="*/ 75629 w 151257"/>
                <a:gd name="connsiteY4" fmla="*/ 433179 h 433179"/>
                <a:gd name="connsiteX5" fmla="*/ 75629 w 151257"/>
                <a:gd name="connsiteY5" fmla="*/ 346543 h 433179"/>
                <a:gd name="connsiteX6" fmla="*/ 0 w 151257"/>
                <a:gd name="connsiteY6" fmla="*/ 346543 h 433179"/>
                <a:gd name="connsiteX7" fmla="*/ 0 w 151257"/>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257" h="433179">
                  <a:moveTo>
                    <a:pt x="0" y="86636"/>
                  </a:moveTo>
                  <a:lnTo>
                    <a:pt x="75629" y="86636"/>
                  </a:lnTo>
                  <a:lnTo>
                    <a:pt x="75629" y="0"/>
                  </a:lnTo>
                  <a:lnTo>
                    <a:pt x="151257" y="216590"/>
                  </a:lnTo>
                  <a:lnTo>
                    <a:pt x="75629" y="433179"/>
                  </a:lnTo>
                  <a:lnTo>
                    <a:pt x="75629" y="346543"/>
                  </a:lnTo>
                  <a:lnTo>
                    <a:pt x="0" y="346543"/>
                  </a:lnTo>
                  <a:lnTo>
                    <a:pt x="0" y="86636"/>
                  </a:lnTo>
                  <a:close/>
                </a:path>
              </a:pathLst>
            </a:custGeom>
          </p:spPr>
          <p:style>
            <a:lnRef idx="0">
              <a:schemeClr val="lt1">
                <a:hueOff val="0"/>
                <a:satOff val="0"/>
                <a:lumOff val="0"/>
                <a:alphaOff val="0"/>
              </a:schemeClr>
            </a:lnRef>
            <a:fillRef idx="2">
              <a:schemeClr val="accent5">
                <a:hueOff val="-7252951"/>
                <a:satOff val="-38179"/>
                <a:lumOff val="-40196"/>
                <a:alphaOff val="0"/>
              </a:schemeClr>
            </a:fillRef>
            <a:effectRef idx="1">
              <a:schemeClr val="accent5">
                <a:hueOff val="-7252951"/>
                <a:satOff val="-38179"/>
                <a:lumOff val="-40196"/>
                <a:alphaOff val="0"/>
              </a:schemeClr>
            </a:effectRef>
            <a:fontRef idx="minor">
              <a:schemeClr val="dk1"/>
            </a:fontRef>
          </p:style>
          <p:txBody>
            <a:bodyPr lIns="-1" tIns="86636" rIns="45377" bIns="86635" spcCol="1270" anchor="ctr"/>
            <a:lstStyle/>
            <a:p>
              <a:pPr algn="ctr" defTabSz="711200">
                <a:lnSpc>
                  <a:spcPct val="90000"/>
                </a:lnSpc>
                <a:spcAft>
                  <a:spcPct val="35000"/>
                </a:spcAft>
                <a:defRPr/>
              </a:pPr>
              <a:endParaRPr lang="en-US" sz="1600" dirty="0">
                <a:latin typeface="Century Gothic"/>
              </a:endParaRPr>
            </a:p>
          </p:txBody>
        </p:sp>
      </p:grpSp>
    </p:spTree>
    <p:extLst>
      <p:ext uri="{BB962C8B-B14F-4D97-AF65-F5344CB8AC3E}">
        <p14:creationId xmlns:p14="http://schemas.microsoft.com/office/powerpoint/2010/main" val="1818606965"/>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9569" y="2152650"/>
            <a:ext cx="4765431" cy="1143000"/>
          </a:xfrm>
        </p:spPr>
        <p:txBody>
          <a:bodyPr>
            <a:noAutofit/>
          </a:bodyPr>
          <a:lstStyle/>
          <a:p>
            <a:r>
              <a:rPr lang="en-US" sz="5400" b="1" dirty="0"/>
              <a:t>Step 1:</a:t>
            </a:r>
            <a:br>
              <a:rPr lang="en-US" sz="5400" b="1" dirty="0"/>
            </a:br>
            <a:r>
              <a:rPr lang="en-US" sz="5400" b="1" dirty="0"/>
              <a:t/>
            </a:r>
            <a:br>
              <a:rPr lang="en-US" sz="5400" b="1" dirty="0"/>
            </a:br>
            <a:r>
              <a:rPr lang="en-US" sz="5400" b="1" dirty="0"/>
              <a:t>Define Procedures</a:t>
            </a:r>
          </a:p>
        </p:txBody>
      </p:sp>
      <p:sp>
        <p:nvSpPr>
          <p:cNvPr id="11" name="AutoShape 2" descr="data:image/jpeg;base64,/9j/4AAQSkZJRgABAQAAAQABAAD/2wCEAAkGBhANEA8NDQ8QDw4OEA8ODQ0NDA8NDA0OFBAVFBQQEhQXGycqFxkjGRISHy8gIycpLCwsFR4xNTAqNSYrLCkBCQoKDgwOGQ8PFyklHyArKjUsKioqKSwyKSwpKjQqKS0pKTUyKSkpMCksKSksLy0qLCkpLCwpLCwsKSkpKSk2LP/AABEIAOEA4QMBIgACEQEDEQH/xAAbAAABBQEBAAAAAAAAAAAAAAAAAgMEBQcBBv/EAEkQAAIBAQMFCQwJAgYDAQAAAAECAAMEBREGEiExURMVQVJhc5OywRQWIiQycXKBkbHR4QczNEJTdJKh0mLwI2OCoqPCQ5SzVP/EABkBAQADAQEAAAAAAAAAAAAAAAABAgMEBf/EADERAAIBAgIIBAYCAwAAAAAAAAABAgMRBDESEyEyQVGBoRQzcbEVIlJTYZEFI0LB4f/aAAwDAQACEQMRAD8A3GEIQAhCcJgHZzGIaphGWtIEAk4wxkI2wbYnu0bYBPxhjIHdo2w7tG2AT8YYyB3aNsO7RtgE/GGMgd2jbDu0bYBPxhjIHdo2w7tG2AT8YYyB3aNsO7RtgE/GGMgd2jbDu0bYBPxhjIHdo2zotg2wCdjOyItqEdWtjAHoRIaKgBCEIAQhCAEIThMA4zSPWr4Qr1sJR3heGEAlWm8QOGV3dz1Dm0lZz/QpOHn2Sbd9wmphUtOOB0iiDh+v4S2q16NmUZxWmvAoGGPmUa5DairsFCLvtbacwD0qig/tOb02vip0o+EmVsqkGinTZuViF/bTI5yvI/8AGg89XA+6cbx1BO2l2ZTTQ3vTa+KnS/KG9Nr4qdL8ovvwPEp9N8od+B4lPpvlI+IUOfZjTQjem18VOl+UN6bXxU6X5RffgeJT6b5Q78DxKfTfKPiFDn2Y00I3ptfFTpflDem18VOl+UX34HiU+m+UO/D+in03yj4hQ59mNNCN6bXxU6X5Q3ptfFTpflF9+B4lPpvlOd+J4lPpvlHxChz7MaaE702vip0vyhvTa+KnS/KK78TxKfTfKHfieJT6b5R8QofV2Y00J3ptfFTpflDem18VOl+UV34niU+m+UO/I8Sn03yj4hQ+rsxpoTvTa+KnSj4Touu1j7qnzVRjDvyP4dPpvlHqWVw+/SOG1XB94krH0Pq7MacSLUetR01KbqONhnL7RJNlvQHhlrY74o19CNg3EbwW+fqjF4XAlTwqf+HU2qPAY/1DtE64TjNXi7lk7j1C1YyYj4zy1Gu9FzTqjNYewjaDwiXdltOMsSWMIhWi4AQhCAEbqNhHDItpbAQCsvG04AxFw3fuh7pqDEYncQdXK/wkK3Y1HWkNbsF82J1z0NstC2WiWA0U1Cou06lX3SspKKbfAjIi31fQof4dPBqxGIB8lBxm7BPCXvlAEY4k1ax8ok6F5D8BEX/ezICMca1XFmbijb2DzTy2M8Kc5YmWlLd4Iwcrkq03nVq+U5w4qnNX2CRpyEuklkVCE6IoLJAnCdzY4Eigki5FxrMhmR8JO5krpC5H3OczJJzJwpGkCMUiSJIKRJWWuBgzkcZY2RLEnIujanpnFHZfMxw9nDG5wxa+ZJe2DKQ4ha/qqKMCPOO0T3tx5S+SlZs5GwzKuOOGOrOPCOWZGZaXHeppsKTn/Dc4DH7jHsMy0ZUnp0v1zG1bUbFe12i0Jo0VF0025eKeQylu21HyToIOBB1gjgkzJe8zUQ0XPhU/JJ1lPlq9kjXxQ3K0BxoWqM7kzxoPYZ7VGqqsFNcToTurl7Z6mMkCV1hqYgSwUzUkVCEIBwyFbDoMmmQLbqMAp7vGda0x+6Hb15uHbHMrbRpo0uDwqjbNGge8xq6fta+hU9wkbLZ8HY7LMcPa04ce2qLS42KVMjO7daTVqPUPCdHIo0AeyMTk7OJKysjAJ0LACOKsNgFWOKk6qx1VmbZAgJFhYsLL7I67KdotBWsueq02cKScCwZQMdo0nREU5yUVxCV9h58LO5stso6QFrtAAAAqYAAYADNGgSuzZWXytoNDWbOFY9mzhWVuBgrEFJIKxBWWuQRmWNMslMsZZZdMkissQY+yxlxNEyRBMQTOkxDtLEmgZF3oS9ncnSTuNTlx8HE/7TPYZUJ4NJ+EVM32qT/1ma5FvwbKyEcmOHwml5U/VU+eXqPNsBs048n7l6XFBdraBLdJTXXqEuac9I2FwhCAcMgW3UZPMgW3UYBTXT9rX0KnZImXXlP+WPWaS7p+1r6FTskTLryn/LHrNOHH+V1RnUyM1nRORaCcRiKRY8qxKCPKJm2QX2SOT622q26Y7lSAZwDgXJOhceDUZZ1Mo7FSY06NgptTU4Z7BQz4aMdIP7yLkVfSWWo6VTm06wUZ51I4xwx5DidMuL5yIFUmtZGAz/DNInwDjpxRhq82rzTqgnq708+PM0S2bChv22WSstNrLR3GpnNuqBQuIwGB0aDpx5Z6LJW8rPVrFKNkWi4pkmoGBJGK4jV5vZPG2ixvRY06qFHGtWGB8/KJ6DIQeMtzL9ZJlRqS1qus/wAERfzEi+L3sqWislSwpUdXwaoWALnAadUoqFi7stGZRQUlqMSF1rSTWfYI9lEvjdo5z/qJb5B0RutZ+FaaqP8AU2nqiRd1a2g8rsnN2E3jWst3sKFKzpXqqAalSt4WBI1efzYRV3LZbzD0XoJZ64Usr0dAIBwx5cMRoO2Kva8LGteqKtjL1A5DvupGcduGMasmUFjoNulKxsjgEZwq46Dr1ma6cVOzlHR5W/4TsuV1w3UO7hZrQiuF3VXVhipKqcD7jLK97ostkq1LRXpY0sUSzWVPBFVswFmb+kGcui3C03mK6qUDq3gkgnEUsODzSJl3aS9pzOClTUAcreET+49khaEaTktvzbCNiiTrotlivEmzVbJTouQdzKADEDWFYAEHDTPKZQ3MbFXaiTnLgGpuRhnIdXr0EeqKumsadooOOCrT9hYA/sTPT/SZQGFmqcONRCdowBHuPti+spOTzRGcbmfOIw4klxGHExTKEV4yTjHapjM2RY9PkVrbnaU07Kr6qnzy9R5mORWtudpds07Kr6qnzy9R5tgt+p09i9PiIuvUJdU5S3XqEuqc9E2FwhCAcMgW3UZPMgW3UYBTXT9rX0KnZImXXlN+WPWaS7p+1r6FTskTLvyn/LHrNOHH+V1RnUyM0EeQRpI+k4WYDqCPKI2kdWZMgWolvc9/17IRubY0+Gk+JQ+binlEdyep2N1q07Y2YxKmk/hAroOOkerQZYjJ+wg5xtwKbBmZ2GzH5TSEJ7JRa/ZdJ5otMoRTtliW1hcGUK6Y+UMWCshPr/YSryHHjDc03WWF+35SektksoIophixBGcF1AY8GOnEyFcF4iy1lqMCUIKPhrzTwj1gS9SrHXxlfK13+S7a0rnMoB41aPT/AOolnkTXCVnQ/wDkTRylTjh7C3skq8bFY7W5rJalplsM4EDAnDXgcMDKAncapNF8dzc7nUHDgdBmMm6NXWbGr8GiMncnZX2E07QamHg1gGB4M4ABh+w9sois9qL8s1sp7nahubcuOaG4yNwev95W1risg092qF2ZoZv2PZLVqSnJzptNP8pWDV9qIWSA8cp+jU6hi8urKVtIqYaKtNTj/UvgkezN9sdydpotvUUmL0wKgRmGBYZmsjz4yfftsoVa1WyWslFGY9CuBiaTGmuKnkPbNIJPDtN/5f6CXynj7qoGpaKCDhq0/YGBP7Az030l1xhZ6fDjUcjYMAo959kXdlKwXeTaGtIr1ADuYRcSMdeCjHT5zPK3/e7Wys1ZhgMAtNMccxBqHn0k+uTsp0nFvayMlYp3kaqZIqtIzCZRKEdhGWEkOIywmyLHpMitbc7S7Zp2VX1VPnl6jzMsi9bc7S7ZpuVX1VPnl6jzfBb9Tp7F6ebEXXqEuqcpbr1CXVOeibC4QhAOGQLbqMnmQLbqMAprp+1r6FTskPLzyn/LHrNJl0/a19Cp2SHl75Tflj1mnDj/ACuqM6mRmyR9IwkfScDMGPrHljKmOrMmB5Y6sZWPLMmB1RHVEbSPLMmSLAigsVRpFyFUFmOgKBiTPT3Xkpqe0+qkp6xHuEtSoTrO0USk3keWKxDCaB3vWb8Ifqf4zxN6UglaqijBVdgo2AHVNa+FnQScmtvISi4knJQeN0/RqdQxjLH7XV81P/5iMWC3tZqgrIAWUEANjhpGHBI97Xg1oqNWcAMwUELjhoAHD5pZVI6nQ43v2F/lsVzyLVbZH6jSO8rEoR3EZYSQ0ZebIkYeMvH3jDzZFj0eRetudpds03Kr6qnzy9R5mWRnlNztLtmm5VfVU+eXqPN8Fv1OnsXp8RF16hLqnKW69Ql1TnpGwuEIQDhkC26jJ5kC26jAKa6fta+hU7JCy91t+WPvaTbp+1r6FTskHL/W35Y+9pw4/wArqjOpkZshj6GRUMfRpwsxJSmOqZHVo6jTJkElTHlMjK0dVpkwSkMdUyMrR1WmTQNJui76VCkrIoBZFZ3PlHEAnE7J2zX1Tq1txpeFgpYuPI0EDAbdc8Tbb9q11WmTm01AUU10A4DDFtuqWGRzY2g80/vWerDGJzjTpqyNVPakj20zm+j4xX5x/fNGmZX4/jFfnX98t/JbkfUVciFUeRqhjjGMOZ5EUYDTxl465jLmbxJGmjLx1jGWmqJGnjLx14y81RY9HkZ5Tc7S7ZpuVX1VPnl6jzMsi/KbnaU03Kr6qnzy9R50YLfqdPYvTzYi69Ql1TlLdeoS6pz0jYXCEIBwyBbdRk8yBbdRgFNdP2tfQqdkgfSAdLflj72k+6fta+hU7JXfSJrb8sfe04cf5XVGdTdMyRo+jSCpjyNORoyJytHlaQUcx1XMyaKk5WjqvIKtHVaZtAnLUixVkNWjitMmiCYKs9DkQ2NpPNP1lnlg89JkI3jR5l+sk0w6/tj6kx3kaFMtv1vGbRzr9aalMov5vGrRz1TrT0f5BXjH1NauRDZoyxnWaNM08pIxOOYyximaNMZqkSIcxpjFsY0xmqJG3MZYxxjGWM0RJ6bIvW3O0u2ablV9VT55eo8zLIrW3O0ppuVX1VPnl6jzowW/U6exenxEXXqEuqcpbr1CXVOeibC4QhAOGQLbqMnmQLbqMAprp+1r6FTsld9Imtvyx97Sxun7WvoVOyV30ia2/LH3tOHH+V1RnV3TKo4pjc6pnMzMkKY6pkdTHVaUaKkhWjqtIytHVaZtEEhWjitIwaLDTNoEkNPTZAN42eZqdZJ5MPPUfR43jZ5mp1kmlBf2R9SY5o0qZHlA3jVp56p1prkx3KJvG7Vz1TrTuxyvFeprVyIZaNs0SWiS08xIwBmjbNBmjbNNEiTjGNMYpmjLGaJEiWMbJimMRNESenyK1tztLtmnZVfVU+eXqPMxyK1tztLtmnZVfVU+eXqPNsFv1OnsXp5sRdeoS6pyluvUJdU56JsLhCEA4ZAtuoyeZBtg0GAUt0/a19Cp7hK76RNbflj72lndYwta8q1B+0i5c2fOdNj0mT14n+U4cf5N/wAozq7pkMJ1lIJB1g4HzicnOZilMdVoxFK0hogkq0cDSMrRwNM2iCQGiw0jhooNK2BIDT1X0cnxw8xU6yTx4aes+jU4208xU6yTSiv7ETHM1KYxlG3jlq5+p1jNnmJ5St45a+fq9Yzsxi+VGlTIhFogtEFoktPOsZCi0QzRJaIZpdIAzRtmgzRsmXSJAmEISxJ6jIsaTztKablT9VT55eo8zzImyE7l/m1gf9IIHYTNDyo+rpj/ADQf9j/GaYHbKo/yi1PiIuvUJdU5T3YugS4SekbC4QhAOGRbUuiS4zWXGAeZepuNenUOpXGd6J0H9jLPKmw7rQz10tSOeNpXU37afVIt6WXEGTrht+609yf6ymM1gfvJqDdhmdWmqkHB8SGrqxjeUVg3OpuqjwKmk8j8Pt1+2VM1LKjJwU87wcbPU1f5bcXk5DM7vK6Xs50+FT+64GjzHYZ41OTg9XPNdzmWzYyDCEJuWFBosNGoAyLAfDRYeRw0UGkWIHw8co2lqZzkdkOrFHZGw2YgyLnTudK2BYb7V/8A9Ff/ANir8ZGeqWJZiSScSWJJJ2knXGM6GfJsBwvElo2WnC0WAstEFokmclrACYQhJJCO2SytWdaa62OvYOEmcs9meqwSmpYnZqHKTwCe0ydydIIp0xnVX8t/uqvYo/eY1KmjsWbyRDZ6PIu7AHDgeBQXNXlYjD3Y+2WmUVXOqUqQ+6C59ege4yzstnp2Ojm44KgLMx1seE+c/CUNAtXqNWbWx0DYuoD2T08LR1NNRefH1NoR0VYtrBTwAlmokWzU8BJYnSXOwhCAESwioQCBaqGMorRRei4q0zg66thHCDtE9S6YyDabLjAOWG86dqU02AD4YPRbTiNo2iU96ZH44mzkFTrpOf2BOvzGdtV2acRoI0gjQQeQxdC+LRS0OBVUcbQ+HnGuYVsPCsrSRWUVLM8TeORwBOdSqUTtVSUPZ7JVtkoeCr7aeB981ZMpk+/TqL5s1h7xO98Fn4Uf10hOPwM1u1P2rmerfMyfvVP4o/QfjDvVP4o/QfjNaF/WbYehPwnd/LLy9A/wjwdX7nYat8zJO9U/ij9B+MO9U/ij9B+M1zfyy8vQP8Ib+WXl6B/hHg6v3Ow1b5mR96x/FH6D8Z3vWP4o/QfjNb38svL0D/CG/ll5egf4R4Or9zsNW+ZknesfxR+g/Gc71j+KP0H4zXN/LL/dB/4w38sv90H/AIx4Or9zsNW+ZkfeqfxR+g/GHeqfxR+g/Ga5v5Zf7oP/ABhv5Zf7oP8AxjwdX7nYat8zI+9U/ij9B+MO9U/ij9B+M1zfuy7f+B/4w37su3/gf+MeDq/c7DVvmZH3qn8UfoPxkuyZIKSAd0qniohUH2Ymajv5Zf7oP/Gd74KA1Z581Jh748FUedTsNW+Z5m6cjHwAzBQp8OI8M+r4z1tksVGx0zm4Ko0u7Hwm5SeyQa2UROilSPnqEAewSC9OraCDVYnYupF8wnTRwtOjtW182XjBRF2+3NamCriKKnEA6C54x5OSTrDZcAIWWxASyp08J1FxVNcI5OCdgBCEIAQhCAESyxUIBGqWfGRqlhB4JY4ThWAU7XaNkTvWNkucyG5wCl3rGyG9Y2S63OG5wCl3rGyG9Y2S63OG5wCl3rGyG9Y2S63OG5wCl3rGyG9Y2S63OG5wCl3rGyG9Y2S63OG5wCl3rGyG9Y2S63OG5wCl3rGyKW7BslxucMyAVtOwAcEk07MBJQWdwgCFp4ReE7CAEIQgBCEIAQhCAEIQgBCEIAQhCAEIQgBCEIAQhCAEIQgBCEIAQhCAEIQgBCEIAQhCAEIQgBCEIB//2Q==">
            <a:hlinkClick r:id="rId3"/>
          </p:cNvPr>
          <p:cNvSpPr>
            <a:spLocks noChangeAspect="1" noChangeArrowheads="1"/>
          </p:cNvSpPr>
          <p:nvPr/>
        </p:nvSpPr>
        <p:spPr bwMode="auto">
          <a:xfrm>
            <a:off x="1658939" y="-1333500"/>
            <a:ext cx="2790825" cy="27908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4" descr="data:image/jpeg;base64,/9j/4AAQSkZJRgABAQAAAQABAAD/2wCEAAkGBhANEA8NDQ8QDw4OEA8ODQ0NDA8NDA0OFBAVFBQQEhQXGycqFxkjGRISHy8gIycpLCwsFR4xNTAqNSYrLCkBCQoKDgwOGQ8PFyklHyArKjUsKioqKSwyKSwpKjQqKS0pKTUyKSkpMCksKSksLy0qLCkpLCwpLCwsKSkpKSk2LP/AABEIAOEA4QMBIgACEQEDEQH/xAAbAAABBQEBAAAAAAAAAAAAAAAAAgMEBQcBBv/EAEkQAAIBAQMFCQwJAgYDAQAAAAECAAMEBREGEiExURMVQVJhc5OywRQWIiQycXKBkbHR4QczNEJTdJKh0mLwI2OCoqPCQ5SzVP/EABkBAQADAQEAAAAAAAAAAAAAAAABAgMEBf/EADERAAIBAgIIBAYCAwAAAAAAAAABAgMRBDESEyEyQVGBoRQzcbEVIlJTYZEFI0LB4f/aAAwDAQACEQMRAD8A3GEIQAhCcJgHZzGIaphGWtIEAk4wxkI2wbYnu0bYBPxhjIHdo2w7tG2AT8YYyB3aNsO7RtgE/GGMgd2jbDu0bYBPxhjIHdo2w7tG2AT8YYyB3aNsO7RtgE/GGMgd2jbDu0bYBPxhjIHdo2zotg2wCdjOyItqEdWtjAHoRIaKgBCEIAQhCAEIThMA4zSPWr4Qr1sJR3heGEAlWm8QOGV3dz1Dm0lZz/QpOHn2Sbd9wmphUtOOB0iiDh+v4S2q16NmUZxWmvAoGGPmUa5DairsFCLvtbacwD0qig/tOb02vip0o+EmVsqkGinTZuViF/bTI5yvI/8AGg89XA+6cbx1BO2l2ZTTQ3vTa+KnS/KG9Nr4qdL8ovvwPEp9N8od+B4lPpvlI+IUOfZjTQjem18VOl+UN6bXxU6X5RffgeJT6b5Q78DxKfTfKPiFDn2Y00I3ptfFTpflDem18VOl+UX34HiU+m+UO/D+in03yj4hQ59mNNCN6bXxU6X5Q3ptfFTpflF9+B4lPpvlOd+J4lPpvlHxChz7MaaE702vip0vyhvTa+KnS/KK78TxKfTfKHfieJT6b5R8QofV2Y00J3ptfFTpflDem18VOl+UV34niU+m+UO/I8Sn03yj4hQ+rsxpoTvTa+KnSj4Touu1j7qnzVRjDvyP4dPpvlHqWVw+/SOG1XB94krH0Pq7MacSLUetR01KbqONhnL7RJNlvQHhlrY74o19CNg3EbwW+fqjF4XAlTwqf+HU2qPAY/1DtE64TjNXi7lk7j1C1YyYj4zy1Gu9FzTqjNYewjaDwiXdltOMsSWMIhWi4AQhCAEbqNhHDItpbAQCsvG04AxFw3fuh7pqDEYncQdXK/wkK3Y1HWkNbsF82J1z0NstC2WiWA0U1Cou06lX3SspKKbfAjIi31fQof4dPBqxGIB8lBxm7BPCXvlAEY4k1ax8ok6F5D8BEX/ezICMca1XFmbijb2DzTy2M8Kc5YmWlLd4Iwcrkq03nVq+U5w4qnNX2CRpyEuklkVCE6IoLJAnCdzY4Eigki5FxrMhmR8JO5krpC5H3OczJJzJwpGkCMUiSJIKRJWWuBgzkcZY2RLEnIujanpnFHZfMxw9nDG5wxa+ZJe2DKQ4ha/qqKMCPOO0T3tx5S+SlZs5GwzKuOOGOrOPCOWZGZaXHeppsKTn/Dc4DH7jHsMy0ZUnp0v1zG1bUbFe12i0Jo0VF0025eKeQylu21HyToIOBB1gjgkzJe8zUQ0XPhU/JJ1lPlq9kjXxQ3K0BxoWqM7kzxoPYZ7VGqqsFNcToTurl7Z6mMkCV1hqYgSwUzUkVCEIBwyFbDoMmmQLbqMAp7vGda0x+6Hb15uHbHMrbRpo0uDwqjbNGge8xq6fta+hU9wkbLZ8HY7LMcPa04ce2qLS42KVMjO7daTVqPUPCdHIo0AeyMTk7OJKysjAJ0LACOKsNgFWOKk6qx1VmbZAgJFhYsLL7I67KdotBWsueq02cKScCwZQMdo0nREU5yUVxCV9h58LO5stso6QFrtAAAAqYAAYADNGgSuzZWXytoNDWbOFY9mzhWVuBgrEFJIKxBWWuQRmWNMslMsZZZdMkissQY+yxlxNEyRBMQTOkxDtLEmgZF3oS9ncnSTuNTlx8HE/7TPYZUJ4NJ+EVM32qT/1ma5FvwbKyEcmOHwml5U/VU+eXqPNsBs048n7l6XFBdraBLdJTXXqEuac9I2FwhCAcMgW3UZPMgW3UYBTXT9rX0KnZImXXlP+WPWaS7p+1r6FTskTLryn/LHrNOHH+V1RnUyM1nRORaCcRiKRY8qxKCPKJm2QX2SOT622q26Y7lSAZwDgXJOhceDUZZ1Mo7FSY06NgptTU4Z7BQz4aMdIP7yLkVfSWWo6VTm06wUZ51I4xwx5DidMuL5yIFUmtZGAz/DNInwDjpxRhq82rzTqgnq708+PM0S2bChv22WSstNrLR3GpnNuqBQuIwGB0aDpx5Z6LJW8rPVrFKNkWi4pkmoGBJGK4jV5vZPG2ixvRY06qFHGtWGB8/KJ6DIQeMtzL9ZJlRqS1qus/wAERfzEi+L3sqWislSwpUdXwaoWALnAadUoqFi7stGZRQUlqMSF1rSTWfYI9lEvjdo5z/qJb5B0RutZ+FaaqP8AU2nqiRd1a2g8rsnN2E3jWst3sKFKzpXqqAalSt4WBI1efzYRV3LZbzD0XoJZ64Usr0dAIBwx5cMRoO2Kva8LGteqKtjL1A5DvupGcduGMasmUFjoNulKxsjgEZwq46Dr1ma6cVOzlHR5W/4TsuV1w3UO7hZrQiuF3VXVhipKqcD7jLK97ostkq1LRXpY0sUSzWVPBFVswFmb+kGcui3C03mK6qUDq3gkgnEUsODzSJl3aS9pzOClTUAcreET+49khaEaTktvzbCNiiTrotlivEmzVbJTouQdzKADEDWFYAEHDTPKZQ3MbFXaiTnLgGpuRhnIdXr0EeqKumsadooOOCrT9hYA/sTPT/SZQGFmqcONRCdowBHuPti+spOTzRGcbmfOIw4klxGHExTKEV4yTjHapjM2RY9PkVrbnaU07Kr6qnzy9R5mORWtudpds07Kr6qnzy9R5tgt+p09i9PiIuvUJdU5S3XqEuqc9E2FwhCAcMgW3UZPMgW3UYBTXT9rX0KnZImXXlN+WPWaS7p+1r6FTskTLvyn/LHrNOHH+V1RnUyM0EeQRpI+k4WYDqCPKI2kdWZMgWolvc9/17IRubY0+Gk+JQ+binlEdyep2N1q07Y2YxKmk/hAroOOkerQZYjJ+wg5xtwKbBmZ2GzH5TSEJ7JRa/ZdJ5otMoRTtliW1hcGUK6Y+UMWCshPr/YSryHHjDc03WWF+35SektksoIophixBGcF1AY8GOnEyFcF4iy1lqMCUIKPhrzTwj1gS9SrHXxlfK13+S7a0rnMoB41aPT/AOolnkTXCVnQ/wDkTRylTjh7C3skq8bFY7W5rJalplsM4EDAnDXgcMDKAncapNF8dzc7nUHDgdBmMm6NXWbGr8GiMncnZX2E07QamHg1gGB4M4ABh+w9sois9qL8s1sp7nahubcuOaG4yNwev95W1risg092qF2ZoZv2PZLVqSnJzptNP8pWDV9qIWSA8cp+jU6hi8urKVtIqYaKtNTj/UvgkezN9sdydpotvUUmL0wKgRmGBYZmsjz4yfftsoVa1WyWslFGY9CuBiaTGmuKnkPbNIJPDtN/5f6CXynj7qoGpaKCDhq0/YGBP7Az030l1xhZ6fDjUcjYMAo959kXdlKwXeTaGtIr1ADuYRcSMdeCjHT5zPK3/e7Wys1ZhgMAtNMccxBqHn0k+uTsp0nFvayMlYp3kaqZIqtIzCZRKEdhGWEkOIywmyLHpMitbc7S7Zp2VX1VPnl6jzMsi9bc7S7ZpuVX1VPnl6jzfBb9Tp7F6ebEXXqEuqcpbr1CXVOeibC4QhAOGQLbqMnmQLbqMAprp+1r6FTskPLzyn/LHrNJl0/a19Cp2SHl75Tflj1mnDj/ACuqM6mRmyR9IwkfScDMGPrHljKmOrMmB5Y6sZWPLMmB1RHVEbSPLMmSLAigsVRpFyFUFmOgKBiTPT3Xkpqe0+qkp6xHuEtSoTrO0USk3keWKxDCaB3vWb8Ifqf4zxN6UglaqijBVdgo2AHVNa+FnQScmtvISi4knJQeN0/RqdQxjLH7XV81P/5iMWC3tZqgrIAWUEANjhpGHBI97Xg1oqNWcAMwUELjhoAHD5pZVI6nQ43v2F/lsVzyLVbZH6jSO8rEoR3EZYSQ0ZebIkYeMvH3jDzZFj0eRetudpds03Kr6qnzy9R5mWRnlNztLtmm5VfVU+eXqPN8Fv1OnsXp8RF16hLqnKW69Ql1TnpGwuEIQDhkC26jJ5kC26jAKa6fta+hU7JCy91t+WPvaTbp+1r6FTskHL/W35Y+9pw4/wArqjOpkZshj6GRUMfRpwsxJSmOqZHVo6jTJkElTHlMjK0dVpkwSkMdUyMrR1WmTQNJui76VCkrIoBZFZ3PlHEAnE7J2zX1Tq1txpeFgpYuPI0EDAbdc8Tbb9q11WmTm01AUU10A4DDFtuqWGRzY2g80/vWerDGJzjTpqyNVPakj20zm+j4xX5x/fNGmZX4/jFfnX98t/JbkfUVciFUeRqhjjGMOZ5EUYDTxl465jLmbxJGmjLx1jGWmqJGnjLx14y81RY9HkZ5Tc7S7ZpuVX1VPnl6jzMsi/KbnaU03Kr6qnzy9R50YLfqdPYvTzYi69Ql1TlLdeoS6pz0jYXCEIBwyBbdRk8yBbdRgFNdP2tfQqdkgfSAdLflj72k+6fta+hU7JXfSJrb8sfe04cf5XVGdTdMyRo+jSCpjyNORoyJytHlaQUcx1XMyaKk5WjqvIKtHVaZtAnLUixVkNWjitMmiCYKs9DkQ2NpPNP1lnlg89JkI3jR5l+sk0w6/tj6kx3kaFMtv1vGbRzr9aalMov5vGrRz1TrT0f5BXjH1NauRDZoyxnWaNM08pIxOOYyximaNMZqkSIcxpjFsY0xmqJG3MZYxxjGWM0RJ6bIvW3O0u2ablV9VT55eo8zLIrW3O0ppuVX1VPnl6jzowW/U6exenxEXXqEuqcpbr1CXVOeibC4QhAOGQLbqMnmQLbqMAprp+1r6FTsld9Imtvyx97Sxun7WvoVOyV30ia2/LH3tOHH+V1RnV3TKo4pjc6pnMzMkKY6pkdTHVaUaKkhWjqtIytHVaZtEEhWjitIwaLDTNoEkNPTZAN42eZqdZJ5MPPUfR43jZ5mp1kmlBf2R9SY5o0qZHlA3jVp56p1prkx3KJvG7Vz1TrTuxyvFeprVyIZaNs0SWiS08xIwBmjbNBmjbNNEiTjGNMYpmjLGaJEiWMbJimMRNESenyK1tztLtmnZVfVU+eXqPMxyK1tztLtmnZVfVU+eXqPNsFv1OnsXp5sRdeoS6pyluvUJdU56JsLhCEA4ZAtuoyeZBtg0GAUt0/a19Cp7hK76RNbflj72lndYwta8q1B+0i5c2fOdNj0mT14n+U4cf5N/wAozq7pkMJ1lIJB1g4HzicnOZilMdVoxFK0hogkq0cDSMrRwNM2iCQGiw0jhooNK2BIDT1X0cnxw8xU6yTx4aes+jU4208xU6yTSiv7ETHM1KYxlG3jlq5+p1jNnmJ5St45a+fq9Yzsxi+VGlTIhFogtEFoktPOsZCi0QzRJaIZpdIAzRtmgzRsmXSJAmEISxJ6jIsaTztKablT9VT55eo8zzImyE7l/m1gf9IIHYTNDyo+rpj/ADQf9j/GaYHbKo/yi1PiIuvUJdU5T3YugS4SekbC4QhAOGRbUuiS4zWXGAeZepuNenUOpXGd6J0H9jLPKmw7rQz10tSOeNpXU37afVIt6WXEGTrht+609yf6ymM1gfvJqDdhmdWmqkHB8SGrqxjeUVg3OpuqjwKmk8j8Pt1+2VM1LKjJwU87wcbPU1f5bcXk5DM7vK6Xs50+FT+64GjzHYZ41OTg9XPNdzmWzYyDCEJuWFBosNGoAyLAfDRYeRw0UGkWIHw8co2lqZzkdkOrFHZGw2YgyLnTudK2BYb7V/8A9Ff/ANir8ZGeqWJZiSScSWJJJ2knXGM6GfJsBwvElo2WnC0WAstEFokmclrACYQhJJCO2SytWdaa62OvYOEmcs9meqwSmpYnZqHKTwCe0ydydIIp0xnVX8t/uqvYo/eY1KmjsWbyRDZ6PIu7AHDgeBQXNXlYjD3Y+2WmUVXOqUqQ+6C59ege4yzstnp2Ojm44KgLMx1seE+c/CUNAtXqNWbWx0DYuoD2T08LR1NNRefH1NoR0VYtrBTwAlmokWzU8BJYnSXOwhCAESwioQCBaqGMorRRei4q0zg66thHCDtE9S6YyDabLjAOWG86dqU02AD4YPRbTiNo2iU96ZH44mzkFTrpOf2BOvzGdtV2acRoI0gjQQeQxdC+LRS0OBVUcbQ+HnGuYVsPCsrSRWUVLM8TeORwBOdSqUTtVSUPZ7JVtkoeCr7aeB981ZMpk+/TqL5s1h7xO98Fn4Uf10hOPwM1u1P2rmerfMyfvVP4o/QfjDvVP4o/QfjNaF/WbYehPwnd/LLy9A/wjwdX7nYat8zJO9U/ij9B+MO9U/ij9B+M1zfyy8vQP8Ib+WXl6B/hHg6v3Ow1b5mR96x/FH6D8Z3vWP4o/QfjNb38svL0D/CG/ll5egf4R4Or9zsNW+ZknesfxR+g/Gc71j+KP0H4zXN/LL/dB/4w38sv90H/AIx4Or9zsNW+ZkfeqfxR+g/GHeqfxR+g/Ga5v5Zf7oP/ABhv5Zf7oP8AxjwdX7nYat8zI+9U/ij9B+MO9U/ij9B+M1zfuy7f+B/4w37su3/gf+MeDq/c7DVvmZH3qn8UfoPxkuyZIKSAd0qniohUH2Ymajv5Zf7oP/Gd74KA1Z581Jh748FUedTsNW+Z5m6cjHwAzBQp8OI8M+r4z1tksVGx0zm4Ko0u7Hwm5SeyQa2UROilSPnqEAewSC9OraCDVYnYupF8wnTRwtOjtW182XjBRF2+3NamCriKKnEA6C54x5OSTrDZcAIWWxASyp08J1FxVNcI5OCdgBCEIAQhCAESyxUIBGqWfGRqlhB4JY4ThWAU7XaNkTvWNkucyG5wCl3rGyG9Y2S63OG5wCl3rGyG9Y2S63OG5wCl3rGyG9Y2S63OG5wCl3rGyG9Y2S63OG5wCl3rGyG9Y2S63OG5wCl3rGyG9Y2S63OG5wCl3rGyKW7BslxucMyAVtOwAcEk07MBJQWdwgCFp4ReE7CAEIQgBCEIAQhCAEIQgBCEIAQhCAEIQgBCEIAQhCAEIQgBCEIAQhCAEIQgBCEIAQhCAEIQgBCEIB//2Q==">
            <a:hlinkClick r:id="rId3"/>
          </p:cNvPr>
          <p:cNvSpPr>
            <a:spLocks noChangeAspect="1" noChangeArrowheads="1"/>
          </p:cNvSpPr>
          <p:nvPr/>
        </p:nvSpPr>
        <p:spPr bwMode="auto">
          <a:xfrm>
            <a:off x="1811339" y="-1181100"/>
            <a:ext cx="2790825" cy="27908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Down Arrow 12"/>
          <p:cNvSpPr/>
          <p:nvPr/>
        </p:nvSpPr>
        <p:spPr>
          <a:xfrm rot="1901182">
            <a:off x="8477250" y="419100"/>
            <a:ext cx="800100" cy="85725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14"/>
          <p:cNvGrpSpPr>
            <a:grpSpLocks/>
          </p:cNvGrpSpPr>
          <p:nvPr/>
        </p:nvGrpSpPr>
        <p:grpSpPr bwMode="auto">
          <a:xfrm>
            <a:off x="6772253" y="1609725"/>
            <a:ext cx="3479800" cy="3761440"/>
            <a:chOff x="4888710" y="1993102"/>
            <a:chExt cx="3481379" cy="3759837"/>
          </a:xfrm>
        </p:grpSpPr>
        <p:sp>
          <p:nvSpPr>
            <p:cNvPr id="8" name="Freeform 7"/>
            <p:cNvSpPr/>
            <p:nvPr/>
          </p:nvSpPr>
          <p:spPr>
            <a:xfrm>
              <a:off x="5790948" y="1993102"/>
              <a:ext cx="1283493" cy="1283493"/>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sz="2000" dirty="0">
                  <a:latin typeface="Century Gothic"/>
                </a:rPr>
                <a:t>Tell </a:t>
              </a:r>
            </a:p>
          </p:txBody>
        </p:sp>
        <p:sp>
          <p:nvSpPr>
            <p:cNvPr id="9" name="Freeform 8"/>
            <p:cNvSpPr/>
            <p:nvPr/>
          </p:nvSpPr>
          <p:spPr>
            <a:xfrm rot="2563707">
              <a:off x="6948632" y="3011843"/>
              <a:ext cx="254115" cy="433202"/>
            </a:xfrm>
            <a:custGeom>
              <a:avLst/>
              <a:gdLst>
                <a:gd name="connsiteX0" fmla="*/ 0 w 254561"/>
                <a:gd name="connsiteY0" fmla="*/ 86636 h 433179"/>
                <a:gd name="connsiteX1" fmla="*/ 127281 w 254561"/>
                <a:gd name="connsiteY1" fmla="*/ 86636 h 433179"/>
                <a:gd name="connsiteX2" fmla="*/ 127281 w 254561"/>
                <a:gd name="connsiteY2" fmla="*/ 0 h 433179"/>
                <a:gd name="connsiteX3" fmla="*/ 254561 w 254561"/>
                <a:gd name="connsiteY3" fmla="*/ 216590 h 433179"/>
                <a:gd name="connsiteX4" fmla="*/ 127281 w 254561"/>
                <a:gd name="connsiteY4" fmla="*/ 433179 h 433179"/>
                <a:gd name="connsiteX5" fmla="*/ 127281 w 254561"/>
                <a:gd name="connsiteY5" fmla="*/ 346543 h 433179"/>
                <a:gd name="connsiteX6" fmla="*/ 0 w 254561"/>
                <a:gd name="connsiteY6" fmla="*/ 346543 h 433179"/>
                <a:gd name="connsiteX7" fmla="*/ 0 w 254561"/>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561" h="433179">
                  <a:moveTo>
                    <a:pt x="0" y="86636"/>
                  </a:moveTo>
                  <a:lnTo>
                    <a:pt x="127281" y="86636"/>
                  </a:lnTo>
                  <a:lnTo>
                    <a:pt x="127281" y="0"/>
                  </a:lnTo>
                  <a:lnTo>
                    <a:pt x="254561" y="216590"/>
                  </a:lnTo>
                  <a:lnTo>
                    <a:pt x="127281" y="433179"/>
                  </a:lnTo>
                  <a:lnTo>
                    <a:pt x="127281" y="346543"/>
                  </a:lnTo>
                  <a:lnTo>
                    <a:pt x="0" y="346543"/>
                  </a:lnTo>
                  <a:lnTo>
                    <a:pt x="0" y="86636"/>
                  </a:lnTo>
                  <a:close/>
                </a:path>
              </a:pathLst>
            </a:custGeom>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lIns="0" tIns="86635" rIns="76367" bIns="86636" spcCol="1270" anchor="ctr"/>
            <a:lstStyle/>
            <a:p>
              <a:pPr algn="ctr" defTabSz="711200">
                <a:lnSpc>
                  <a:spcPct val="90000"/>
                </a:lnSpc>
                <a:spcAft>
                  <a:spcPct val="35000"/>
                </a:spcAft>
                <a:defRPr/>
              </a:pPr>
              <a:endParaRPr lang="en-US" sz="1600" dirty="0">
                <a:latin typeface="Century Gothic"/>
              </a:endParaRPr>
            </a:p>
          </p:txBody>
        </p:sp>
        <p:sp>
          <p:nvSpPr>
            <p:cNvPr id="10" name="Freeform 9"/>
            <p:cNvSpPr/>
            <p:nvPr/>
          </p:nvSpPr>
          <p:spPr>
            <a:xfrm>
              <a:off x="7086596" y="3189883"/>
              <a:ext cx="1283493" cy="1283493"/>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2417650"/>
                <a:satOff val="-12726"/>
                <a:lumOff val="-13399"/>
                <a:alphaOff val="0"/>
              </a:schemeClr>
            </a:fillRef>
            <a:effectRef idx="1">
              <a:schemeClr val="accent5">
                <a:hueOff val="-2417650"/>
                <a:satOff val="-12726"/>
                <a:lumOff val="-13399"/>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sz="2000" dirty="0">
                  <a:latin typeface="Century Gothic"/>
                </a:rPr>
                <a:t>Show</a:t>
              </a:r>
            </a:p>
          </p:txBody>
        </p:sp>
        <p:sp>
          <p:nvSpPr>
            <p:cNvPr id="14" name="Freeform 13"/>
            <p:cNvSpPr/>
            <p:nvPr/>
          </p:nvSpPr>
          <p:spPr>
            <a:xfrm rot="18656525">
              <a:off x="7107535" y="4225571"/>
              <a:ext cx="182484" cy="433585"/>
            </a:xfrm>
            <a:custGeom>
              <a:avLst/>
              <a:gdLst>
                <a:gd name="connsiteX0" fmla="*/ 0 w 182568"/>
                <a:gd name="connsiteY0" fmla="*/ 86636 h 433179"/>
                <a:gd name="connsiteX1" fmla="*/ 91284 w 182568"/>
                <a:gd name="connsiteY1" fmla="*/ 86636 h 433179"/>
                <a:gd name="connsiteX2" fmla="*/ 91284 w 182568"/>
                <a:gd name="connsiteY2" fmla="*/ 0 h 433179"/>
                <a:gd name="connsiteX3" fmla="*/ 182568 w 182568"/>
                <a:gd name="connsiteY3" fmla="*/ 216590 h 433179"/>
                <a:gd name="connsiteX4" fmla="*/ 91284 w 182568"/>
                <a:gd name="connsiteY4" fmla="*/ 433179 h 433179"/>
                <a:gd name="connsiteX5" fmla="*/ 91284 w 182568"/>
                <a:gd name="connsiteY5" fmla="*/ 346543 h 433179"/>
                <a:gd name="connsiteX6" fmla="*/ 0 w 182568"/>
                <a:gd name="connsiteY6" fmla="*/ 346543 h 433179"/>
                <a:gd name="connsiteX7" fmla="*/ 0 w 182568"/>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568" h="433179">
                  <a:moveTo>
                    <a:pt x="182567" y="346543"/>
                  </a:moveTo>
                  <a:lnTo>
                    <a:pt x="91284" y="346543"/>
                  </a:lnTo>
                  <a:lnTo>
                    <a:pt x="91284" y="433179"/>
                  </a:lnTo>
                  <a:lnTo>
                    <a:pt x="1" y="216589"/>
                  </a:lnTo>
                  <a:lnTo>
                    <a:pt x="91284" y="0"/>
                  </a:lnTo>
                  <a:lnTo>
                    <a:pt x="91284" y="86636"/>
                  </a:lnTo>
                  <a:lnTo>
                    <a:pt x="182567" y="86636"/>
                  </a:lnTo>
                  <a:lnTo>
                    <a:pt x="182567" y="346543"/>
                  </a:lnTo>
                  <a:close/>
                </a:path>
              </a:pathLst>
            </a:custGeom>
          </p:spPr>
          <p:style>
            <a:lnRef idx="0">
              <a:schemeClr val="lt1">
                <a:hueOff val="0"/>
                <a:satOff val="0"/>
                <a:lumOff val="0"/>
                <a:alphaOff val="0"/>
              </a:schemeClr>
            </a:lnRef>
            <a:fillRef idx="2">
              <a:schemeClr val="accent5">
                <a:hueOff val="-2417650"/>
                <a:satOff val="-12726"/>
                <a:lumOff val="-13399"/>
                <a:alphaOff val="0"/>
              </a:schemeClr>
            </a:fillRef>
            <a:effectRef idx="1">
              <a:schemeClr val="accent5">
                <a:hueOff val="-2417650"/>
                <a:satOff val="-12726"/>
                <a:lumOff val="-13399"/>
                <a:alphaOff val="0"/>
              </a:schemeClr>
            </a:effectRef>
            <a:fontRef idx="minor">
              <a:schemeClr val="dk1"/>
            </a:fontRef>
          </p:style>
          <p:txBody>
            <a:bodyPr lIns="54769" tIns="86636" rIns="1" bIns="86636" spcCol="1270" anchor="ctr"/>
            <a:lstStyle/>
            <a:p>
              <a:pPr algn="ctr" defTabSz="711200">
                <a:lnSpc>
                  <a:spcPct val="90000"/>
                </a:lnSpc>
                <a:spcAft>
                  <a:spcPct val="35000"/>
                </a:spcAft>
                <a:defRPr/>
              </a:pPr>
              <a:endParaRPr lang="en-US" sz="1600" dirty="0">
                <a:latin typeface="Century Gothic"/>
              </a:endParaRPr>
            </a:p>
          </p:txBody>
        </p:sp>
        <p:sp>
          <p:nvSpPr>
            <p:cNvPr id="15" name="Freeform 14"/>
            <p:cNvSpPr/>
            <p:nvPr/>
          </p:nvSpPr>
          <p:spPr>
            <a:xfrm>
              <a:off x="6019798" y="4419602"/>
              <a:ext cx="1389494" cy="1333337"/>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835301"/>
                <a:satOff val="-25453"/>
                <a:lumOff val="-26797"/>
                <a:alphaOff val="0"/>
              </a:schemeClr>
            </a:fillRef>
            <a:effectRef idx="1">
              <a:schemeClr val="accent5">
                <a:hueOff val="-4835301"/>
                <a:satOff val="-25453"/>
                <a:lumOff val="-26797"/>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dirty="0">
                  <a:latin typeface="Century Gothic"/>
                </a:rPr>
                <a:t>Practice</a:t>
              </a:r>
            </a:p>
          </p:txBody>
        </p:sp>
        <p:sp>
          <p:nvSpPr>
            <p:cNvPr id="16" name="Freeform 15"/>
            <p:cNvSpPr/>
            <p:nvPr/>
          </p:nvSpPr>
          <p:spPr>
            <a:xfrm rot="24318008">
              <a:off x="6014040" y="4323161"/>
              <a:ext cx="171377" cy="433585"/>
            </a:xfrm>
            <a:custGeom>
              <a:avLst/>
              <a:gdLst>
                <a:gd name="connsiteX0" fmla="*/ 0 w 172012"/>
                <a:gd name="connsiteY0" fmla="*/ 86636 h 433179"/>
                <a:gd name="connsiteX1" fmla="*/ 86006 w 172012"/>
                <a:gd name="connsiteY1" fmla="*/ 86636 h 433179"/>
                <a:gd name="connsiteX2" fmla="*/ 86006 w 172012"/>
                <a:gd name="connsiteY2" fmla="*/ 0 h 433179"/>
                <a:gd name="connsiteX3" fmla="*/ 172012 w 172012"/>
                <a:gd name="connsiteY3" fmla="*/ 216590 h 433179"/>
                <a:gd name="connsiteX4" fmla="*/ 86006 w 172012"/>
                <a:gd name="connsiteY4" fmla="*/ 433179 h 433179"/>
                <a:gd name="connsiteX5" fmla="*/ 86006 w 172012"/>
                <a:gd name="connsiteY5" fmla="*/ 346543 h 433179"/>
                <a:gd name="connsiteX6" fmla="*/ 0 w 172012"/>
                <a:gd name="connsiteY6" fmla="*/ 346543 h 433179"/>
                <a:gd name="connsiteX7" fmla="*/ 0 w 172012"/>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012" h="433179">
                  <a:moveTo>
                    <a:pt x="172011" y="346543"/>
                  </a:moveTo>
                  <a:lnTo>
                    <a:pt x="86006" y="346543"/>
                  </a:lnTo>
                  <a:lnTo>
                    <a:pt x="86006" y="433179"/>
                  </a:lnTo>
                  <a:lnTo>
                    <a:pt x="1" y="216589"/>
                  </a:lnTo>
                  <a:lnTo>
                    <a:pt x="86006" y="0"/>
                  </a:lnTo>
                  <a:lnTo>
                    <a:pt x="86006" y="86636"/>
                  </a:lnTo>
                  <a:lnTo>
                    <a:pt x="172011" y="86636"/>
                  </a:lnTo>
                  <a:lnTo>
                    <a:pt x="172011" y="346543"/>
                  </a:lnTo>
                  <a:close/>
                </a:path>
              </a:pathLst>
            </a:custGeom>
          </p:spPr>
          <p:style>
            <a:lnRef idx="0">
              <a:schemeClr val="lt1">
                <a:hueOff val="0"/>
                <a:satOff val="0"/>
                <a:lumOff val="0"/>
                <a:alphaOff val="0"/>
              </a:schemeClr>
            </a:lnRef>
            <a:fillRef idx="2">
              <a:schemeClr val="accent5">
                <a:hueOff val="-4835301"/>
                <a:satOff val="-25453"/>
                <a:lumOff val="-26797"/>
                <a:alphaOff val="0"/>
              </a:schemeClr>
            </a:fillRef>
            <a:effectRef idx="1">
              <a:schemeClr val="accent5">
                <a:hueOff val="-4835301"/>
                <a:satOff val="-25453"/>
                <a:lumOff val="-26797"/>
                <a:alphaOff val="0"/>
              </a:schemeClr>
            </a:effectRef>
            <a:fontRef idx="minor">
              <a:schemeClr val="dk1"/>
            </a:fontRef>
          </p:style>
          <p:txBody>
            <a:bodyPr lIns="51604" tIns="86635" rIns="0" bIns="86636" spcCol="1270" anchor="ctr"/>
            <a:lstStyle/>
            <a:p>
              <a:pPr algn="ctr" defTabSz="711200">
                <a:lnSpc>
                  <a:spcPct val="90000"/>
                </a:lnSpc>
                <a:spcAft>
                  <a:spcPct val="35000"/>
                </a:spcAft>
                <a:defRPr/>
              </a:pPr>
              <a:endParaRPr lang="en-US" sz="1600" dirty="0">
                <a:latin typeface="Century Gothic"/>
              </a:endParaRPr>
            </a:p>
          </p:txBody>
        </p:sp>
        <p:sp>
          <p:nvSpPr>
            <p:cNvPr id="17" name="Freeform 16"/>
            <p:cNvSpPr/>
            <p:nvPr/>
          </p:nvSpPr>
          <p:spPr>
            <a:xfrm>
              <a:off x="4888710" y="3276600"/>
              <a:ext cx="1283493" cy="1283493"/>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7252951"/>
                <a:satOff val="-38179"/>
                <a:lumOff val="-40196"/>
                <a:alphaOff val="0"/>
              </a:schemeClr>
            </a:fillRef>
            <a:effectRef idx="1">
              <a:schemeClr val="accent5">
                <a:hueOff val="-7252951"/>
                <a:satOff val="-38179"/>
                <a:lumOff val="-40196"/>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sz="2000" dirty="0">
                  <a:latin typeface="Century Gothic"/>
                </a:rPr>
                <a:t>Assess</a:t>
              </a:r>
            </a:p>
          </p:txBody>
        </p:sp>
        <p:sp>
          <p:nvSpPr>
            <p:cNvPr id="18" name="Freeform 17"/>
            <p:cNvSpPr/>
            <p:nvPr/>
          </p:nvSpPr>
          <p:spPr>
            <a:xfrm rot="18306324">
              <a:off x="5902856" y="3063223"/>
              <a:ext cx="152335" cy="433585"/>
            </a:xfrm>
            <a:custGeom>
              <a:avLst/>
              <a:gdLst>
                <a:gd name="connsiteX0" fmla="*/ 0 w 151257"/>
                <a:gd name="connsiteY0" fmla="*/ 86636 h 433179"/>
                <a:gd name="connsiteX1" fmla="*/ 75629 w 151257"/>
                <a:gd name="connsiteY1" fmla="*/ 86636 h 433179"/>
                <a:gd name="connsiteX2" fmla="*/ 75629 w 151257"/>
                <a:gd name="connsiteY2" fmla="*/ 0 h 433179"/>
                <a:gd name="connsiteX3" fmla="*/ 151257 w 151257"/>
                <a:gd name="connsiteY3" fmla="*/ 216590 h 433179"/>
                <a:gd name="connsiteX4" fmla="*/ 75629 w 151257"/>
                <a:gd name="connsiteY4" fmla="*/ 433179 h 433179"/>
                <a:gd name="connsiteX5" fmla="*/ 75629 w 151257"/>
                <a:gd name="connsiteY5" fmla="*/ 346543 h 433179"/>
                <a:gd name="connsiteX6" fmla="*/ 0 w 151257"/>
                <a:gd name="connsiteY6" fmla="*/ 346543 h 433179"/>
                <a:gd name="connsiteX7" fmla="*/ 0 w 151257"/>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257" h="433179">
                  <a:moveTo>
                    <a:pt x="0" y="86636"/>
                  </a:moveTo>
                  <a:lnTo>
                    <a:pt x="75629" y="86636"/>
                  </a:lnTo>
                  <a:lnTo>
                    <a:pt x="75629" y="0"/>
                  </a:lnTo>
                  <a:lnTo>
                    <a:pt x="151257" y="216590"/>
                  </a:lnTo>
                  <a:lnTo>
                    <a:pt x="75629" y="433179"/>
                  </a:lnTo>
                  <a:lnTo>
                    <a:pt x="75629" y="346543"/>
                  </a:lnTo>
                  <a:lnTo>
                    <a:pt x="0" y="346543"/>
                  </a:lnTo>
                  <a:lnTo>
                    <a:pt x="0" y="86636"/>
                  </a:lnTo>
                  <a:close/>
                </a:path>
              </a:pathLst>
            </a:custGeom>
          </p:spPr>
          <p:style>
            <a:lnRef idx="0">
              <a:schemeClr val="lt1">
                <a:hueOff val="0"/>
                <a:satOff val="0"/>
                <a:lumOff val="0"/>
                <a:alphaOff val="0"/>
              </a:schemeClr>
            </a:lnRef>
            <a:fillRef idx="2">
              <a:schemeClr val="accent5">
                <a:hueOff val="-7252951"/>
                <a:satOff val="-38179"/>
                <a:lumOff val="-40196"/>
                <a:alphaOff val="0"/>
              </a:schemeClr>
            </a:fillRef>
            <a:effectRef idx="1">
              <a:schemeClr val="accent5">
                <a:hueOff val="-7252951"/>
                <a:satOff val="-38179"/>
                <a:lumOff val="-40196"/>
                <a:alphaOff val="0"/>
              </a:schemeClr>
            </a:effectRef>
            <a:fontRef idx="minor">
              <a:schemeClr val="dk1"/>
            </a:fontRef>
          </p:style>
          <p:txBody>
            <a:bodyPr lIns="-1" tIns="86636" rIns="45377" bIns="86635" spcCol="1270" anchor="ctr"/>
            <a:lstStyle/>
            <a:p>
              <a:pPr algn="ctr" defTabSz="711200">
                <a:lnSpc>
                  <a:spcPct val="90000"/>
                </a:lnSpc>
                <a:spcAft>
                  <a:spcPct val="35000"/>
                </a:spcAft>
                <a:defRPr/>
              </a:pPr>
              <a:endParaRPr lang="en-US" sz="1600" dirty="0">
                <a:latin typeface="Century Gothic"/>
              </a:endParaRPr>
            </a:p>
          </p:txBody>
        </p:sp>
      </p:grpSp>
    </p:spTree>
    <p:extLst>
      <p:ext uri="{BB962C8B-B14F-4D97-AF65-F5344CB8AC3E}">
        <p14:creationId xmlns:p14="http://schemas.microsoft.com/office/powerpoint/2010/main" val="2312193786"/>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a:t>
            </a:r>
            <a:endParaRPr lang="en-US" dirty="0"/>
          </a:p>
        </p:txBody>
      </p:sp>
      <p:sp>
        <p:nvSpPr>
          <p:cNvPr id="3" name="Content Placeholder 2"/>
          <p:cNvSpPr>
            <a:spLocks noGrp="1"/>
          </p:cNvSpPr>
          <p:nvPr>
            <p:ph idx="1"/>
          </p:nvPr>
        </p:nvSpPr>
        <p:spPr>
          <a:xfrm>
            <a:off x="684212" y="302740"/>
            <a:ext cx="8534400" cy="4466968"/>
          </a:xfrm>
        </p:spPr>
        <p:txBody>
          <a:bodyPr>
            <a:noAutofit/>
          </a:bodyPr>
          <a:lstStyle/>
          <a:p>
            <a:r>
              <a:rPr lang="en-US" sz="2400" dirty="0" smtClean="0"/>
              <a:t>Be Respectful</a:t>
            </a:r>
          </a:p>
          <a:p>
            <a:pPr lvl="1"/>
            <a:r>
              <a:rPr lang="en-US" sz="2400" dirty="0" smtClean="0"/>
              <a:t>Listen to others </a:t>
            </a:r>
          </a:p>
          <a:p>
            <a:pPr lvl="1"/>
            <a:r>
              <a:rPr lang="en-US" sz="2400" dirty="0" smtClean="0"/>
              <a:t>Follow the attention signal</a:t>
            </a:r>
          </a:p>
          <a:p>
            <a:r>
              <a:rPr lang="en-US" sz="2400" dirty="0" smtClean="0"/>
              <a:t>Be Responsible</a:t>
            </a:r>
          </a:p>
          <a:p>
            <a:pPr lvl="1"/>
            <a:r>
              <a:rPr lang="en-US" sz="2400" dirty="0" smtClean="0"/>
              <a:t>Ask questions</a:t>
            </a:r>
          </a:p>
          <a:p>
            <a:pPr lvl="1"/>
            <a:r>
              <a:rPr lang="en-US" sz="2400" dirty="0" smtClean="0"/>
              <a:t>Participate</a:t>
            </a:r>
          </a:p>
          <a:p>
            <a:r>
              <a:rPr lang="en-US" sz="2400" dirty="0" smtClean="0"/>
              <a:t>Be Kind</a:t>
            </a:r>
          </a:p>
          <a:p>
            <a:pPr lvl="1"/>
            <a:r>
              <a:rPr lang="en-US" sz="2400" dirty="0" smtClean="0"/>
              <a:t>Think with an open mind</a:t>
            </a:r>
          </a:p>
          <a:p>
            <a:pPr lvl="1"/>
            <a:r>
              <a:rPr lang="en-US" sz="2400" dirty="0" smtClean="0"/>
              <a:t>Use positive words</a:t>
            </a:r>
            <a:endParaRPr lang="en-US" sz="2400" dirty="0"/>
          </a:p>
        </p:txBody>
      </p:sp>
    </p:spTree>
    <p:extLst>
      <p:ext uri="{BB962C8B-B14F-4D97-AF65-F5344CB8AC3E}">
        <p14:creationId xmlns:p14="http://schemas.microsoft.com/office/powerpoint/2010/main" val="34425517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24064"/>
            <a:ext cx="8724900" cy="382980"/>
          </a:xfrm>
        </p:spPr>
        <p:txBody>
          <a:bodyPr>
            <a:noAutofit/>
          </a:bodyPr>
          <a:lstStyle/>
          <a:p>
            <a:r>
              <a:rPr lang="en-US" sz="2000" b="1" dirty="0"/>
              <a:t>Effective Procedures Have Certain Features</a:t>
            </a:r>
          </a:p>
        </p:txBody>
      </p:sp>
      <p:graphicFrame>
        <p:nvGraphicFramePr>
          <p:cNvPr id="9" name="Table 8"/>
          <p:cNvGraphicFramePr>
            <a:graphicFrameLocks noGrp="1"/>
          </p:cNvGraphicFramePr>
          <p:nvPr>
            <p:extLst/>
          </p:nvPr>
        </p:nvGraphicFramePr>
        <p:xfrm>
          <a:off x="1524000" y="407044"/>
          <a:ext cx="9144000" cy="6987588"/>
        </p:xfrm>
        <a:graphic>
          <a:graphicData uri="http://schemas.openxmlformats.org/drawingml/2006/table">
            <a:tbl>
              <a:tblPr firstRow="1" bandRow="1">
                <a:tableStyleId>{5C22544A-7EE6-4342-B048-85BDC9FD1C3A}</a:tableStyleId>
              </a:tblPr>
              <a:tblGrid>
                <a:gridCol w="4670534"/>
                <a:gridCol w="4473466"/>
              </a:tblGrid>
              <a:tr h="432038">
                <a:tc>
                  <a:txBody>
                    <a:bodyPr/>
                    <a:lstStyle/>
                    <a:p>
                      <a:r>
                        <a:rPr lang="en-US" sz="1900" dirty="0" smtClean="0"/>
                        <a:t>Procedures</a:t>
                      </a:r>
                      <a:r>
                        <a:rPr lang="en-US" sz="1900" baseline="0" dirty="0" smtClean="0"/>
                        <a:t> Have:</a:t>
                      </a:r>
                      <a:endParaRPr lang="en-US" sz="1900" dirty="0"/>
                    </a:p>
                  </a:txBody>
                  <a:tcPr/>
                </a:tc>
                <a:tc>
                  <a:txBody>
                    <a:bodyPr/>
                    <a:lstStyle/>
                    <a:p>
                      <a:r>
                        <a:rPr lang="en-US" sz="1900" dirty="0" smtClean="0"/>
                        <a:t>Example:</a:t>
                      </a:r>
                      <a:r>
                        <a:rPr lang="en-US" sz="1900" baseline="0" dirty="0" smtClean="0"/>
                        <a:t> Entering the Classroom</a:t>
                      </a:r>
                      <a:endParaRPr lang="en-US" sz="1900" dirty="0"/>
                    </a:p>
                  </a:txBody>
                  <a:tcPr/>
                </a:tc>
              </a:tr>
              <a:tr h="395073">
                <a:tc>
                  <a:txBody>
                    <a:bodyPr/>
                    <a:lstStyle/>
                    <a:p>
                      <a:r>
                        <a:rPr lang="en-US" sz="1900" dirty="0" smtClean="0"/>
                        <a:t>A clear</a:t>
                      </a:r>
                      <a:r>
                        <a:rPr lang="en-US" sz="1900" baseline="0" dirty="0" smtClean="0"/>
                        <a:t> </a:t>
                      </a:r>
                      <a:r>
                        <a:rPr lang="en-US" sz="1900" u="sng" baseline="0" dirty="0" smtClean="0"/>
                        <a:t>desired outcome</a:t>
                      </a:r>
                      <a:endParaRPr lang="en-US" sz="1900" u="sng" dirty="0"/>
                    </a:p>
                  </a:txBody>
                  <a:tcPr/>
                </a:tc>
                <a:tc>
                  <a:txBody>
                    <a:bodyPr/>
                    <a:lstStyle/>
                    <a:p>
                      <a:r>
                        <a:rPr lang="en-US" sz="1900" kern="1200" dirty="0" smtClean="0">
                          <a:solidFill>
                            <a:schemeClr val="dk1"/>
                          </a:solidFill>
                          <a:effectLst/>
                          <a:latin typeface="+mn-lt"/>
                          <a:ea typeface="+mn-ea"/>
                          <a:cs typeface="+mn-cs"/>
                        </a:rPr>
                        <a:t>Opening work started and completed</a:t>
                      </a:r>
                      <a:endParaRPr lang="en-US" sz="1900" dirty="0"/>
                    </a:p>
                  </a:txBody>
                  <a:tcPr/>
                </a:tc>
              </a:tr>
              <a:tr h="2773428">
                <a:tc>
                  <a:txBody>
                    <a:bodyPr/>
                    <a:lstStyle/>
                    <a:p>
                      <a:r>
                        <a:rPr lang="en-US" sz="1900" dirty="0" smtClean="0"/>
                        <a:t>Clear expectations for </a:t>
                      </a:r>
                      <a:r>
                        <a:rPr lang="en-US" sz="1900" u="sng" dirty="0" smtClean="0"/>
                        <a:t>desired</a:t>
                      </a:r>
                      <a:r>
                        <a:rPr lang="en-US" sz="1900" u="sng" baseline="0" dirty="0" smtClean="0"/>
                        <a:t> student behavior</a:t>
                      </a:r>
                      <a:r>
                        <a:rPr lang="en-US" sz="1900" u="none" baseline="0" dirty="0" smtClean="0"/>
                        <a:t> – steps to procedure</a:t>
                      </a:r>
                      <a:endParaRPr lang="en-US" sz="1900" u="sng" dirty="0"/>
                    </a:p>
                  </a:txBody>
                  <a:tcPr/>
                </a:tc>
                <a:tc>
                  <a:txBody>
                    <a:bodyPr/>
                    <a:lstStyle/>
                    <a:p>
                      <a:pPr marL="342900" marR="0" lvl="0" indent="-342900" algn="l">
                        <a:lnSpc>
                          <a:spcPct val="115000"/>
                        </a:lnSpc>
                        <a:spcBef>
                          <a:spcPts val="0"/>
                        </a:spcBef>
                        <a:spcAft>
                          <a:spcPts val="0"/>
                        </a:spcAft>
                        <a:buFont typeface="Symbol"/>
                        <a:buChar char=""/>
                      </a:pPr>
                      <a:r>
                        <a:rPr lang="en-US" sz="1900" dirty="0" smtClean="0">
                          <a:effectLst/>
                          <a:latin typeface="Cambria"/>
                          <a:ea typeface="Calibri"/>
                          <a:cs typeface="Times New Roman"/>
                        </a:rPr>
                        <a:t>Enter the room quietly.</a:t>
                      </a:r>
                      <a:endParaRPr lang="en-US" sz="1900" dirty="0" smtClean="0">
                        <a:effectLst/>
                        <a:latin typeface="+mn-lt"/>
                        <a:ea typeface="Calibri"/>
                        <a:cs typeface="Times New Roman"/>
                      </a:endParaRPr>
                    </a:p>
                    <a:p>
                      <a:pPr marL="342900" marR="0" lvl="0" indent="-342900" algn="l">
                        <a:lnSpc>
                          <a:spcPct val="115000"/>
                        </a:lnSpc>
                        <a:spcBef>
                          <a:spcPts val="0"/>
                        </a:spcBef>
                        <a:spcAft>
                          <a:spcPts val="0"/>
                        </a:spcAft>
                        <a:buFont typeface="Symbol"/>
                        <a:buChar char=""/>
                      </a:pPr>
                      <a:r>
                        <a:rPr lang="en-US" sz="1900" dirty="0" smtClean="0">
                          <a:effectLst/>
                          <a:latin typeface="Cambria"/>
                          <a:ea typeface="Calibri"/>
                          <a:cs typeface="Times New Roman"/>
                        </a:rPr>
                        <a:t>Take homework folder and any other necessary items out of book bag.</a:t>
                      </a:r>
                      <a:endParaRPr lang="en-US" sz="1900" dirty="0" smtClean="0">
                        <a:effectLst/>
                        <a:latin typeface="+mn-lt"/>
                        <a:ea typeface="Calibri"/>
                        <a:cs typeface="Times New Roman"/>
                      </a:endParaRPr>
                    </a:p>
                    <a:p>
                      <a:pPr marL="342900" marR="0" lvl="0" indent="-342900" algn="l">
                        <a:lnSpc>
                          <a:spcPct val="115000"/>
                        </a:lnSpc>
                        <a:spcBef>
                          <a:spcPts val="0"/>
                        </a:spcBef>
                        <a:spcAft>
                          <a:spcPts val="0"/>
                        </a:spcAft>
                        <a:buFont typeface="Symbol"/>
                        <a:buChar char=""/>
                      </a:pPr>
                      <a:r>
                        <a:rPr lang="en-US" sz="1900" dirty="0" smtClean="0">
                          <a:effectLst/>
                          <a:latin typeface="Cambria"/>
                          <a:ea typeface="Calibri"/>
                          <a:cs typeface="Times New Roman"/>
                        </a:rPr>
                        <a:t>Hang up coat and book bag</a:t>
                      </a:r>
                      <a:endParaRPr lang="en-US" sz="1900" dirty="0" smtClean="0">
                        <a:effectLst/>
                        <a:latin typeface="+mn-lt"/>
                        <a:ea typeface="Calibri"/>
                        <a:cs typeface="Times New Roman"/>
                      </a:endParaRPr>
                    </a:p>
                    <a:p>
                      <a:pPr marL="342900" marR="0" lvl="0" indent="-342900" algn="l">
                        <a:lnSpc>
                          <a:spcPct val="115000"/>
                        </a:lnSpc>
                        <a:spcBef>
                          <a:spcPts val="0"/>
                        </a:spcBef>
                        <a:spcAft>
                          <a:spcPts val="0"/>
                        </a:spcAft>
                        <a:buFont typeface="Symbol"/>
                        <a:buChar char=""/>
                      </a:pPr>
                      <a:r>
                        <a:rPr lang="en-US" sz="1900" dirty="0" smtClean="0">
                          <a:effectLst/>
                          <a:latin typeface="Cambria"/>
                          <a:ea typeface="Calibri"/>
                          <a:cs typeface="Times New Roman"/>
                        </a:rPr>
                        <a:t>Place lunch on the shelf.</a:t>
                      </a:r>
                      <a:endParaRPr lang="en-US" sz="1900" dirty="0" smtClean="0">
                        <a:effectLst/>
                        <a:latin typeface="+mn-lt"/>
                        <a:ea typeface="Calibri"/>
                        <a:cs typeface="Times New Roman"/>
                      </a:endParaRPr>
                    </a:p>
                    <a:p>
                      <a:pPr marL="342900" marR="0" lvl="0" indent="-342900" algn="l">
                        <a:lnSpc>
                          <a:spcPct val="115000"/>
                        </a:lnSpc>
                        <a:spcBef>
                          <a:spcPts val="0"/>
                        </a:spcBef>
                        <a:spcAft>
                          <a:spcPts val="0"/>
                        </a:spcAft>
                        <a:buFont typeface="Symbol"/>
                        <a:buChar char=""/>
                      </a:pPr>
                      <a:r>
                        <a:rPr lang="en-US" sz="1900" dirty="0" smtClean="0">
                          <a:effectLst/>
                          <a:latin typeface="Cambria"/>
                          <a:ea typeface="Calibri"/>
                          <a:cs typeface="Times New Roman"/>
                        </a:rPr>
                        <a:t>Sharpen 2 pencils</a:t>
                      </a:r>
                      <a:endParaRPr lang="en-US" sz="1900" dirty="0" smtClean="0">
                        <a:effectLst/>
                        <a:latin typeface="+mn-lt"/>
                        <a:ea typeface="Calibri"/>
                        <a:cs typeface="Times New Roman"/>
                      </a:endParaRPr>
                    </a:p>
                    <a:p>
                      <a:pPr marL="342900" marR="0" lvl="0" indent="-342900" algn="l">
                        <a:lnSpc>
                          <a:spcPct val="115000"/>
                        </a:lnSpc>
                        <a:spcBef>
                          <a:spcPts val="0"/>
                        </a:spcBef>
                        <a:spcAft>
                          <a:spcPts val="0"/>
                        </a:spcAft>
                        <a:buFont typeface="Symbol"/>
                        <a:buChar char=""/>
                      </a:pPr>
                      <a:r>
                        <a:rPr lang="en-US" sz="1900" dirty="0" smtClean="0">
                          <a:effectLst/>
                          <a:latin typeface="Cambria"/>
                          <a:ea typeface="Calibri"/>
                          <a:cs typeface="Times New Roman"/>
                        </a:rPr>
                        <a:t>Sit down at seat</a:t>
                      </a:r>
                      <a:endParaRPr lang="en-US" sz="1900" dirty="0" smtClean="0">
                        <a:effectLst/>
                        <a:latin typeface="+mn-lt"/>
                        <a:ea typeface="Calibri"/>
                        <a:cs typeface="Times New Roman"/>
                      </a:endParaRPr>
                    </a:p>
                  </a:txBody>
                  <a:tcPr marL="114300" marR="114300" marT="0" marB="0"/>
                </a:tc>
              </a:tr>
              <a:tr h="698976">
                <a:tc>
                  <a:txBody>
                    <a:bodyPr/>
                    <a:lstStyle/>
                    <a:p>
                      <a:r>
                        <a:rPr lang="en-US" sz="1900" dirty="0" smtClean="0"/>
                        <a:t>A plan for how students will get </a:t>
                      </a:r>
                      <a:r>
                        <a:rPr lang="en-US" sz="1900" u="sng" dirty="0" smtClean="0"/>
                        <a:t>help</a:t>
                      </a:r>
                      <a:r>
                        <a:rPr lang="en-US" sz="1900" dirty="0" smtClean="0"/>
                        <a:t> if</a:t>
                      </a:r>
                      <a:r>
                        <a:rPr lang="en-US" sz="1900" baseline="0" dirty="0" smtClean="0"/>
                        <a:t> needed</a:t>
                      </a:r>
                      <a:endParaRPr lang="en-US" sz="1900" dirty="0"/>
                    </a:p>
                  </a:txBody>
                  <a:tcPr/>
                </a:tc>
                <a:tc>
                  <a:txBody>
                    <a:bodyPr/>
                    <a:lstStyle/>
                    <a:p>
                      <a:pPr marL="0" marR="0" algn="l">
                        <a:lnSpc>
                          <a:spcPct val="115000"/>
                        </a:lnSpc>
                        <a:spcBef>
                          <a:spcPts val="0"/>
                        </a:spcBef>
                        <a:spcAft>
                          <a:spcPts val="0"/>
                        </a:spcAft>
                      </a:pPr>
                      <a:r>
                        <a:rPr lang="en-US" sz="1900" b="0" i="0" dirty="0">
                          <a:effectLst/>
                          <a:latin typeface="Calibri"/>
                          <a:ea typeface="Calibri"/>
                          <a:cs typeface="Times New Roman"/>
                        </a:rPr>
                        <a:t>Help: Raise hand</a:t>
                      </a:r>
                    </a:p>
                  </a:txBody>
                  <a:tcPr marL="114300" marR="114300" marT="0" marB="0"/>
                </a:tc>
              </a:tr>
              <a:tr h="698976">
                <a:tc>
                  <a:txBody>
                    <a:bodyPr/>
                    <a:lstStyle/>
                    <a:p>
                      <a:r>
                        <a:rPr lang="en-US" sz="1900" dirty="0" smtClean="0"/>
                        <a:t>Clear expectations for</a:t>
                      </a:r>
                      <a:r>
                        <a:rPr lang="en-US" sz="1900" baseline="0" dirty="0" smtClean="0"/>
                        <a:t> </a:t>
                      </a:r>
                      <a:r>
                        <a:rPr lang="en-US" sz="1900" u="sng" dirty="0" smtClean="0"/>
                        <a:t>conversation/talking </a:t>
                      </a:r>
                      <a:endParaRPr lang="en-US" sz="1900" u="sng" dirty="0"/>
                    </a:p>
                  </a:txBody>
                  <a:tcPr/>
                </a:tc>
                <a:tc>
                  <a:txBody>
                    <a:bodyPr/>
                    <a:lstStyle/>
                    <a:p>
                      <a:r>
                        <a:rPr lang="en-US" sz="1900" b="0" i="0" kern="1200" dirty="0" smtClean="0">
                          <a:solidFill>
                            <a:schemeClr val="dk1"/>
                          </a:solidFill>
                          <a:effectLst/>
                          <a:latin typeface="+mn-lt"/>
                          <a:ea typeface="+mn-ea"/>
                          <a:cs typeface="+mn-cs"/>
                        </a:rPr>
                        <a:t>Conversation: No conversation after entering class</a:t>
                      </a:r>
                      <a:endParaRPr lang="en-US" sz="1900" b="0" i="0" dirty="0"/>
                    </a:p>
                  </a:txBody>
                  <a:tcPr/>
                </a:tc>
              </a:tr>
              <a:tr h="698976">
                <a:tc>
                  <a:txBody>
                    <a:bodyPr/>
                    <a:lstStyle/>
                    <a:p>
                      <a:r>
                        <a:rPr lang="en-US" sz="1900" dirty="0" smtClean="0"/>
                        <a:t>A </a:t>
                      </a:r>
                      <a:r>
                        <a:rPr lang="en-US" sz="1900" u="sng" dirty="0" smtClean="0"/>
                        <a:t>consistent</a:t>
                      </a:r>
                      <a:r>
                        <a:rPr lang="en-US" sz="1900" u="sng" baseline="0" dirty="0" smtClean="0"/>
                        <a:t> signal </a:t>
                      </a:r>
                      <a:r>
                        <a:rPr lang="en-US" sz="1900" baseline="0" dirty="0" smtClean="0"/>
                        <a:t>to students to engage in procedure</a:t>
                      </a:r>
                      <a:endParaRPr lang="en-US" sz="1900" dirty="0"/>
                    </a:p>
                  </a:txBody>
                  <a:tcPr/>
                </a:tc>
                <a:tc>
                  <a:txBody>
                    <a:bodyPr/>
                    <a:lstStyle/>
                    <a:p>
                      <a:r>
                        <a:rPr lang="en-US" sz="1900" kern="1200" dirty="0" smtClean="0">
                          <a:solidFill>
                            <a:schemeClr val="dk1"/>
                          </a:solidFill>
                          <a:effectLst/>
                          <a:latin typeface="+mn-lt"/>
                          <a:ea typeface="+mn-ea"/>
                          <a:cs typeface="+mn-cs"/>
                        </a:rPr>
                        <a:t>Instruction on board and reminders by teacher as students enter the classroom</a:t>
                      </a:r>
                      <a:endParaRPr lang="en-US" sz="1900" dirty="0"/>
                    </a:p>
                  </a:txBody>
                  <a:tcPr/>
                </a:tc>
              </a:tr>
              <a:tr h="753490">
                <a:tc>
                  <a:txBody>
                    <a:bodyPr/>
                    <a:lstStyle/>
                    <a:p>
                      <a:r>
                        <a:rPr lang="en-US" sz="1900" dirty="0" smtClean="0"/>
                        <a:t>A plan</a:t>
                      </a:r>
                      <a:r>
                        <a:rPr lang="en-US" sz="1900" baseline="0" dirty="0" smtClean="0"/>
                        <a:t> for how the teacher will supervise the procedure</a:t>
                      </a:r>
                      <a:endParaRPr lang="en-US" sz="1900" dirty="0"/>
                    </a:p>
                  </a:txBody>
                  <a:tcPr/>
                </a:tc>
                <a:tc>
                  <a:txBody>
                    <a:bodyPr/>
                    <a:lstStyle/>
                    <a:p>
                      <a:r>
                        <a:rPr lang="en-US" sz="1900" kern="1200" dirty="0" smtClean="0">
                          <a:solidFill>
                            <a:schemeClr val="dk1"/>
                          </a:solidFill>
                          <a:effectLst/>
                          <a:latin typeface="+mn-lt"/>
                          <a:ea typeface="+mn-ea"/>
                          <a:cs typeface="+mn-cs"/>
                        </a:rPr>
                        <a:t>Stand at the door and welcome students in</a:t>
                      </a:r>
                      <a:endParaRPr lang="en-US" sz="1900" dirty="0"/>
                    </a:p>
                  </a:txBody>
                  <a:tcPr/>
                </a:tc>
              </a:tr>
            </a:tbl>
          </a:graphicData>
        </a:graphic>
      </p:graphicFrame>
    </p:spTree>
    <p:extLst>
      <p:ext uri="{BB962C8B-B14F-4D97-AF65-F5344CB8AC3E}">
        <p14:creationId xmlns:p14="http://schemas.microsoft.com/office/powerpoint/2010/main" val="35391297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6400" y="0"/>
            <a:ext cx="8991600" cy="704850"/>
          </a:xfrm>
        </p:spPr>
        <p:txBody>
          <a:bodyPr>
            <a:noAutofit/>
          </a:bodyPr>
          <a:lstStyle/>
          <a:p>
            <a:r>
              <a:rPr lang="en-US" sz="2800" b="1" dirty="0"/>
              <a:t>Effective Procedures Meet Certain Guidelines</a:t>
            </a:r>
          </a:p>
        </p:txBody>
      </p:sp>
      <p:sp>
        <p:nvSpPr>
          <p:cNvPr id="4" name="Text Placeholder 3"/>
          <p:cNvSpPr>
            <a:spLocks noGrp="1"/>
          </p:cNvSpPr>
          <p:nvPr>
            <p:ph type="body" sz="quarter" idx="10"/>
          </p:nvPr>
        </p:nvSpPr>
        <p:spPr/>
        <p:txBody>
          <a:bodyPr/>
          <a:lstStyle/>
          <a:p>
            <a:pPr marL="0" indent="0">
              <a:buNone/>
            </a:pP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2918423867"/>
              </p:ext>
            </p:extLst>
          </p:nvPr>
        </p:nvGraphicFramePr>
        <p:xfrm>
          <a:off x="1213953" y="981914"/>
          <a:ext cx="8686800" cy="5876086"/>
        </p:xfrm>
        <a:graphic>
          <a:graphicData uri="http://schemas.openxmlformats.org/drawingml/2006/table">
            <a:tbl>
              <a:tblPr firstRow="1" firstCol="1" bandRow="1">
                <a:tableStyleId>{5C22544A-7EE6-4342-B048-85BDC9FD1C3A}</a:tableStyleId>
              </a:tblPr>
              <a:tblGrid>
                <a:gridCol w="4343400"/>
                <a:gridCol w="4343400"/>
              </a:tblGrid>
              <a:tr h="451502">
                <a:tc gridSpan="2">
                  <a:txBody>
                    <a:bodyPr/>
                    <a:lstStyle/>
                    <a:p>
                      <a:pPr marL="457200" marR="0" algn="ctr">
                        <a:spcBef>
                          <a:spcPts val="0"/>
                        </a:spcBef>
                        <a:spcAft>
                          <a:spcPts val="0"/>
                        </a:spcAft>
                      </a:pPr>
                      <a:r>
                        <a:rPr lang="en-US" sz="3200" dirty="0">
                          <a:effectLst/>
                        </a:rPr>
                        <a:t>5 Guidelines for Developing </a:t>
                      </a:r>
                      <a:r>
                        <a:rPr lang="en-US" sz="3200" dirty="0" smtClean="0">
                          <a:effectLst/>
                        </a:rPr>
                        <a:t>Procedures</a:t>
                      </a:r>
                      <a:endParaRPr lang="en-US" sz="3200" dirty="0">
                        <a:effectLst/>
                        <a:latin typeface="Cambria"/>
                        <a:ea typeface="Cambria"/>
                        <a:cs typeface="Times New Roman"/>
                      </a:endParaRPr>
                    </a:p>
                  </a:txBody>
                  <a:tcPr marL="68580" marR="68580" marT="0" marB="0"/>
                </a:tc>
                <a:tc hMerge="1">
                  <a:txBody>
                    <a:bodyPr/>
                    <a:lstStyle/>
                    <a:p>
                      <a:endParaRPr lang="en-US"/>
                    </a:p>
                  </a:txBody>
                  <a:tcPr/>
                </a:tc>
              </a:tr>
              <a:tr h="409440">
                <a:tc>
                  <a:txBody>
                    <a:bodyPr/>
                    <a:lstStyle/>
                    <a:p>
                      <a:pPr marL="342900" marR="0" lvl="0" indent="-342900">
                        <a:spcBef>
                          <a:spcPts val="0"/>
                        </a:spcBef>
                        <a:spcAft>
                          <a:spcPts val="0"/>
                        </a:spcAft>
                        <a:buFont typeface="+mj-lt"/>
                        <a:buAutoNum type="arabicPeriod"/>
                        <a:tabLst>
                          <a:tab pos="457200" algn="l"/>
                        </a:tabLst>
                      </a:pPr>
                      <a:r>
                        <a:rPr lang="en-US" sz="2800" dirty="0">
                          <a:effectLst/>
                        </a:rPr>
                        <a:t>Observable </a:t>
                      </a:r>
                      <a:endParaRPr lang="en-US" sz="2800" dirty="0">
                        <a:effectLst/>
                        <a:latin typeface="Cambria"/>
                        <a:ea typeface="Cambria"/>
                        <a:cs typeface="Times New Roman"/>
                      </a:endParaRPr>
                    </a:p>
                  </a:txBody>
                  <a:tcPr marL="68580" marR="68580" marT="0" marB="0"/>
                </a:tc>
                <a:tc>
                  <a:txBody>
                    <a:bodyPr/>
                    <a:lstStyle/>
                    <a:p>
                      <a:pPr marL="457200" marR="0">
                        <a:spcBef>
                          <a:spcPts val="0"/>
                        </a:spcBef>
                        <a:spcAft>
                          <a:spcPts val="0"/>
                        </a:spcAft>
                      </a:pPr>
                      <a:r>
                        <a:rPr lang="en-US" sz="2400" dirty="0">
                          <a:effectLst/>
                        </a:rPr>
                        <a:t>I can see it! </a:t>
                      </a:r>
                      <a:endParaRPr lang="en-US" sz="2400" dirty="0">
                        <a:effectLst/>
                        <a:latin typeface="Cambria"/>
                        <a:ea typeface="Cambria"/>
                        <a:cs typeface="Times New Roman"/>
                      </a:endParaRPr>
                    </a:p>
                  </a:txBody>
                  <a:tcPr marL="68580" marR="68580" marT="0" marB="0"/>
                </a:tc>
              </a:tr>
              <a:tr h="499712">
                <a:tc>
                  <a:txBody>
                    <a:bodyPr/>
                    <a:lstStyle/>
                    <a:p>
                      <a:pPr marL="342900" marR="0" lvl="0" indent="-342900">
                        <a:spcBef>
                          <a:spcPts val="0"/>
                        </a:spcBef>
                        <a:spcAft>
                          <a:spcPts val="0"/>
                        </a:spcAft>
                        <a:buFont typeface="+mj-lt"/>
                        <a:buAutoNum type="arabicPeriod" startAt="2"/>
                        <a:tabLst>
                          <a:tab pos="457200" algn="l"/>
                        </a:tabLst>
                      </a:pPr>
                      <a:r>
                        <a:rPr lang="en-US" sz="2800" dirty="0">
                          <a:effectLst/>
                        </a:rPr>
                        <a:t>Measurable </a:t>
                      </a:r>
                      <a:endParaRPr lang="en-US" sz="2800" dirty="0">
                        <a:effectLst/>
                        <a:latin typeface="Cambria"/>
                        <a:ea typeface="Cambria"/>
                        <a:cs typeface="Times New Roman"/>
                      </a:endParaRPr>
                    </a:p>
                  </a:txBody>
                  <a:tcPr marL="68580" marR="68580" marT="0" marB="0"/>
                </a:tc>
                <a:tc>
                  <a:txBody>
                    <a:bodyPr/>
                    <a:lstStyle/>
                    <a:p>
                      <a:pPr marL="457200" marR="0">
                        <a:spcBef>
                          <a:spcPts val="0"/>
                        </a:spcBef>
                        <a:spcAft>
                          <a:spcPts val="0"/>
                        </a:spcAft>
                      </a:pPr>
                      <a:r>
                        <a:rPr lang="en-US" sz="2400" dirty="0">
                          <a:effectLst/>
                        </a:rPr>
                        <a:t>I can count it! </a:t>
                      </a:r>
                      <a:endParaRPr lang="en-US" sz="2400" dirty="0">
                        <a:effectLst/>
                        <a:latin typeface="Cambria"/>
                        <a:ea typeface="Cambria"/>
                        <a:cs typeface="Times New Roman"/>
                      </a:endParaRPr>
                    </a:p>
                  </a:txBody>
                  <a:tcPr marL="68580" marR="68580" marT="0" marB="0"/>
                </a:tc>
              </a:tr>
              <a:tr h="804374">
                <a:tc>
                  <a:txBody>
                    <a:bodyPr/>
                    <a:lstStyle/>
                    <a:p>
                      <a:pPr marL="342900" marR="0" lvl="0" indent="-342900">
                        <a:spcBef>
                          <a:spcPts val="0"/>
                        </a:spcBef>
                        <a:spcAft>
                          <a:spcPts val="0"/>
                        </a:spcAft>
                        <a:buFont typeface="+mj-lt"/>
                        <a:buAutoNum type="arabicPeriod" startAt="3"/>
                        <a:tabLst>
                          <a:tab pos="457200" algn="l"/>
                        </a:tabLst>
                      </a:pPr>
                      <a:r>
                        <a:rPr lang="en-US" sz="2800">
                          <a:effectLst/>
                        </a:rPr>
                        <a:t>Positively Stated </a:t>
                      </a:r>
                      <a:endParaRPr lang="en-US" sz="2800">
                        <a:effectLst/>
                        <a:latin typeface="Cambria"/>
                        <a:ea typeface="Cambria"/>
                        <a:cs typeface="Times New Roman"/>
                      </a:endParaRPr>
                    </a:p>
                  </a:txBody>
                  <a:tcPr marL="68580" marR="68580" marT="0" marB="0"/>
                </a:tc>
                <a:tc>
                  <a:txBody>
                    <a:bodyPr/>
                    <a:lstStyle/>
                    <a:p>
                      <a:pPr marL="457200" marR="0">
                        <a:spcBef>
                          <a:spcPts val="0"/>
                        </a:spcBef>
                        <a:spcAft>
                          <a:spcPts val="0"/>
                        </a:spcAft>
                      </a:pPr>
                      <a:r>
                        <a:rPr lang="en-US" sz="2400" dirty="0">
                          <a:effectLst/>
                        </a:rPr>
                        <a:t>Communicate what </a:t>
                      </a:r>
                      <a:r>
                        <a:rPr lang="en-US" sz="2400" dirty="0" smtClean="0">
                          <a:effectLst/>
                        </a:rPr>
                        <a:t>you </a:t>
                      </a:r>
                      <a:r>
                        <a:rPr lang="en-US" sz="2400" dirty="0">
                          <a:effectLst/>
                        </a:rPr>
                        <a:t>want students to do! </a:t>
                      </a:r>
                      <a:endParaRPr lang="en-US" sz="2400" dirty="0">
                        <a:effectLst/>
                        <a:latin typeface="Cambria"/>
                        <a:ea typeface="Cambria"/>
                        <a:cs typeface="Times New Roman"/>
                      </a:endParaRPr>
                    </a:p>
                  </a:txBody>
                  <a:tcPr marL="68580" marR="68580" marT="0" marB="0"/>
                </a:tc>
              </a:tr>
              <a:tr h="1693133">
                <a:tc>
                  <a:txBody>
                    <a:bodyPr/>
                    <a:lstStyle/>
                    <a:p>
                      <a:pPr marL="342900" marR="0" lvl="0" indent="-342900">
                        <a:spcBef>
                          <a:spcPts val="0"/>
                        </a:spcBef>
                        <a:spcAft>
                          <a:spcPts val="0"/>
                        </a:spcAft>
                        <a:buFont typeface="+mj-lt"/>
                        <a:buAutoNum type="arabicPeriod" startAt="4"/>
                        <a:tabLst>
                          <a:tab pos="457200" algn="l"/>
                        </a:tabLst>
                      </a:pPr>
                      <a:r>
                        <a:rPr lang="en-US" sz="2800" dirty="0">
                          <a:effectLst/>
                        </a:rPr>
                        <a:t>Understandable </a:t>
                      </a:r>
                      <a:endParaRPr lang="en-US" sz="2800" dirty="0">
                        <a:effectLst/>
                        <a:latin typeface="Cambria"/>
                        <a:ea typeface="Cambria"/>
                        <a:cs typeface="Times New Roman"/>
                      </a:endParaRPr>
                    </a:p>
                  </a:txBody>
                  <a:tcPr marL="68580" marR="68580" marT="0" marB="0"/>
                </a:tc>
                <a:tc>
                  <a:txBody>
                    <a:bodyPr/>
                    <a:lstStyle/>
                    <a:p>
                      <a:pPr marL="457200" marR="0">
                        <a:spcBef>
                          <a:spcPts val="0"/>
                        </a:spcBef>
                        <a:spcAft>
                          <a:spcPts val="0"/>
                        </a:spcAft>
                      </a:pPr>
                      <a:r>
                        <a:rPr lang="en-US" sz="2400" dirty="0">
                          <a:effectLst/>
                        </a:rPr>
                        <a:t>Vocabulary consistent with students’ grade/ability level </a:t>
                      </a:r>
                      <a:r>
                        <a:rPr lang="en-US" sz="2400" dirty="0" smtClean="0">
                          <a:effectLst/>
                        </a:rPr>
                        <a:t>and is</a:t>
                      </a:r>
                      <a:r>
                        <a:rPr lang="en-US" sz="2400" baseline="0" dirty="0" smtClean="0">
                          <a:effectLst/>
                        </a:rPr>
                        <a:t> developmentally appropriate.</a:t>
                      </a:r>
                      <a:endParaRPr lang="en-US" sz="2400" dirty="0">
                        <a:effectLst/>
                        <a:latin typeface="Cambria"/>
                        <a:ea typeface="Cambria"/>
                        <a:cs typeface="Times New Roman"/>
                      </a:endParaRPr>
                    </a:p>
                  </a:txBody>
                  <a:tcPr marL="68580" marR="68580" marT="0" marB="0"/>
                </a:tc>
              </a:tr>
              <a:tr h="1693133">
                <a:tc>
                  <a:txBody>
                    <a:bodyPr/>
                    <a:lstStyle/>
                    <a:p>
                      <a:pPr marL="342900" marR="0" lvl="0" indent="-342900">
                        <a:spcBef>
                          <a:spcPts val="0"/>
                        </a:spcBef>
                        <a:spcAft>
                          <a:spcPts val="0"/>
                        </a:spcAft>
                        <a:buFont typeface="+mj-lt"/>
                        <a:buAutoNum type="arabicPeriod" startAt="5"/>
                        <a:tabLst>
                          <a:tab pos="457200" algn="l"/>
                        </a:tabLst>
                      </a:pPr>
                      <a:r>
                        <a:rPr lang="en-US" sz="2800" dirty="0">
                          <a:effectLst/>
                        </a:rPr>
                        <a:t>Always </a:t>
                      </a:r>
                      <a:r>
                        <a:rPr lang="en-US" sz="2800" dirty="0" smtClean="0">
                          <a:effectLst/>
                        </a:rPr>
                        <a:t>applicable</a:t>
                      </a:r>
                      <a:endParaRPr lang="en-US" sz="2800" dirty="0">
                        <a:effectLst/>
                        <a:latin typeface="Cambria"/>
                        <a:ea typeface="Cambria"/>
                        <a:cs typeface="Times New Roman"/>
                      </a:endParaRPr>
                    </a:p>
                  </a:txBody>
                  <a:tcPr marL="68580" marR="68580" marT="0" marB="0"/>
                </a:tc>
                <a:tc>
                  <a:txBody>
                    <a:bodyPr/>
                    <a:lstStyle/>
                    <a:p>
                      <a:pPr marL="457200" marR="0">
                        <a:spcBef>
                          <a:spcPts val="0"/>
                        </a:spcBef>
                        <a:spcAft>
                          <a:spcPts val="0"/>
                        </a:spcAft>
                      </a:pPr>
                      <a:r>
                        <a:rPr lang="en-US" sz="2400" dirty="0" smtClean="0">
                          <a:effectLst/>
                        </a:rPr>
                        <a:t>Has few exceptions.  You</a:t>
                      </a:r>
                      <a:r>
                        <a:rPr lang="en-US" sz="2400" baseline="0" dirty="0" smtClean="0">
                          <a:effectLst/>
                        </a:rPr>
                        <a:t> almost always want students to follow the procedure exactly as you designed it.</a:t>
                      </a:r>
                      <a:endParaRPr lang="en-US" sz="2400" dirty="0">
                        <a:effectLst/>
                        <a:latin typeface="Cambria"/>
                        <a:ea typeface="Cambria"/>
                        <a:cs typeface="Times New Roman"/>
                      </a:endParaRPr>
                    </a:p>
                  </a:txBody>
                  <a:tcPr marL="68580" marR="68580" marT="0" marB="0"/>
                </a:tc>
              </a:tr>
            </a:tbl>
          </a:graphicData>
        </a:graphic>
      </p:graphicFrame>
    </p:spTree>
    <p:extLst>
      <p:ext uri="{BB962C8B-B14F-4D97-AF65-F5344CB8AC3E}">
        <p14:creationId xmlns:p14="http://schemas.microsoft.com/office/powerpoint/2010/main" val="2662798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274638"/>
            <a:ext cx="6781800" cy="1143000"/>
          </a:xfrm>
        </p:spPr>
        <p:txBody>
          <a:bodyPr>
            <a:normAutofit/>
          </a:bodyPr>
          <a:lstStyle/>
          <a:p>
            <a:r>
              <a:rPr lang="en-US" sz="3200" b="1" dirty="0">
                <a:latin typeface="Franklin Gothic Book"/>
                <a:cs typeface="Franklin Gothic Book"/>
              </a:rPr>
              <a:t>Discussion:      </a:t>
            </a:r>
            <a:r>
              <a:rPr lang="en-US" sz="3200" b="1" dirty="0"/>
              <a:t>Questions???</a:t>
            </a:r>
            <a:endParaRPr lang="en-US" sz="3200" b="1" dirty="0">
              <a:latin typeface="Franklin Gothic Book"/>
              <a:cs typeface="Franklin Gothic Book"/>
            </a:endParaRPr>
          </a:p>
        </p:txBody>
      </p:sp>
      <p:sp>
        <p:nvSpPr>
          <p:cNvPr id="5" name="Content Placeholder 4"/>
          <p:cNvSpPr>
            <a:spLocks noGrp="1"/>
          </p:cNvSpPr>
          <p:nvPr>
            <p:ph sz="quarter" idx="10"/>
          </p:nvPr>
        </p:nvSpPr>
        <p:spPr>
          <a:xfrm>
            <a:off x="2438400" y="2254133"/>
            <a:ext cx="7296150" cy="4114800"/>
          </a:xfrm>
        </p:spPr>
        <p:txBody>
          <a:bodyPr/>
          <a:lstStyle/>
          <a:p>
            <a:pPr marL="0" indent="0" algn="ctr">
              <a:buNone/>
            </a:pPr>
            <a:r>
              <a:rPr lang="en-US" sz="3600" dirty="0"/>
              <a:t>What questions do you have about creating clear, specific classroom procedures?</a:t>
            </a:r>
          </a:p>
          <a:p>
            <a:pPr marL="0" indent="0">
              <a:buNone/>
            </a:pPr>
            <a:endParaRPr lang="en-US" dirty="0"/>
          </a:p>
        </p:txBody>
      </p:sp>
      <p:pic>
        <p:nvPicPr>
          <p:cNvPr id="2050" name="Picture 2" descr="C:\Users\rogowss\AppData\Local\Microsoft\Windows\Temporary Internet Files\Content.IE5\1JA39237\MC9004344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1850" y="387233"/>
            <a:ext cx="16256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4152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Franklin Gothic Book"/>
                <a:cs typeface="Franklin Gothic Book"/>
              </a:rPr>
              <a:t>Activity:  Procedure Writing</a:t>
            </a:r>
          </a:p>
        </p:txBody>
      </p:sp>
      <p:sp>
        <p:nvSpPr>
          <p:cNvPr id="3" name="Content Placeholder 2"/>
          <p:cNvSpPr>
            <a:spLocks noGrp="1"/>
          </p:cNvSpPr>
          <p:nvPr>
            <p:ph sz="quarter" idx="10"/>
          </p:nvPr>
        </p:nvSpPr>
        <p:spPr>
          <a:xfrm>
            <a:off x="2275743" y="445477"/>
            <a:ext cx="8896350" cy="5181600"/>
          </a:xfrm>
        </p:spPr>
        <p:txBody>
          <a:bodyPr>
            <a:normAutofit/>
          </a:bodyPr>
          <a:lstStyle/>
          <a:p>
            <a:pPr defTabSz="458788">
              <a:spcBef>
                <a:spcPts val="0"/>
              </a:spcBef>
              <a:spcAft>
                <a:spcPts val="600"/>
              </a:spcAft>
              <a:buClr>
                <a:srgbClr val="FF0000"/>
              </a:buClr>
            </a:pPr>
            <a:r>
              <a:rPr lang="en-US" dirty="0"/>
              <a:t>S</a:t>
            </a:r>
            <a:r>
              <a:rPr lang="en-US" dirty="0" smtClean="0"/>
              <a:t>elect </a:t>
            </a:r>
            <a:r>
              <a:rPr lang="en-US" dirty="0"/>
              <a:t>one procedure </a:t>
            </a:r>
            <a:r>
              <a:rPr lang="en-US" dirty="0" smtClean="0"/>
              <a:t>you </a:t>
            </a:r>
            <a:r>
              <a:rPr lang="en-US" dirty="0">
                <a:ea typeface="ＭＳ ゴシック"/>
                <a:cs typeface="Times New Roman"/>
                <a:sym typeface="Zapf Dingbats"/>
              </a:rPr>
              <a:t>p</a:t>
            </a:r>
            <a:r>
              <a:rPr lang="en-US" dirty="0" smtClean="0">
                <a:ea typeface="ＭＳ ゴシック"/>
                <a:cs typeface="Times New Roman"/>
                <a:sym typeface="Zapf Dingbats"/>
              </a:rPr>
              <a:t>ut </a:t>
            </a:r>
            <a:r>
              <a:rPr lang="en-US" dirty="0">
                <a:ea typeface="ＭＳ ゴシック"/>
                <a:cs typeface="Times New Roman"/>
                <a:sym typeface="Zapf Dingbats"/>
              </a:rPr>
              <a:t>an </a:t>
            </a:r>
            <a:r>
              <a:rPr lang="en-US" dirty="0">
                <a:ea typeface="ＭＳ ゴシック"/>
                <a:cs typeface="ＭＳ ゴシック"/>
                <a:sym typeface="Zapf Dingbats"/>
              </a:rPr>
              <a:t> × </a:t>
            </a:r>
            <a:r>
              <a:rPr lang="en-US" dirty="0" smtClean="0">
                <a:ea typeface="ＭＳ ゴシック"/>
                <a:cs typeface="ＭＳ ゴシック"/>
                <a:sym typeface="Zapf Dingbats"/>
              </a:rPr>
              <a:t>by during previous activity, one that you need to develop.</a:t>
            </a:r>
          </a:p>
          <a:p>
            <a:pPr defTabSz="458788">
              <a:spcBef>
                <a:spcPts val="0"/>
              </a:spcBef>
              <a:spcAft>
                <a:spcPts val="600"/>
              </a:spcAft>
              <a:buClr>
                <a:srgbClr val="FF0000"/>
              </a:buClr>
            </a:pPr>
            <a:r>
              <a:rPr lang="en-US" dirty="0" smtClean="0">
                <a:ea typeface="ＭＳ ゴシック"/>
                <a:cs typeface="ＭＳ ゴシック"/>
                <a:sym typeface="Zapf Dingbats"/>
              </a:rPr>
              <a:t>Complete the chart for your procedure.</a:t>
            </a:r>
          </a:p>
          <a:p>
            <a:pPr defTabSz="458788">
              <a:spcBef>
                <a:spcPts val="0"/>
              </a:spcBef>
              <a:spcAft>
                <a:spcPts val="600"/>
              </a:spcAft>
              <a:buClr>
                <a:srgbClr val="FF0000"/>
              </a:buClr>
            </a:pPr>
            <a:r>
              <a:rPr lang="en-US" dirty="0" smtClean="0"/>
              <a:t>When </a:t>
            </a:r>
            <a:r>
              <a:rPr lang="en-US" dirty="0"/>
              <a:t>done, ask yourself:</a:t>
            </a:r>
          </a:p>
          <a:p>
            <a:pPr lvl="1" defTabSz="458788">
              <a:spcBef>
                <a:spcPts val="0"/>
              </a:spcBef>
              <a:spcAft>
                <a:spcPts val="600"/>
              </a:spcAft>
              <a:buClr>
                <a:srgbClr val="FF0000"/>
              </a:buClr>
            </a:pPr>
            <a:r>
              <a:rPr lang="en-US" i="1" dirty="0">
                <a:solidFill>
                  <a:srgbClr val="008000"/>
                </a:solidFill>
              </a:rPr>
              <a:t>Do </a:t>
            </a:r>
            <a:r>
              <a:rPr lang="en-US" i="1" dirty="0" smtClean="0">
                <a:solidFill>
                  <a:srgbClr val="008000"/>
                </a:solidFill>
              </a:rPr>
              <a:t>your </a:t>
            </a:r>
            <a:r>
              <a:rPr lang="en-US" i="1" dirty="0">
                <a:solidFill>
                  <a:srgbClr val="008000"/>
                </a:solidFill>
              </a:rPr>
              <a:t>steps meet OMPUA guidelines?</a:t>
            </a:r>
          </a:p>
          <a:p>
            <a:pPr lvl="1" defTabSz="458788">
              <a:lnSpc>
                <a:spcPct val="120000"/>
              </a:lnSpc>
              <a:spcBef>
                <a:spcPts val="0"/>
              </a:spcBef>
              <a:spcAft>
                <a:spcPts val="1200"/>
              </a:spcAft>
              <a:buClr>
                <a:srgbClr val="FF0000"/>
              </a:buClr>
            </a:pPr>
            <a:r>
              <a:rPr lang="en-US" i="1" dirty="0">
                <a:solidFill>
                  <a:srgbClr val="008000"/>
                </a:solidFill>
              </a:rPr>
              <a:t>Does the procedure create a vision of a successful student in that activity?</a:t>
            </a:r>
          </a:p>
          <a:p>
            <a:pPr defTabSz="458788">
              <a:spcBef>
                <a:spcPts val="0"/>
              </a:spcBef>
              <a:spcAft>
                <a:spcPts val="600"/>
              </a:spcAft>
              <a:buClr>
                <a:srgbClr val="FF0000"/>
              </a:buClr>
            </a:pPr>
            <a:r>
              <a:rPr lang="en-US" dirty="0"/>
              <a:t>Be prepared to share your procedure with the </a:t>
            </a:r>
            <a:r>
              <a:rPr lang="en-US" dirty="0" smtClean="0"/>
              <a:t>group.</a:t>
            </a:r>
            <a:endParaRPr lang="en-US" dirty="0"/>
          </a:p>
        </p:txBody>
      </p:sp>
      <p:sp>
        <p:nvSpPr>
          <p:cNvPr id="5" name="Action Button: Document 4">
            <a:hlinkClick r:id="" action="ppaction://noaction" highlightClick="1"/>
          </p:cNvPr>
          <p:cNvSpPr/>
          <p:nvPr/>
        </p:nvSpPr>
        <p:spPr>
          <a:xfrm>
            <a:off x="9048750" y="6134100"/>
            <a:ext cx="609600" cy="723900"/>
          </a:xfrm>
          <a:prstGeom prst="actionButton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0159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txBox="1">
            <a:spLocks/>
          </p:cNvSpPr>
          <p:nvPr/>
        </p:nvSpPr>
        <p:spPr>
          <a:xfrm>
            <a:off x="1905000" y="2705100"/>
            <a:ext cx="38100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tx1"/>
                </a:solidFill>
                <a:latin typeface="+mj-lt"/>
                <a:ea typeface="+mj-ea"/>
                <a:cs typeface="+mj-cs"/>
              </a:defRPr>
            </a:lvl1pPr>
          </a:lstStyle>
          <a:p>
            <a:r>
              <a:rPr lang="en-US" sz="5400" b="1" dirty="0"/>
              <a:t>Step 2:</a:t>
            </a:r>
            <a:br>
              <a:rPr lang="en-US" sz="5400" b="1" dirty="0"/>
            </a:br>
            <a:r>
              <a:rPr lang="en-US" sz="5400" b="1" dirty="0"/>
              <a:t/>
            </a:r>
            <a:br>
              <a:rPr lang="en-US" sz="5400" b="1" dirty="0"/>
            </a:br>
            <a:r>
              <a:rPr lang="en-US" sz="5400" b="1" dirty="0"/>
              <a:t>Teach Students</a:t>
            </a:r>
          </a:p>
        </p:txBody>
      </p:sp>
      <p:sp>
        <p:nvSpPr>
          <p:cNvPr id="12" name="Down Arrow 11"/>
          <p:cNvSpPr/>
          <p:nvPr/>
        </p:nvSpPr>
        <p:spPr>
          <a:xfrm rot="1156457">
            <a:off x="9778589" y="1568834"/>
            <a:ext cx="800100" cy="85725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14"/>
          <p:cNvGrpSpPr>
            <a:grpSpLocks/>
          </p:cNvGrpSpPr>
          <p:nvPr/>
        </p:nvGrpSpPr>
        <p:grpSpPr bwMode="auto">
          <a:xfrm>
            <a:off x="6795700" y="1460805"/>
            <a:ext cx="3479800" cy="3761440"/>
            <a:chOff x="4888710" y="1993102"/>
            <a:chExt cx="3481379" cy="3759837"/>
          </a:xfrm>
        </p:grpSpPr>
        <p:sp>
          <p:nvSpPr>
            <p:cNvPr id="6" name="Freeform 5"/>
            <p:cNvSpPr/>
            <p:nvPr/>
          </p:nvSpPr>
          <p:spPr>
            <a:xfrm>
              <a:off x="5790948" y="1993102"/>
              <a:ext cx="1283493" cy="1283493"/>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sz="2000" dirty="0">
                  <a:latin typeface="Century Gothic"/>
                </a:rPr>
                <a:t>Tell </a:t>
              </a:r>
            </a:p>
          </p:txBody>
        </p:sp>
        <p:sp>
          <p:nvSpPr>
            <p:cNvPr id="7" name="Freeform 6"/>
            <p:cNvSpPr/>
            <p:nvPr/>
          </p:nvSpPr>
          <p:spPr>
            <a:xfrm rot="2563707">
              <a:off x="6948632" y="3011843"/>
              <a:ext cx="254115" cy="433202"/>
            </a:xfrm>
            <a:custGeom>
              <a:avLst/>
              <a:gdLst>
                <a:gd name="connsiteX0" fmla="*/ 0 w 254561"/>
                <a:gd name="connsiteY0" fmla="*/ 86636 h 433179"/>
                <a:gd name="connsiteX1" fmla="*/ 127281 w 254561"/>
                <a:gd name="connsiteY1" fmla="*/ 86636 h 433179"/>
                <a:gd name="connsiteX2" fmla="*/ 127281 w 254561"/>
                <a:gd name="connsiteY2" fmla="*/ 0 h 433179"/>
                <a:gd name="connsiteX3" fmla="*/ 254561 w 254561"/>
                <a:gd name="connsiteY3" fmla="*/ 216590 h 433179"/>
                <a:gd name="connsiteX4" fmla="*/ 127281 w 254561"/>
                <a:gd name="connsiteY4" fmla="*/ 433179 h 433179"/>
                <a:gd name="connsiteX5" fmla="*/ 127281 w 254561"/>
                <a:gd name="connsiteY5" fmla="*/ 346543 h 433179"/>
                <a:gd name="connsiteX6" fmla="*/ 0 w 254561"/>
                <a:gd name="connsiteY6" fmla="*/ 346543 h 433179"/>
                <a:gd name="connsiteX7" fmla="*/ 0 w 254561"/>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561" h="433179">
                  <a:moveTo>
                    <a:pt x="0" y="86636"/>
                  </a:moveTo>
                  <a:lnTo>
                    <a:pt x="127281" y="86636"/>
                  </a:lnTo>
                  <a:lnTo>
                    <a:pt x="127281" y="0"/>
                  </a:lnTo>
                  <a:lnTo>
                    <a:pt x="254561" y="216590"/>
                  </a:lnTo>
                  <a:lnTo>
                    <a:pt x="127281" y="433179"/>
                  </a:lnTo>
                  <a:lnTo>
                    <a:pt x="127281" y="346543"/>
                  </a:lnTo>
                  <a:lnTo>
                    <a:pt x="0" y="346543"/>
                  </a:lnTo>
                  <a:lnTo>
                    <a:pt x="0" y="86636"/>
                  </a:lnTo>
                  <a:close/>
                </a:path>
              </a:pathLst>
            </a:custGeom>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lIns="0" tIns="86635" rIns="76367" bIns="86636" spcCol="1270" anchor="ctr"/>
            <a:lstStyle/>
            <a:p>
              <a:pPr algn="ctr" defTabSz="711200">
                <a:lnSpc>
                  <a:spcPct val="90000"/>
                </a:lnSpc>
                <a:spcAft>
                  <a:spcPct val="35000"/>
                </a:spcAft>
                <a:defRPr/>
              </a:pPr>
              <a:endParaRPr lang="en-US" sz="1600" dirty="0">
                <a:latin typeface="Century Gothic"/>
              </a:endParaRPr>
            </a:p>
          </p:txBody>
        </p:sp>
        <p:sp>
          <p:nvSpPr>
            <p:cNvPr id="8" name="Freeform 7"/>
            <p:cNvSpPr/>
            <p:nvPr/>
          </p:nvSpPr>
          <p:spPr>
            <a:xfrm>
              <a:off x="7086596" y="3189883"/>
              <a:ext cx="1283493" cy="1283493"/>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2417650"/>
                <a:satOff val="-12726"/>
                <a:lumOff val="-13399"/>
                <a:alphaOff val="0"/>
              </a:schemeClr>
            </a:fillRef>
            <a:effectRef idx="1">
              <a:schemeClr val="accent5">
                <a:hueOff val="-2417650"/>
                <a:satOff val="-12726"/>
                <a:lumOff val="-13399"/>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sz="2000" dirty="0">
                  <a:latin typeface="Century Gothic"/>
                </a:rPr>
                <a:t>Show</a:t>
              </a:r>
            </a:p>
          </p:txBody>
        </p:sp>
        <p:sp>
          <p:nvSpPr>
            <p:cNvPr id="9" name="Freeform 8"/>
            <p:cNvSpPr/>
            <p:nvPr/>
          </p:nvSpPr>
          <p:spPr>
            <a:xfrm rot="18656525">
              <a:off x="7107535" y="4225571"/>
              <a:ext cx="182484" cy="433585"/>
            </a:xfrm>
            <a:custGeom>
              <a:avLst/>
              <a:gdLst>
                <a:gd name="connsiteX0" fmla="*/ 0 w 182568"/>
                <a:gd name="connsiteY0" fmla="*/ 86636 h 433179"/>
                <a:gd name="connsiteX1" fmla="*/ 91284 w 182568"/>
                <a:gd name="connsiteY1" fmla="*/ 86636 h 433179"/>
                <a:gd name="connsiteX2" fmla="*/ 91284 w 182568"/>
                <a:gd name="connsiteY2" fmla="*/ 0 h 433179"/>
                <a:gd name="connsiteX3" fmla="*/ 182568 w 182568"/>
                <a:gd name="connsiteY3" fmla="*/ 216590 h 433179"/>
                <a:gd name="connsiteX4" fmla="*/ 91284 w 182568"/>
                <a:gd name="connsiteY4" fmla="*/ 433179 h 433179"/>
                <a:gd name="connsiteX5" fmla="*/ 91284 w 182568"/>
                <a:gd name="connsiteY5" fmla="*/ 346543 h 433179"/>
                <a:gd name="connsiteX6" fmla="*/ 0 w 182568"/>
                <a:gd name="connsiteY6" fmla="*/ 346543 h 433179"/>
                <a:gd name="connsiteX7" fmla="*/ 0 w 182568"/>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568" h="433179">
                  <a:moveTo>
                    <a:pt x="182567" y="346543"/>
                  </a:moveTo>
                  <a:lnTo>
                    <a:pt x="91284" y="346543"/>
                  </a:lnTo>
                  <a:lnTo>
                    <a:pt x="91284" y="433179"/>
                  </a:lnTo>
                  <a:lnTo>
                    <a:pt x="1" y="216589"/>
                  </a:lnTo>
                  <a:lnTo>
                    <a:pt x="91284" y="0"/>
                  </a:lnTo>
                  <a:lnTo>
                    <a:pt x="91284" y="86636"/>
                  </a:lnTo>
                  <a:lnTo>
                    <a:pt x="182567" y="86636"/>
                  </a:lnTo>
                  <a:lnTo>
                    <a:pt x="182567" y="346543"/>
                  </a:lnTo>
                  <a:close/>
                </a:path>
              </a:pathLst>
            </a:custGeom>
          </p:spPr>
          <p:style>
            <a:lnRef idx="0">
              <a:schemeClr val="lt1">
                <a:hueOff val="0"/>
                <a:satOff val="0"/>
                <a:lumOff val="0"/>
                <a:alphaOff val="0"/>
              </a:schemeClr>
            </a:lnRef>
            <a:fillRef idx="2">
              <a:schemeClr val="accent5">
                <a:hueOff val="-2417650"/>
                <a:satOff val="-12726"/>
                <a:lumOff val="-13399"/>
                <a:alphaOff val="0"/>
              </a:schemeClr>
            </a:fillRef>
            <a:effectRef idx="1">
              <a:schemeClr val="accent5">
                <a:hueOff val="-2417650"/>
                <a:satOff val="-12726"/>
                <a:lumOff val="-13399"/>
                <a:alphaOff val="0"/>
              </a:schemeClr>
            </a:effectRef>
            <a:fontRef idx="minor">
              <a:schemeClr val="dk1"/>
            </a:fontRef>
          </p:style>
          <p:txBody>
            <a:bodyPr lIns="54769" tIns="86636" rIns="1" bIns="86636" spcCol="1270" anchor="ctr"/>
            <a:lstStyle/>
            <a:p>
              <a:pPr algn="ctr" defTabSz="711200">
                <a:lnSpc>
                  <a:spcPct val="90000"/>
                </a:lnSpc>
                <a:spcAft>
                  <a:spcPct val="35000"/>
                </a:spcAft>
                <a:defRPr/>
              </a:pPr>
              <a:endParaRPr lang="en-US" sz="1600" dirty="0">
                <a:latin typeface="Century Gothic"/>
              </a:endParaRPr>
            </a:p>
          </p:txBody>
        </p:sp>
        <p:sp>
          <p:nvSpPr>
            <p:cNvPr id="10" name="Freeform 9"/>
            <p:cNvSpPr/>
            <p:nvPr/>
          </p:nvSpPr>
          <p:spPr>
            <a:xfrm>
              <a:off x="6019798" y="4419602"/>
              <a:ext cx="1389494" cy="1333337"/>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835301"/>
                <a:satOff val="-25453"/>
                <a:lumOff val="-26797"/>
                <a:alphaOff val="0"/>
              </a:schemeClr>
            </a:fillRef>
            <a:effectRef idx="1">
              <a:schemeClr val="accent5">
                <a:hueOff val="-4835301"/>
                <a:satOff val="-25453"/>
                <a:lumOff val="-26797"/>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dirty="0">
                  <a:latin typeface="Century Gothic"/>
                </a:rPr>
                <a:t>Practice</a:t>
              </a:r>
            </a:p>
          </p:txBody>
        </p:sp>
        <p:sp>
          <p:nvSpPr>
            <p:cNvPr id="13" name="Freeform 12"/>
            <p:cNvSpPr/>
            <p:nvPr/>
          </p:nvSpPr>
          <p:spPr>
            <a:xfrm rot="24318008">
              <a:off x="6014040" y="4323161"/>
              <a:ext cx="171377" cy="433585"/>
            </a:xfrm>
            <a:custGeom>
              <a:avLst/>
              <a:gdLst>
                <a:gd name="connsiteX0" fmla="*/ 0 w 172012"/>
                <a:gd name="connsiteY0" fmla="*/ 86636 h 433179"/>
                <a:gd name="connsiteX1" fmla="*/ 86006 w 172012"/>
                <a:gd name="connsiteY1" fmla="*/ 86636 h 433179"/>
                <a:gd name="connsiteX2" fmla="*/ 86006 w 172012"/>
                <a:gd name="connsiteY2" fmla="*/ 0 h 433179"/>
                <a:gd name="connsiteX3" fmla="*/ 172012 w 172012"/>
                <a:gd name="connsiteY3" fmla="*/ 216590 h 433179"/>
                <a:gd name="connsiteX4" fmla="*/ 86006 w 172012"/>
                <a:gd name="connsiteY4" fmla="*/ 433179 h 433179"/>
                <a:gd name="connsiteX5" fmla="*/ 86006 w 172012"/>
                <a:gd name="connsiteY5" fmla="*/ 346543 h 433179"/>
                <a:gd name="connsiteX6" fmla="*/ 0 w 172012"/>
                <a:gd name="connsiteY6" fmla="*/ 346543 h 433179"/>
                <a:gd name="connsiteX7" fmla="*/ 0 w 172012"/>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012" h="433179">
                  <a:moveTo>
                    <a:pt x="172011" y="346543"/>
                  </a:moveTo>
                  <a:lnTo>
                    <a:pt x="86006" y="346543"/>
                  </a:lnTo>
                  <a:lnTo>
                    <a:pt x="86006" y="433179"/>
                  </a:lnTo>
                  <a:lnTo>
                    <a:pt x="1" y="216589"/>
                  </a:lnTo>
                  <a:lnTo>
                    <a:pt x="86006" y="0"/>
                  </a:lnTo>
                  <a:lnTo>
                    <a:pt x="86006" y="86636"/>
                  </a:lnTo>
                  <a:lnTo>
                    <a:pt x="172011" y="86636"/>
                  </a:lnTo>
                  <a:lnTo>
                    <a:pt x="172011" y="346543"/>
                  </a:lnTo>
                  <a:close/>
                </a:path>
              </a:pathLst>
            </a:custGeom>
          </p:spPr>
          <p:style>
            <a:lnRef idx="0">
              <a:schemeClr val="lt1">
                <a:hueOff val="0"/>
                <a:satOff val="0"/>
                <a:lumOff val="0"/>
                <a:alphaOff val="0"/>
              </a:schemeClr>
            </a:lnRef>
            <a:fillRef idx="2">
              <a:schemeClr val="accent5">
                <a:hueOff val="-4835301"/>
                <a:satOff val="-25453"/>
                <a:lumOff val="-26797"/>
                <a:alphaOff val="0"/>
              </a:schemeClr>
            </a:fillRef>
            <a:effectRef idx="1">
              <a:schemeClr val="accent5">
                <a:hueOff val="-4835301"/>
                <a:satOff val="-25453"/>
                <a:lumOff val="-26797"/>
                <a:alphaOff val="0"/>
              </a:schemeClr>
            </a:effectRef>
            <a:fontRef idx="minor">
              <a:schemeClr val="dk1"/>
            </a:fontRef>
          </p:style>
          <p:txBody>
            <a:bodyPr lIns="51604" tIns="86635" rIns="0" bIns="86636" spcCol="1270" anchor="ctr"/>
            <a:lstStyle/>
            <a:p>
              <a:pPr algn="ctr" defTabSz="711200">
                <a:lnSpc>
                  <a:spcPct val="90000"/>
                </a:lnSpc>
                <a:spcAft>
                  <a:spcPct val="35000"/>
                </a:spcAft>
                <a:defRPr/>
              </a:pPr>
              <a:endParaRPr lang="en-US" sz="1600" dirty="0">
                <a:latin typeface="Century Gothic"/>
              </a:endParaRPr>
            </a:p>
          </p:txBody>
        </p:sp>
        <p:sp>
          <p:nvSpPr>
            <p:cNvPr id="14" name="Freeform 13"/>
            <p:cNvSpPr/>
            <p:nvPr/>
          </p:nvSpPr>
          <p:spPr>
            <a:xfrm>
              <a:off x="4888710" y="3276600"/>
              <a:ext cx="1283493" cy="1283493"/>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7252951"/>
                <a:satOff val="-38179"/>
                <a:lumOff val="-40196"/>
                <a:alphaOff val="0"/>
              </a:schemeClr>
            </a:fillRef>
            <a:effectRef idx="1">
              <a:schemeClr val="accent5">
                <a:hueOff val="-7252951"/>
                <a:satOff val="-38179"/>
                <a:lumOff val="-40196"/>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sz="2000" dirty="0">
                  <a:latin typeface="Century Gothic"/>
                </a:rPr>
                <a:t>Assess</a:t>
              </a:r>
            </a:p>
          </p:txBody>
        </p:sp>
        <p:sp>
          <p:nvSpPr>
            <p:cNvPr id="15" name="Freeform 14"/>
            <p:cNvSpPr/>
            <p:nvPr/>
          </p:nvSpPr>
          <p:spPr>
            <a:xfrm rot="18306324">
              <a:off x="5902856" y="3063223"/>
              <a:ext cx="152335" cy="433585"/>
            </a:xfrm>
            <a:custGeom>
              <a:avLst/>
              <a:gdLst>
                <a:gd name="connsiteX0" fmla="*/ 0 w 151257"/>
                <a:gd name="connsiteY0" fmla="*/ 86636 h 433179"/>
                <a:gd name="connsiteX1" fmla="*/ 75629 w 151257"/>
                <a:gd name="connsiteY1" fmla="*/ 86636 h 433179"/>
                <a:gd name="connsiteX2" fmla="*/ 75629 w 151257"/>
                <a:gd name="connsiteY2" fmla="*/ 0 h 433179"/>
                <a:gd name="connsiteX3" fmla="*/ 151257 w 151257"/>
                <a:gd name="connsiteY3" fmla="*/ 216590 h 433179"/>
                <a:gd name="connsiteX4" fmla="*/ 75629 w 151257"/>
                <a:gd name="connsiteY4" fmla="*/ 433179 h 433179"/>
                <a:gd name="connsiteX5" fmla="*/ 75629 w 151257"/>
                <a:gd name="connsiteY5" fmla="*/ 346543 h 433179"/>
                <a:gd name="connsiteX6" fmla="*/ 0 w 151257"/>
                <a:gd name="connsiteY6" fmla="*/ 346543 h 433179"/>
                <a:gd name="connsiteX7" fmla="*/ 0 w 151257"/>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257" h="433179">
                  <a:moveTo>
                    <a:pt x="0" y="86636"/>
                  </a:moveTo>
                  <a:lnTo>
                    <a:pt x="75629" y="86636"/>
                  </a:lnTo>
                  <a:lnTo>
                    <a:pt x="75629" y="0"/>
                  </a:lnTo>
                  <a:lnTo>
                    <a:pt x="151257" y="216590"/>
                  </a:lnTo>
                  <a:lnTo>
                    <a:pt x="75629" y="433179"/>
                  </a:lnTo>
                  <a:lnTo>
                    <a:pt x="75629" y="346543"/>
                  </a:lnTo>
                  <a:lnTo>
                    <a:pt x="0" y="346543"/>
                  </a:lnTo>
                  <a:lnTo>
                    <a:pt x="0" y="86636"/>
                  </a:lnTo>
                  <a:close/>
                </a:path>
              </a:pathLst>
            </a:custGeom>
          </p:spPr>
          <p:style>
            <a:lnRef idx="0">
              <a:schemeClr val="lt1">
                <a:hueOff val="0"/>
                <a:satOff val="0"/>
                <a:lumOff val="0"/>
                <a:alphaOff val="0"/>
              </a:schemeClr>
            </a:lnRef>
            <a:fillRef idx="2">
              <a:schemeClr val="accent5">
                <a:hueOff val="-7252951"/>
                <a:satOff val="-38179"/>
                <a:lumOff val="-40196"/>
                <a:alphaOff val="0"/>
              </a:schemeClr>
            </a:fillRef>
            <a:effectRef idx="1">
              <a:schemeClr val="accent5">
                <a:hueOff val="-7252951"/>
                <a:satOff val="-38179"/>
                <a:lumOff val="-40196"/>
                <a:alphaOff val="0"/>
              </a:schemeClr>
            </a:effectRef>
            <a:fontRef idx="minor">
              <a:schemeClr val="dk1"/>
            </a:fontRef>
          </p:style>
          <p:txBody>
            <a:bodyPr lIns="-1" tIns="86636" rIns="45377" bIns="86635" spcCol="1270" anchor="ctr"/>
            <a:lstStyle/>
            <a:p>
              <a:pPr algn="ctr" defTabSz="711200">
                <a:lnSpc>
                  <a:spcPct val="90000"/>
                </a:lnSpc>
                <a:spcAft>
                  <a:spcPct val="35000"/>
                </a:spcAft>
                <a:defRPr/>
              </a:pPr>
              <a:endParaRPr lang="en-US" sz="1600" dirty="0">
                <a:latin typeface="Century Gothic"/>
              </a:endParaRPr>
            </a:p>
          </p:txBody>
        </p:sp>
      </p:grpSp>
    </p:spTree>
    <p:extLst>
      <p:ext uri="{BB962C8B-B14F-4D97-AF65-F5344CB8AC3E}">
        <p14:creationId xmlns:p14="http://schemas.microsoft.com/office/powerpoint/2010/main" val="1465365960"/>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Create a Behavioral Lesson Plan</a:t>
            </a:r>
            <a:endParaRPr lang="en-US" b="1" dirty="0"/>
          </a:p>
        </p:txBody>
      </p:sp>
      <p:graphicFrame>
        <p:nvGraphicFramePr>
          <p:cNvPr id="4" name="Content Placeholder 3"/>
          <p:cNvGraphicFramePr>
            <a:graphicFrameLocks/>
          </p:cNvGraphicFramePr>
          <p:nvPr>
            <p:extLst/>
          </p:nvPr>
        </p:nvGraphicFramePr>
        <p:xfrm>
          <a:off x="1695450" y="1485902"/>
          <a:ext cx="8820150" cy="5535880"/>
        </p:xfrm>
        <a:graphic>
          <a:graphicData uri="http://schemas.openxmlformats.org/drawingml/2006/table">
            <a:tbl>
              <a:tblPr firstRow="1" firstCol="1" bandRow="1">
                <a:tableStyleId>{5C22544A-7EE6-4342-B048-85BDC9FD1C3A}</a:tableStyleId>
              </a:tblPr>
              <a:tblGrid>
                <a:gridCol w="3752433"/>
                <a:gridCol w="5067717"/>
              </a:tblGrid>
              <a:tr h="1193366">
                <a:tc gridSpan="2">
                  <a:txBody>
                    <a:bodyPr/>
                    <a:lstStyle/>
                    <a:p>
                      <a:pPr marL="457200" marR="0" algn="ctr">
                        <a:spcBef>
                          <a:spcPts val="0"/>
                        </a:spcBef>
                        <a:spcAft>
                          <a:spcPts val="0"/>
                        </a:spcAft>
                      </a:pPr>
                      <a:r>
                        <a:rPr lang="en-US" sz="3200" baseline="0" dirty="0" smtClean="0">
                          <a:effectLst/>
                          <a:latin typeface="+mn-lt"/>
                          <a:ea typeface="+mn-ea"/>
                          <a:cs typeface="+mn-cs"/>
                        </a:rPr>
                        <a:t>Components of a Behavioral Lesson Plan</a:t>
                      </a:r>
                    </a:p>
                    <a:p>
                      <a:pPr marL="457200" marR="0" algn="ctr">
                        <a:spcBef>
                          <a:spcPts val="0"/>
                        </a:spcBef>
                        <a:spcAft>
                          <a:spcPts val="0"/>
                        </a:spcAft>
                      </a:pPr>
                      <a:endParaRPr lang="en-US" sz="3200" dirty="0">
                        <a:effectLst/>
                        <a:latin typeface="Cambria"/>
                        <a:ea typeface="Cambria"/>
                        <a:cs typeface="Times New Roman"/>
                      </a:endParaRPr>
                    </a:p>
                  </a:txBody>
                  <a:tcPr marL="68580" marR="68580" marT="0" marB="0"/>
                </a:tc>
                <a:tc hMerge="1">
                  <a:txBody>
                    <a:bodyPr/>
                    <a:lstStyle/>
                    <a:p>
                      <a:endParaRPr lang="en-US"/>
                    </a:p>
                  </a:txBody>
                  <a:tcPr/>
                </a:tc>
              </a:tr>
              <a:tr h="522098">
                <a:tc>
                  <a:txBody>
                    <a:bodyPr/>
                    <a:lstStyle/>
                    <a:p>
                      <a:pPr marL="342900" marR="0" lvl="0" indent="-342900">
                        <a:spcBef>
                          <a:spcPts val="0"/>
                        </a:spcBef>
                        <a:spcAft>
                          <a:spcPts val="0"/>
                        </a:spcAft>
                        <a:buFont typeface="+mj-lt"/>
                        <a:buAutoNum type="arabicPeriod"/>
                        <a:tabLst>
                          <a:tab pos="457200" algn="l"/>
                        </a:tabLst>
                      </a:pPr>
                      <a:r>
                        <a:rPr lang="en-US" sz="2800" dirty="0" smtClean="0">
                          <a:effectLst/>
                          <a:latin typeface="+mn-lt"/>
                          <a:ea typeface="+mn-ea"/>
                          <a:cs typeface="+mn-cs"/>
                        </a:rPr>
                        <a:t>Tell</a:t>
                      </a:r>
                      <a:endParaRPr lang="en-US" sz="2800" dirty="0">
                        <a:effectLst/>
                        <a:latin typeface="Cambria"/>
                        <a:ea typeface="Cambria"/>
                        <a:cs typeface="Times New Roman"/>
                      </a:endParaRPr>
                    </a:p>
                  </a:txBody>
                  <a:tcPr marL="68580" marR="68580" marT="0" marB="0"/>
                </a:tc>
                <a:tc>
                  <a:txBody>
                    <a:bodyPr/>
                    <a:lstStyle/>
                    <a:p>
                      <a:pPr marL="457200" marR="0">
                        <a:spcBef>
                          <a:spcPts val="0"/>
                        </a:spcBef>
                        <a:spcAft>
                          <a:spcPts val="0"/>
                        </a:spcAft>
                      </a:pPr>
                      <a:r>
                        <a:rPr lang="en-US" sz="2400" dirty="0" smtClean="0">
                          <a:effectLst/>
                          <a:latin typeface="+mn-lt"/>
                          <a:ea typeface="+mn-ea"/>
                          <a:cs typeface="+mn-cs"/>
                        </a:rPr>
                        <a:t>Tell</a:t>
                      </a:r>
                      <a:r>
                        <a:rPr lang="en-US" sz="2400" baseline="0" dirty="0" smtClean="0">
                          <a:effectLst/>
                          <a:latin typeface="+mn-lt"/>
                          <a:ea typeface="+mn-ea"/>
                          <a:cs typeface="+mn-cs"/>
                        </a:rPr>
                        <a:t> me specifically how to do it</a:t>
                      </a:r>
                      <a:endParaRPr lang="en-US" sz="2400" dirty="0">
                        <a:effectLst/>
                        <a:latin typeface="Cambria"/>
                        <a:ea typeface="Cambria"/>
                        <a:cs typeface="Times New Roman"/>
                      </a:endParaRPr>
                    </a:p>
                  </a:txBody>
                  <a:tcPr marL="68580" marR="68580" marT="0" marB="0"/>
                </a:tc>
              </a:tr>
              <a:tr h="522098">
                <a:tc>
                  <a:txBody>
                    <a:bodyPr/>
                    <a:lstStyle/>
                    <a:p>
                      <a:pPr marL="342900" marR="0" lvl="0" indent="-342900">
                        <a:spcBef>
                          <a:spcPts val="0"/>
                        </a:spcBef>
                        <a:spcAft>
                          <a:spcPts val="0"/>
                        </a:spcAft>
                        <a:buFont typeface="+mj-lt"/>
                        <a:buAutoNum type="arabicPeriod" startAt="2"/>
                        <a:tabLst>
                          <a:tab pos="457200" algn="l"/>
                        </a:tabLst>
                      </a:pPr>
                      <a:r>
                        <a:rPr lang="en-US" sz="2800" dirty="0" smtClean="0">
                          <a:effectLst/>
                          <a:latin typeface="+mn-lt"/>
                          <a:ea typeface="+mn-ea"/>
                          <a:cs typeface="+mn-cs"/>
                        </a:rPr>
                        <a:t>Show</a:t>
                      </a:r>
                      <a:endParaRPr lang="en-US" sz="2800" dirty="0">
                        <a:effectLst/>
                        <a:latin typeface="Cambria"/>
                        <a:ea typeface="Cambria"/>
                        <a:cs typeface="Times New Roman"/>
                      </a:endParaRPr>
                    </a:p>
                  </a:txBody>
                  <a:tcPr marL="68580" marR="68580" marT="0" marB="0"/>
                </a:tc>
                <a:tc>
                  <a:txBody>
                    <a:bodyPr/>
                    <a:lstStyle/>
                    <a:p>
                      <a:pPr marL="457200" marR="0">
                        <a:spcBef>
                          <a:spcPts val="0"/>
                        </a:spcBef>
                        <a:spcAft>
                          <a:spcPts val="0"/>
                        </a:spcAft>
                      </a:pPr>
                      <a:r>
                        <a:rPr lang="en-US" sz="2400" dirty="0" smtClean="0">
                          <a:effectLst/>
                          <a:latin typeface="+mn-lt"/>
                          <a:ea typeface="+mn-ea"/>
                          <a:cs typeface="+mn-cs"/>
                        </a:rPr>
                        <a:t>Show</a:t>
                      </a:r>
                      <a:r>
                        <a:rPr lang="en-US" sz="2400" baseline="0" dirty="0" smtClean="0">
                          <a:effectLst/>
                          <a:latin typeface="+mn-lt"/>
                          <a:ea typeface="+mn-ea"/>
                          <a:cs typeface="+mn-cs"/>
                        </a:rPr>
                        <a:t> me specifically how to do it</a:t>
                      </a:r>
                      <a:endParaRPr lang="en-US" sz="2400" dirty="0">
                        <a:effectLst/>
                        <a:latin typeface="Cambria"/>
                        <a:ea typeface="Cambria"/>
                        <a:cs typeface="Times New Roman"/>
                      </a:endParaRPr>
                    </a:p>
                  </a:txBody>
                  <a:tcPr marL="68580" marR="68580" marT="0" marB="0"/>
                </a:tc>
              </a:tr>
              <a:tr h="1342537">
                <a:tc>
                  <a:txBody>
                    <a:bodyPr/>
                    <a:lstStyle/>
                    <a:p>
                      <a:pPr marL="342900" marR="0" lvl="0" indent="-342900">
                        <a:spcBef>
                          <a:spcPts val="0"/>
                        </a:spcBef>
                        <a:spcAft>
                          <a:spcPts val="0"/>
                        </a:spcAft>
                        <a:buFont typeface="+mj-lt"/>
                        <a:buAutoNum type="arabicPeriod" startAt="3"/>
                        <a:tabLst>
                          <a:tab pos="457200" algn="l"/>
                        </a:tabLst>
                      </a:pPr>
                      <a:r>
                        <a:rPr lang="en-US" sz="2800" dirty="0" smtClean="0">
                          <a:effectLst/>
                          <a:latin typeface="+mn-lt"/>
                          <a:ea typeface="+mn-ea"/>
                          <a:cs typeface="+mn-cs"/>
                        </a:rPr>
                        <a:t>Do</a:t>
                      </a:r>
                      <a:endParaRPr lang="en-US" sz="2800" dirty="0">
                        <a:effectLst/>
                        <a:latin typeface="Cambria"/>
                        <a:ea typeface="Cambria"/>
                        <a:cs typeface="Times New Roman"/>
                      </a:endParaRPr>
                    </a:p>
                  </a:txBody>
                  <a:tcPr marL="68580" marR="68580" marT="0" marB="0"/>
                </a:tc>
                <a:tc>
                  <a:txBody>
                    <a:bodyPr/>
                    <a:lstStyle/>
                    <a:p>
                      <a:pPr marL="457200" marR="0">
                        <a:spcBef>
                          <a:spcPts val="0"/>
                        </a:spcBef>
                        <a:spcAft>
                          <a:spcPts val="0"/>
                        </a:spcAft>
                      </a:pPr>
                      <a:r>
                        <a:rPr lang="en-US" sz="2400" dirty="0" smtClean="0">
                          <a:effectLst/>
                        </a:rPr>
                        <a:t>Let</a:t>
                      </a:r>
                      <a:r>
                        <a:rPr lang="en-US" sz="2400" baseline="0" dirty="0" smtClean="0">
                          <a:effectLst/>
                        </a:rPr>
                        <a:t> me practice doing it and give me specific feedback on how well I did.  Allow me to correct mistakes.</a:t>
                      </a:r>
                      <a:r>
                        <a:rPr lang="en-US" sz="2400" dirty="0" smtClean="0">
                          <a:effectLst/>
                        </a:rPr>
                        <a:t> </a:t>
                      </a:r>
                      <a:endParaRPr lang="en-US" sz="2400" dirty="0">
                        <a:effectLst/>
                        <a:latin typeface="Cambria"/>
                        <a:ea typeface="Cambria"/>
                        <a:cs typeface="Times New Roman"/>
                      </a:endParaRPr>
                    </a:p>
                  </a:txBody>
                  <a:tcPr marL="68580" marR="68580" marT="0" marB="0"/>
                </a:tc>
              </a:tr>
              <a:tr h="1416434">
                <a:tc>
                  <a:txBody>
                    <a:bodyPr/>
                    <a:lstStyle/>
                    <a:p>
                      <a:pPr marL="342900" marR="0" lvl="0" indent="-342900">
                        <a:spcBef>
                          <a:spcPts val="0"/>
                        </a:spcBef>
                        <a:spcAft>
                          <a:spcPts val="0"/>
                        </a:spcAft>
                        <a:buFont typeface="+mj-lt"/>
                        <a:buAutoNum type="arabicPeriod" startAt="4"/>
                        <a:tabLst>
                          <a:tab pos="457200" algn="l"/>
                        </a:tabLst>
                      </a:pPr>
                      <a:r>
                        <a:rPr lang="en-US" sz="2800" dirty="0" smtClean="0">
                          <a:effectLst/>
                          <a:latin typeface="+mn-lt"/>
                          <a:ea typeface="+mn-ea"/>
                          <a:cs typeface="+mn-cs"/>
                        </a:rPr>
                        <a:t>Review</a:t>
                      </a:r>
                      <a:endParaRPr lang="en-US" sz="2800" dirty="0">
                        <a:effectLst/>
                        <a:latin typeface="Cambria"/>
                        <a:ea typeface="Cambria"/>
                        <a:cs typeface="Times New Roman"/>
                      </a:endParaRPr>
                    </a:p>
                  </a:txBody>
                  <a:tcPr marL="68580" marR="68580" marT="0" marB="0"/>
                </a:tc>
                <a:tc>
                  <a:txBody>
                    <a:bodyPr/>
                    <a:lstStyle/>
                    <a:p>
                      <a:pPr marL="457200" marR="0">
                        <a:spcBef>
                          <a:spcPts val="0"/>
                        </a:spcBef>
                        <a:spcAft>
                          <a:spcPts val="0"/>
                        </a:spcAft>
                      </a:pPr>
                      <a:r>
                        <a:rPr lang="en-US" sz="2400" dirty="0" smtClean="0">
                          <a:effectLst/>
                          <a:latin typeface="Cambria"/>
                          <a:ea typeface="Cambria"/>
                          <a:cs typeface="Times New Roman"/>
                        </a:rPr>
                        <a:t>Review the</a:t>
                      </a:r>
                      <a:r>
                        <a:rPr lang="en-US" sz="2400" baseline="0" dirty="0" smtClean="0">
                          <a:effectLst/>
                          <a:latin typeface="Cambria"/>
                          <a:ea typeface="Cambria"/>
                          <a:cs typeface="Times New Roman"/>
                        </a:rPr>
                        <a:t> specific steps with me again.</a:t>
                      </a:r>
                      <a:endParaRPr lang="en-US" sz="2400" dirty="0">
                        <a:effectLst/>
                        <a:latin typeface="Cambria"/>
                        <a:ea typeface="Cambria"/>
                        <a:cs typeface="Times New Roman"/>
                      </a:endParaRPr>
                    </a:p>
                  </a:txBody>
                  <a:tcPr marL="68580" marR="68580" marT="0" marB="0"/>
                </a:tc>
              </a:tr>
            </a:tbl>
          </a:graphicData>
        </a:graphic>
      </p:graphicFrame>
      <p:sp>
        <p:nvSpPr>
          <p:cNvPr id="5" name="Action Button: Document 4">
            <a:hlinkClick r:id="" action="ppaction://noaction" highlightClick="1"/>
          </p:cNvPr>
          <p:cNvSpPr/>
          <p:nvPr/>
        </p:nvSpPr>
        <p:spPr>
          <a:xfrm>
            <a:off x="8858250" y="6240218"/>
            <a:ext cx="400050" cy="484432"/>
          </a:xfrm>
          <a:prstGeom prst="actionButton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05908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own Arrow 6"/>
          <p:cNvSpPr/>
          <p:nvPr/>
        </p:nvSpPr>
        <p:spPr>
          <a:xfrm rot="8955070">
            <a:off x="9548090" y="5607435"/>
            <a:ext cx="800100" cy="85725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2"/>
          <p:cNvSpPr txBox="1">
            <a:spLocks/>
          </p:cNvSpPr>
          <p:nvPr/>
        </p:nvSpPr>
        <p:spPr>
          <a:xfrm>
            <a:off x="1905000" y="2705100"/>
            <a:ext cx="38100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tx1"/>
                </a:solidFill>
                <a:latin typeface="+mj-lt"/>
                <a:ea typeface="+mj-ea"/>
                <a:cs typeface="+mj-cs"/>
              </a:defRPr>
            </a:lvl1pPr>
          </a:lstStyle>
          <a:p>
            <a:r>
              <a:rPr lang="en-US" sz="5400" b="1" dirty="0"/>
              <a:t>Step 3:</a:t>
            </a:r>
            <a:br>
              <a:rPr lang="en-US" sz="5400" b="1" dirty="0"/>
            </a:br>
            <a:r>
              <a:rPr lang="en-US" sz="5400" b="1" dirty="0"/>
              <a:t/>
            </a:r>
            <a:br>
              <a:rPr lang="en-US" sz="5400" b="1" dirty="0"/>
            </a:br>
            <a:r>
              <a:rPr lang="en-US" sz="5400" b="1" dirty="0"/>
              <a:t>Set up Practice for Students</a:t>
            </a:r>
          </a:p>
        </p:txBody>
      </p:sp>
      <p:grpSp>
        <p:nvGrpSpPr>
          <p:cNvPr id="5" name="Group 14"/>
          <p:cNvGrpSpPr>
            <a:grpSpLocks/>
          </p:cNvGrpSpPr>
          <p:nvPr/>
        </p:nvGrpSpPr>
        <p:grpSpPr bwMode="auto">
          <a:xfrm>
            <a:off x="7264623" y="1701716"/>
            <a:ext cx="3479800" cy="3761440"/>
            <a:chOff x="4888710" y="1993102"/>
            <a:chExt cx="3481379" cy="3759837"/>
          </a:xfrm>
        </p:grpSpPr>
        <p:sp>
          <p:nvSpPr>
            <p:cNvPr id="9" name="Freeform 8"/>
            <p:cNvSpPr/>
            <p:nvPr/>
          </p:nvSpPr>
          <p:spPr>
            <a:xfrm>
              <a:off x="5790948" y="1993102"/>
              <a:ext cx="1283493" cy="1283493"/>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sz="2000" dirty="0">
                  <a:latin typeface="Century Gothic"/>
                </a:rPr>
                <a:t>Tell </a:t>
              </a:r>
            </a:p>
          </p:txBody>
        </p:sp>
        <p:sp>
          <p:nvSpPr>
            <p:cNvPr id="10" name="Freeform 9"/>
            <p:cNvSpPr/>
            <p:nvPr/>
          </p:nvSpPr>
          <p:spPr>
            <a:xfrm rot="2563707">
              <a:off x="6948632" y="3011843"/>
              <a:ext cx="254115" cy="433202"/>
            </a:xfrm>
            <a:custGeom>
              <a:avLst/>
              <a:gdLst>
                <a:gd name="connsiteX0" fmla="*/ 0 w 254561"/>
                <a:gd name="connsiteY0" fmla="*/ 86636 h 433179"/>
                <a:gd name="connsiteX1" fmla="*/ 127281 w 254561"/>
                <a:gd name="connsiteY1" fmla="*/ 86636 h 433179"/>
                <a:gd name="connsiteX2" fmla="*/ 127281 w 254561"/>
                <a:gd name="connsiteY2" fmla="*/ 0 h 433179"/>
                <a:gd name="connsiteX3" fmla="*/ 254561 w 254561"/>
                <a:gd name="connsiteY3" fmla="*/ 216590 h 433179"/>
                <a:gd name="connsiteX4" fmla="*/ 127281 w 254561"/>
                <a:gd name="connsiteY4" fmla="*/ 433179 h 433179"/>
                <a:gd name="connsiteX5" fmla="*/ 127281 w 254561"/>
                <a:gd name="connsiteY5" fmla="*/ 346543 h 433179"/>
                <a:gd name="connsiteX6" fmla="*/ 0 w 254561"/>
                <a:gd name="connsiteY6" fmla="*/ 346543 h 433179"/>
                <a:gd name="connsiteX7" fmla="*/ 0 w 254561"/>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561" h="433179">
                  <a:moveTo>
                    <a:pt x="0" y="86636"/>
                  </a:moveTo>
                  <a:lnTo>
                    <a:pt x="127281" y="86636"/>
                  </a:lnTo>
                  <a:lnTo>
                    <a:pt x="127281" y="0"/>
                  </a:lnTo>
                  <a:lnTo>
                    <a:pt x="254561" y="216590"/>
                  </a:lnTo>
                  <a:lnTo>
                    <a:pt x="127281" y="433179"/>
                  </a:lnTo>
                  <a:lnTo>
                    <a:pt x="127281" y="346543"/>
                  </a:lnTo>
                  <a:lnTo>
                    <a:pt x="0" y="346543"/>
                  </a:lnTo>
                  <a:lnTo>
                    <a:pt x="0" y="86636"/>
                  </a:lnTo>
                  <a:close/>
                </a:path>
              </a:pathLst>
            </a:custGeom>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lIns="0" tIns="86635" rIns="76367" bIns="86636" spcCol="1270" anchor="ctr"/>
            <a:lstStyle/>
            <a:p>
              <a:pPr algn="ctr" defTabSz="711200">
                <a:lnSpc>
                  <a:spcPct val="90000"/>
                </a:lnSpc>
                <a:spcAft>
                  <a:spcPct val="35000"/>
                </a:spcAft>
                <a:defRPr/>
              </a:pPr>
              <a:endParaRPr lang="en-US" sz="1600" dirty="0">
                <a:latin typeface="Century Gothic"/>
              </a:endParaRPr>
            </a:p>
          </p:txBody>
        </p:sp>
        <p:sp>
          <p:nvSpPr>
            <p:cNvPr id="11" name="Freeform 10"/>
            <p:cNvSpPr/>
            <p:nvPr/>
          </p:nvSpPr>
          <p:spPr>
            <a:xfrm>
              <a:off x="7086596" y="3189883"/>
              <a:ext cx="1283493" cy="1283493"/>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2417650"/>
                <a:satOff val="-12726"/>
                <a:lumOff val="-13399"/>
                <a:alphaOff val="0"/>
              </a:schemeClr>
            </a:fillRef>
            <a:effectRef idx="1">
              <a:schemeClr val="accent5">
                <a:hueOff val="-2417650"/>
                <a:satOff val="-12726"/>
                <a:lumOff val="-13399"/>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sz="2000" dirty="0">
                  <a:latin typeface="Century Gothic"/>
                </a:rPr>
                <a:t>Show</a:t>
              </a:r>
            </a:p>
          </p:txBody>
        </p:sp>
        <p:sp>
          <p:nvSpPr>
            <p:cNvPr id="12" name="Freeform 11"/>
            <p:cNvSpPr/>
            <p:nvPr/>
          </p:nvSpPr>
          <p:spPr>
            <a:xfrm rot="18656525">
              <a:off x="7107535" y="4225571"/>
              <a:ext cx="182484" cy="433585"/>
            </a:xfrm>
            <a:custGeom>
              <a:avLst/>
              <a:gdLst>
                <a:gd name="connsiteX0" fmla="*/ 0 w 182568"/>
                <a:gd name="connsiteY0" fmla="*/ 86636 h 433179"/>
                <a:gd name="connsiteX1" fmla="*/ 91284 w 182568"/>
                <a:gd name="connsiteY1" fmla="*/ 86636 h 433179"/>
                <a:gd name="connsiteX2" fmla="*/ 91284 w 182568"/>
                <a:gd name="connsiteY2" fmla="*/ 0 h 433179"/>
                <a:gd name="connsiteX3" fmla="*/ 182568 w 182568"/>
                <a:gd name="connsiteY3" fmla="*/ 216590 h 433179"/>
                <a:gd name="connsiteX4" fmla="*/ 91284 w 182568"/>
                <a:gd name="connsiteY4" fmla="*/ 433179 h 433179"/>
                <a:gd name="connsiteX5" fmla="*/ 91284 w 182568"/>
                <a:gd name="connsiteY5" fmla="*/ 346543 h 433179"/>
                <a:gd name="connsiteX6" fmla="*/ 0 w 182568"/>
                <a:gd name="connsiteY6" fmla="*/ 346543 h 433179"/>
                <a:gd name="connsiteX7" fmla="*/ 0 w 182568"/>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568" h="433179">
                  <a:moveTo>
                    <a:pt x="182567" y="346543"/>
                  </a:moveTo>
                  <a:lnTo>
                    <a:pt x="91284" y="346543"/>
                  </a:lnTo>
                  <a:lnTo>
                    <a:pt x="91284" y="433179"/>
                  </a:lnTo>
                  <a:lnTo>
                    <a:pt x="1" y="216589"/>
                  </a:lnTo>
                  <a:lnTo>
                    <a:pt x="91284" y="0"/>
                  </a:lnTo>
                  <a:lnTo>
                    <a:pt x="91284" y="86636"/>
                  </a:lnTo>
                  <a:lnTo>
                    <a:pt x="182567" y="86636"/>
                  </a:lnTo>
                  <a:lnTo>
                    <a:pt x="182567" y="346543"/>
                  </a:lnTo>
                  <a:close/>
                </a:path>
              </a:pathLst>
            </a:custGeom>
          </p:spPr>
          <p:style>
            <a:lnRef idx="0">
              <a:schemeClr val="lt1">
                <a:hueOff val="0"/>
                <a:satOff val="0"/>
                <a:lumOff val="0"/>
                <a:alphaOff val="0"/>
              </a:schemeClr>
            </a:lnRef>
            <a:fillRef idx="2">
              <a:schemeClr val="accent5">
                <a:hueOff val="-2417650"/>
                <a:satOff val="-12726"/>
                <a:lumOff val="-13399"/>
                <a:alphaOff val="0"/>
              </a:schemeClr>
            </a:fillRef>
            <a:effectRef idx="1">
              <a:schemeClr val="accent5">
                <a:hueOff val="-2417650"/>
                <a:satOff val="-12726"/>
                <a:lumOff val="-13399"/>
                <a:alphaOff val="0"/>
              </a:schemeClr>
            </a:effectRef>
            <a:fontRef idx="minor">
              <a:schemeClr val="dk1"/>
            </a:fontRef>
          </p:style>
          <p:txBody>
            <a:bodyPr lIns="54769" tIns="86636" rIns="1" bIns="86636" spcCol="1270" anchor="ctr"/>
            <a:lstStyle/>
            <a:p>
              <a:pPr algn="ctr" defTabSz="711200">
                <a:lnSpc>
                  <a:spcPct val="90000"/>
                </a:lnSpc>
                <a:spcAft>
                  <a:spcPct val="35000"/>
                </a:spcAft>
                <a:defRPr/>
              </a:pPr>
              <a:endParaRPr lang="en-US" sz="1600" dirty="0">
                <a:latin typeface="Century Gothic"/>
              </a:endParaRPr>
            </a:p>
          </p:txBody>
        </p:sp>
        <p:sp>
          <p:nvSpPr>
            <p:cNvPr id="13" name="Freeform 12"/>
            <p:cNvSpPr/>
            <p:nvPr/>
          </p:nvSpPr>
          <p:spPr>
            <a:xfrm>
              <a:off x="6019798" y="4419602"/>
              <a:ext cx="1389494" cy="1333337"/>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835301"/>
                <a:satOff val="-25453"/>
                <a:lumOff val="-26797"/>
                <a:alphaOff val="0"/>
              </a:schemeClr>
            </a:fillRef>
            <a:effectRef idx="1">
              <a:schemeClr val="accent5">
                <a:hueOff val="-4835301"/>
                <a:satOff val="-25453"/>
                <a:lumOff val="-26797"/>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dirty="0">
                  <a:latin typeface="Century Gothic"/>
                </a:rPr>
                <a:t>Practice</a:t>
              </a:r>
            </a:p>
          </p:txBody>
        </p:sp>
        <p:sp>
          <p:nvSpPr>
            <p:cNvPr id="14" name="Freeform 13"/>
            <p:cNvSpPr/>
            <p:nvPr/>
          </p:nvSpPr>
          <p:spPr>
            <a:xfrm rot="24318008">
              <a:off x="6014040" y="4323161"/>
              <a:ext cx="171377" cy="433585"/>
            </a:xfrm>
            <a:custGeom>
              <a:avLst/>
              <a:gdLst>
                <a:gd name="connsiteX0" fmla="*/ 0 w 172012"/>
                <a:gd name="connsiteY0" fmla="*/ 86636 h 433179"/>
                <a:gd name="connsiteX1" fmla="*/ 86006 w 172012"/>
                <a:gd name="connsiteY1" fmla="*/ 86636 h 433179"/>
                <a:gd name="connsiteX2" fmla="*/ 86006 w 172012"/>
                <a:gd name="connsiteY2" fmla="*/ 0 h 433179"/>
                <a:gd name="connsiteX3" fmla="*/ 172012 w 172012"/>
                <a:gd name="connsiteY3" fmla="*/ 216590 h 433179"/>
                <a:gd name="connsiteX4" fmla="*/ 86006 w 172012"/>
                <a:gd name="connsiteY4" fmla="*/ 433179 h 433179"/>
                <a:gd name="connsiteX5" fmla="*/ 86006 w 172012"/>
                <a:gd name="connsiteY5" fmla="*/ 346543 h 433179"/>
                <a:gd name="connsiteX6" fmla="*/ 0 w 172012"/>
                <a:gd name="connsiteY6" fmla="*/ 346543 h 433179"/>
                <a:gd name="connsiteX7" fmla="*/ 0 w 172012"/>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012" h="433179">
                  <a:moveTo>
                    <a:pt x="172011" y="346543"/>
                  </a:moveTo>
                  <a:lnTo>
                    <a:pt x="86006" y="346543"/>
                  </a:lnTo>
                  <a:lnTo>
                    <a:pt x="86006" y="433179"/>
                  </a:lnTo>
                  <a:lnTo>
                    <a:pt x="1" y="216589"/>
                  </a:lnTo>
                  <a:lnTo>
                    <a:pt x="86006" y="0"/>
                  </a:lnTo>
                  <a:lnTo>
                    <a:pt x="86006" y="86636"/>
                  </a:lnTo>
                  <a:lnTo>
                    <a:pt x="172011" y="86636"/>
                  </a:lnTo>
                  <a:lnTo>
                    <a:pt x="172011" y="346543"/>
                  </a:lnTo>
                  <a:close/>
                </a:path>
              </a:pathLst>
            </a:custGeom>
          </p:spPr>
          <p:style>
            <a:lnRef idx="0">
              <a:schemeClr val="lt1">
                <a:hueOff val="0"/>
                <a:satOff val="0"/>
                <a:lumOff val="0"/>
                <a:alphaOff val="0"/>
              </a:schemeClr>
            </a:lnRef>
            <a:fillRef idx="2">
              <a:schemeClr val="accent5">
                <a:hueOff val="-4835301"/>
                <a:satOff val="-25453"/>
                <a:lumOff val="-26797"/>
                <a:alphaOff val="0"/>
              </a:schemeClr>
            </a:fillRef>
            <a:effectRef idx="1">
              <a:schemeClr val="accent5">
                <a:hueOff val="-4835301"/>
                <a:satOff val="-25453"/>
                <a:lumOff val="-26797"/>
                <a:alphaOff val="0"/>
              </a:schemeClr>
            </a:effectRef>
            <a:fontRef idx="minor">
              <a:schemeClr val="dk1"/>
            </a:fontRef>
          </p:style>
          <p:txBody>
            <a:bodyPr lIns="51604" tIns="86635" rIns="0" bIns="86636" spcCol="1270" anchor="ctr"/>
            <a:lstStyle/>
            <a:p>
              <a:pPr algn="ctr" defTabSz="711200">
                <a:lnSpc>
                  <a:spcPct val="90000"/>
                </a:lnSpc>
                <a:spcAft>
                  <a:spcPct val="35000"/>
                </a:spcAft>
                <a:defRPr/>
              </a:pPr>
              <a:endParaRPr lang="en-US" sz="1600" dirty="0">
                <a:latin typeface="Century Gothic"/>
              </a:endParaRPr>
            </a:p>
          </p:txBody>
        </p:sp>
        <p:sp>
          <p:nvSpPr>
            <p:cNvPr id="15" name="Freeform 14"/>
            <p:cNvSpPr/>
            <p:nvPr/>
          </p:nvSpPr>
          <p:spPr>
            <a:xfrm>
              <a:off x="4888710" y="3276600"/>
              <a:ext cx="1283493" cy="1283493"/>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7252951"/>
                <a:satOff val="-38179"/>
                <a:lumOff val="-40196"/>
                <a:alphaOff val="0"/>
              </a:schemeClr>
            </a:fillRef>
            <a:effectRef idx="1">
              <a:schemeClr val="accent5">
                <a:hueOff val="-7252951"/>
                <a:satOff val="-38179"/>
                <a:lumOff val="-40196"/>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sz="2000" dirty="0">
                  <a:latin typeface="Century Gothic"/>
                </a:rPr>
                <a:t>Assess</a:t>
              </a:r>
            </a:p>
          </p:txBody>
        </p:sp>
        <p:sp>
          <p:nvSpPr>
            <p:cNvPr id="16" name="Freeform 15"/>
            <p:cNvSpPr/>
            <p:nvPr/>
          </p:nvSpPr>
          <p:spPr>
            <a:xfrm rot="18306324">
              <a:off x="5902856" y="3063223"/>
              <a:ext cx="152335" cy="433585"/>
            </a:xfrm>
            <a:custGeom>
              <a:avLst/>
              <a:gdLst>
                <a:gd name="connsiteX0" fmla="*/ 0 w 151257"/>
                <a:gd name="connsiteY0" fmla="*/ 86636 h 433179"/>
                <a:gd name="connsiteX1" fmla="*/ 75629 w 151257"/>
                <a:gd name="connsiteY1" fmla="*/ 86636 h 433179"/>
                <a:gd name="connsiteX2" fmla="*/ 75629 w 151257"/>
                <a:gd name="connsiteY2" fmla="*/ 0 h 433179"/>
                <a:gd name="connsiteX3" fmla="*/ 151257 w 151257"/>
                <a:gd name="connsiteY3" fmla="*/ 216590 h 433179"/>
                <a:gd name="connsiteX4" fmla="*/ 75629 w 151257"/>
                <a:gd name="connsiteY4" fmla="*/ 433179 h 433179"/>
                <a:gd name="connsiteX5" fmla="*/ 75629 w 151257"/>
                <a:gd name="connsiteY5" fmla="*/ 346543 h 433179"/>
                <a:gd name="connsiteX6" fmla="*/ 0 w 151257"/>
                <a:gd name="connsiteY6" fmla="*/ 346543 h 433179"/>
                <a:gd name="connsiteX7" fmla="*/ 0 w 151257"/>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257" h="433179">
                  <a:moveTo>
                    <a:pt x="0" y="86636"/>
                  </a:moveTo>
                  <a:lnTo>
                    <a:pt x="75629" y="86636"/>
                  </a:lnTo>
                  <a:lnTo>
                    <a:pt x="75629" y="0"/>
                  </a:lnTo>
                  <a:lnTo>
                    <a:pt x="151257" y="216590"/>
                  </a:lnTo>
                  <a:lnTo>
                    <a:pt x="75629" y="433179"/>
                  </a:lnTo>
                  <a:lnTo>
                    <a:pt x="75629" y="346543"/>
                  </a:lnTo>
                  <a:lnTo>
                    <a:pt x="0" y="346543"/>
                  </a:lnTo>
                  <a:lnTo>
                    <a:pt x="0" y="86636"/>
                  </a:lnTo>
                  <a:close/>
                </a:path>
              </a:pathLst>
            </a:custGeom>
          </p:spPr>
          <p:style>
            <a:lnRef idx="0">
              <a:schemeClr val="lt1">
                <a:hueOff val="0"/>
                <a:satOff val="0"/>
                <a:lumOff val="0"/>
                <a:alphaOff val="0"/>
              </a:schemeClr>
            </a:lnRef>
            <a:fillRef idx="2">
              <a:schemeClr val="accent5">
                <a:hueOff val="-7252951"/>
                <a:satOff val="-38179"/>
                <a:lumOff val="-40196"/>
                <a:alphaOff val="0"/>
              </a:schemeClr>
            </a:fillRef>
            <a:effectRef idx="1">
              <a:schemeClr val="accent5">
                <a:hueOff val="-7252951"/>
                <a:satOff val="-38179"/>
                <a:lumOff val="-40196"/>
                <a:alphaOff val="0"/>
              </a:schemeClr>
            </a:effectRef>
            <a:fontRef idx="minor">
              <a:schemeClr val="dk1"/>
            </a:fontRef>
          </p:style>
          <p:txBody>
            <a:bodyPr lIns="-1" tIns="86636" rIns="45377" bIns="86635" spcCol="1270" anchor="ctr"/>
            <a:lstStyle/>
            <a:p>
              <a:pPr algn="ctr" defTabSz="711200">
                <a:lnSpc>
                  <a:spcPct val="90000"/>
                </a:lnSpc>
                <a:spcAft>
                  <a:spcPct val="35000"/>
                </a:spcAft>
                <a:defRPr/>
              </a:pPr>
              <a:endParaRPr lang="en-US" sz="1600" dirty="0">
                <a:latin typeface="Century Gothic"/>
              </a:endParaRPr>
            </a:p>
          </p:txBody>
        </p:sp>
      </p:grpSp>
    </p:spTree>
    <p:extLst>
      <p:ext uri="{BB962C8B-B14F-4D97-AF65-F5344CB8AC3E}">
        <p14:creationId xmlns:p14="http://schemas.microsoft.com/office/powerpoint/2010/main" val="1381487534"/>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charset="0"/>
                <a:ea typeface="ＭＳ Ｐゴシック" charset="0"/>
                <a:cs typeface="ＭＳ Ｐゴシック" charset="0"/>
              </a:rPr>
              <a:t>Example Schedule </a:t>
            </a:r>
            <a:r>
              <a:rPr lang="en-US" dirty="0">
                <a:latin typeface="Times New Roman" charset="0"/>
                <a:ea typeface="ＭＳ Ｐゴシック" charset="0"/>
                <a:cs typeface="ＭＳ Ｐゴシック" charset="0"/>
              </a:rPr>
              <a:t>for Teaching </a:t>
            </a:r>
            <a:br>
              <a:rPr lang="en-US" dirty="0">
                <a:latin typeface="Times New Roman" charset="0"/>
                <a:ea typeface="ＭＳ Ｐゴシック" charset="0"/>
                <a:cs typeface="ＭＳ Ｐゴシック" charset="0"/>
              </a:rPr>
            </a:br>
            <a:r>
              <a:rPr lang="en-US" dirty="0">
                <a:latin typeface="Times New Roman" charset="0"/>
                <a:ea typeface="ＭＳ Ｐゴシック" charset="0"/>
                <a:cs typeface="ＭＳ Ｐゴシック" charset="0"/>
              </a:rPr>
              <a:t>Classroom Procedures</a:t>
            </a:r>
            <a:endParaRPr lang="en-US" dirty="0"/>
          </a:p>
        </p:txBody>
      </p:sp>
      <p:sp>
        <p:nvSpPr>
          <p:cNvPr id="3" name="Content Placeholder 2"/>
          <p:cNvSpPr>
            <a:spLocks noGrp="1"/>
          </p:cNvSpPr>
          <p:nvPr>
            <p:ph sz="quarter" idx="10"/>
          </p:nvPr>
        </p:nvSpPr>
        <p:spPr>
          <a:xfrm>
            <a:off x="0" y="187569"/>
            <a:ext cx="12192000" cy="5181600"/>
          </a:xfrm>
        </p:spPr>
        <p:txBody>
          <a:bodyPr/>
          <a:lstStyle/>
          <a:p>
            <a:pPr>
              <a:lnSpc>
                <a:spcPct val="80000"/>
              </a:lnSpc>
            </a:pPr>
            <a:r>
              <a:rPr lang="en-US" sz="3000" dirty="0">
                <a:latin typeface="Times New Roman" charset="0"/>
                <a:ea typeface="ＭＳ Ｐゴシック" charset="0"/>
                <a:cs typeface="ＭＳ Ｐゴシック" charset="0"/>
              </a:rPr>
              <a:t>First Grading Period</a:t>
            </a:r>
          </a:p>
          <a:p>
            <a:pPr lvl="1">
              <a:lnSpc>
                <a:spcPct val="80000"/>
              </a:lnSpc>
            </a:pPr>
            <a:r>
              <a:rPr lang="en-US" sz="2600" dirty="0">
                <a:latin typeface="Times New Roman" charset="0"/>
                <a:ea typeface="ＭＳ Ｐゴシック" charset="0"/>
              </a:rPr>
              <a:t>Teach rules and procedures for all areas of school, </a:t>
            </a:r>
            <a:r>
              <a:rPr lang="en-US" sz="2600" b="1" i="1" dirty="0">
                <a:latin typeface="Times New Roman" charset="0"/>
                <a:ea typeface="ＭＳ Ｐゴシック" charset="0"/>
              </a:rPr>
              <a:t>including individual classrooms</a:t>
            </a:r>
            <a:r>
              <a:rPr lang="en-US" sz="2600" dirty="0">
                <a:latin typeface="Times New Roman" charset="0"/>
                <a:ea typeface="ＭＳ Ｐゴシック" charset="0"/>
              </a:rPr>
              <a:t>, during first week of school</a:t>
            </a:r>
          </a:p>
          <a:p>
            <a:pPr lvl="2">
              <a:lnSpc>
                <a:spcPct val="80000"/>
              </a:lnSpc>
            </a:pPr>
            <a:r>
              <a:rPr lang="en-US" sz="2200" dirty="0">
                <a:latin typeface="Times New Roman" charset="0"/>
                <a:ea typeface="ＭＳ Ｐゴシック" charset="0"/>
              </a:rPr>
              <a:t>Provide opportunities for review and practice</a:t>
            </a:r>
          </a:p>
          <a:p>
            <a:pPr lvl="2">
              <a:lnSpc>
                <a:spcPct val="80000"/>
              </a:lnSpc>
            </a:pPr>
            <a:r>
              <a:rPr lang="en-US" sz="2200" dirty="0">
                <a:latin typeface="Times New Roman" charset="0"/>
                <a:ea typeface="ＭＳ Ｐゴシック" charset="0"/>
              </a:rPr>
              <a:t>Provide frequent reinforcement/acknowledgement</a:t>
            </a:r>
          </a:p>
          <a:p>
            <a:pPr lvl="1">
              <a:lnSpc>
                <a:spcPct val="80000"/>
              </a:lnSpc>
            </a:pPr>
            <a:r>
              <a:rPr lang="en-US" sz="2600" dirty="0">
                <a:latin typeface="Times New Roman" charset="0"/>
                <a:ea typeface="ＭＳ Ｐゴシック" charset="0"/>
              </a:rPr>
              <a:t>After first week, review rules and procedures 2 or 3 times per week</a:t>
            </a:r>
          </a:p>
          <a:p>
            <a:pPr lvl="2">
              <a:lnSpc>
                <a:spcPct val="80000"/>
              </a:lnSpc>
            </a:pPr>
            <a:r>
              <a:rPr lang="en-US" sz="2200" dirty="0">
                <a:latin typeface="Times New Roman" charset="0"/>
                <a:ea typeface="ＭＳ Ｐゴシック" charset="0"/>
              </a:rPr>
              <a:t>Rapid pace, oral review during first few minutes of class</a:t>
            </a:r>
          </a:p>
          <a:p>
            <a:pPr lvl="2">
              <a:lnSpc>
                <a:spcPct val="80000"/>
              </a:lnSpc>
            </a:pPr>
            <a:r>
              <a:rPr lang="en-US" sz="2200" dirty="0">
                <a:latin typeface="Times New Roman" charset="0"/>
                <a:ea typeface="ＭＳ Ｐゴシック" charset="0"/>
              </a:rPr>
              <a:t>Surprise quizzes about procedures for extra credit points</a:t>
            </a:r>
          </a:p>
          <a:p>
            <a:pPr lvl="2">
              <a:lnSpc>
                <a:spcPct val="80000"/>
              </a:lnSpc>
            </a:pPr>
            <a:r>
              <a:rPr lang="en-US" sz="2200" dirty="0">
                <a:latin typeface="Times New Roman" charset="0"/>
                <a:ea typeface="ＭＳ Ｐゴシック" charset="0"/>
              </a:rPr>
              <a:t>Divide into teams, ask questions about procedures, award points</a:t>
            </a:r>
          </a:p>
          <a:p>
            <a:endParaRPr lang="en-US" dirty="0"/>
          </a:p>
        </p:txBody>
      </p:sp>
      <p:sp>
        <p:nvSpPr>
          <p:cNvPr id="4" name="Action Button: Document 3">
            <a:hlinkClick r:id="" action="ppaction://noaction" highlightClick="1"/>
          </p:cNvPr>
          <p:cNvSpPr/>
          <p:nvPr/>
        </p:nvSpPr>
        <p:spPr>
          <a:xfrm>
            <a:off x="8782050" y="5905500"/>
            <a:ext cx="628650" cy="952500"/>
          </a:xfrm>
          <a:prstGeom prst="actionButton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72879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681399634"/>
              </p:ext>
            </p:extLst>
          </p:nvPr>
        </p:nvGraphicFramePr>
        <p:xfrm>
          <a:off x="6303650" y="640854"/>
          <a:ext cx="4210050" cy="5696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own Arrow 6"/>
          <p:cNvSpPr/>
          <p:nvPr/>
        </p:nvSpPr>
        <p:spPr>
          <a:xfrm rot="13143722">
            <a:off x="6602665" y="5607436"/>
            <a:ext cx="800100" cy="85725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2"/>
          <p:cNvSpPr txBox="1">
            <a:spLocks/>
          </p:cNvSpPr>
          <p:nvPr/>
        </p:nvSpPr>
        <p:spPr>
          <a:xfrm>
            <a:off x="861646" y="2917474"/>
            <a:ext cx="4425462"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tx1"/>
                </a:solidFill>
                <a:latin typeface="+mj-lt"/>
                <a:ea typeface="+mj-ea"/>
                <a:cs typeface="+mj-cs"/>
              </a:defRPr>
            </a:lvl1pPr>
          </a:lstStyle>
          <a:p>
            <a:r>
              <a:rPr lang="en-US" sz="5400" b="1" dirty="0"/>
              <a:t>Step 4:</a:t>
            </a:r>
            <a:br>
              <a:rPr lang="en-US" sz="5400" b="1" dirty="0"/>
            </a:br>
            <a:r>
              <a:rPr lang="en-US" sz="5400" b="1" dirty="0"/>
              <a:t/>
            </a:r>
            <a:br>
              <a:rPr lang="en-US" sz="5400" b="1" dirty="0"/>
            </a:br>
            <a:r>
              <a:rPr lang="en-US" sz="5400" b="1" dirty="0"/>
              <a:t>Encourage the Appropriate Behavior</a:t>
            </a:r>
          </a:p>
        </p:txBody>
      </p:sp>
      <p:sp>
        <p:nvSpPr>
          <p:cNvPr id="2" name="TextBox 1"/>
          <p:cNvSpPr txBox="1"/>
          <p:nvPr/>
        </p:nvSpPr>
        <p:spPr>
          <a:xfrm>
            <a:off x="7583444" y="6036062"/>
            <a:ext cx="3084557" cy="646331"/>
          </a:xfrm>
          <a:prstGeom prst="rect">
            <a:avLst/>
          </a:prstGeom>
          <a:noFill/>
        </p:spPr>
        <p:txBody>
          <a:bodyPr wrap="square" rtlCol="0">
            <a:spAutoFit/>
          </a:bodyPr>
          <a:lstStyle/>
          <a:p>
            <a:r>
              <a:rPr lang="en-US" b="1" dirty="0"/>
              <a:t>Use Specific Feedback Module</a:t>
            </a:r>
          </a:p>
        </p:txBody>
      </p:sp>
      <p:grpSp>
        <p:nvGrpSpPr>
          <p:cNvPr id="9" name="Group 14"/>
          <p:cNvGrpSpPr>
            <a:grpSpLocks/>
          </p:cNvGrpSpPr>
          <p:nvPr/>
        </p:nvGrpSpPr>
        <p:grpSpPr bwMode="auto">
          <a:xfrm>
            <a:off x="6912930" y="1212883"/>
            <a:ext cx="3479800" cy="3761440"/>
            <a:chOff x="4888710" y="1993102"/>
            <a:chExt cx="3481379" cy="3759837"/>
          </a:xfrm>
        </p:grpSpPr>
        <p:sp>
          <p:nvSpPr>
            <p:cNvPr id="10" name="Freeform 9"/>
            <p:cNvSpPr/>
            <p:nvPr/>
          </p:nvSpPr>
          <p:spPr>
            <a:xfrm>
              <a:off x="5790948" y="1993102"/>
              <a:ext cx="1283493" cy="1283493"/>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sz="2000" dirty="0">
                  <a:latin typeface="Century Gothic"/>
                </a:rPr>
                <a:t>Tell </a:t>
              </a:r>
            </a:p>
          </p:txBody>
        </p:sp>
        <p:sp>
          <p:nvSpPr>
            <p:cNvPr id="11" name="Freeform 10"/>
            <p:cNvSpPr/>
            <p:nvPr/>
          </p:nvSpPr>
          <p:spPr>
            <a:xfrm rot="2563707">
              <a:off x="6948632" y="3011843"/>
              <a:ext cx="254115" cy="433202"/>
            </a:xfrm>
            <a:custGeom>
              <a:avLst/>
              <a:gdLst>
                <a:gd name="connsiteX0" fmla="*/ 0 w 254561"/>
                <a:gd name="connsiteY0" fmla="*/ 86636 h 433179"/>
                <a:gd name="connsiteX1" fmla="*/ 127281 w 254561"/>
                <a:gd name="connsiteY1" fmla="*/ 86636 h 433179"/>
                <a:gd name="connsiteX2" fmla="*/ 127281 w 254561"/>
                <a:gd name="connsiteY2" fmla="*/ 0 h 433179"/>
                <a:gd name="connsiteX3" fmla="*/ 254561 w 254561"/>
                <a:gd name="connsiteY3" fmla="*/ 216590 h 433179"/>
                <a:gd name="connsiteX4" fmla="*/ 127281 w 254561"/>
                <a:gd name="connsiteY4" fmla="*/ 433179 h 433179"/>
                <a:gd name="connsiteX5" fmla="*/ 127281 w 254561"/>
                <a:gd name="connsiteY5" fmla="*/ 346543 h 433179"/>
                <a:gd name="connsiteX6" fmla="*/ 0 w 254561"/>
                <a:gd name="connsiteY6" fmla="*/ 346543 h 433179"/>
                <a:gd name="connsiteX7" fmla="*/ 0 w 254561"/>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561" h="433179">
                  <a:moveTo>
                    <a:pt x="0" y="86636"/>
                  </a:moveTo>
                  <a:lnTo>
                    <a:pt x="127281" y="86636"/>
                  </a:lnTo>
                  <a:lnTo>
                    <a:pt x="127281" y="0"/>
                  </a:lnTo>
                  <a:lnTo>
                    <a:pt x="254561" y="216590"/>
                  </a:lnTo>
                  <a:lnTo>
                    <a:pt x="127281" y="433179"/>
                  </a:lnTo>
                  <a:lnTo>
                    <a:pt x="127281" y="346543"/>
                  </a:lnTo>
                  <a:lnTo>
                    <a:pt x="0" y="346543"/>
                  </a:lnTo>
                  <a:lnTo>
                    <a:pt x="0" y="86636"/>
                  </a:lnTo>
                  <a:close/>
                </a:path>
              </a:pathLst>
            </a:custGeom>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lIns="0" tIns="86635" rIns="76367" bIns="86636" spcCol="1270" anchor="ctr"/>
            <a:lstStyle/>
            <a:p>
              <a:pPr algn="ctr" defTabSz="711200">
                <a:lnSpc>
                  <a:spcPct val="90000"/>
                </a:lnSpc>
                <a:spcAft>
                  <a:spcPct val="35000"/>
                </a:spcAft>
                <a:defRPr/>
              </a:pPr>
              <a:endParaRPr lang="en-US" sz="1600" dirty="0">
                <a:latin typeface="Century Gothic"/>
              </a:endParaRPr>
            </a:p>
          </p:txBody>
        </p:sp>
        <p:sp>
          <p:nvSpPr>
            <p:cNvPr id="12" name="Freeform 11"/>
            <p:cNvSpPr/>
            <p:nvPr/>
          </p:nvSpPr>
          <p:spPr>
            <a:xfrm>
              <a:off x="7086596" y="3189883"/>
              <a:ext cx="1283493" cy="1283493"/>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2417650"/>
                <a:satOff val="-12726"/>
                <a:lumOff val="-13399"/>
                <a:alphaOff val="0"/>
              </a:schemeClr>
            </a:fillRef>
            <a:effectRef idx="1">
              <a:schemeClr val="accent5">
                <a:hueOff val="-2417650"/>
                <a:satOff val="-12726"/>
                <a:lumOff val="-13399"/>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sz="2000" dirty="0">
                  <a:latin typeface="Century Gothic"/>
                </a:rPr>
                <a:t>Show</a:t>
              </a:r>
            </a:p>
          </p:txBody>
        </p:sp>
        <p:sp>
          <p:nvSpPr>
            <p:cNvPr id="13" name="Freeform 12"/>
            <p:cNvSpPr/>
            <p:nvPr/>
          </p:nvSpPr>
          <p:spPr>
            <a:xfrm rot="18656525">
              <a:off x="7107535" y="4225571"/>
              <a:ext cx="182484" cy="433585"/>
            </a:xfrm>
            <a:custGeom>
              <a:avLst/>
              <a:gdLst>
                <a:gd name="connsiteX0" fmla="*/ 0 w 182568"/>
                <a:gd name="connsiteY0" fmla="*/ 86636 h 433179"/>
                <a:gd name="connsiteX1" fmla="*/ 91284 w 182568"/>
                <a:gd name="connsiteY1" fmla="*/ 86636 h 433179"/>
                <a:gd name="connsiteX2" fmla="*/ 91284 w 182568"/>
                <a:gd name="connsiteY2" fmla="*/ 0 h 433179"/>
                <a:gd name="connsiteX3" fmla="*/ 182568 w 182568"/>
                <a:gd name="connsiteY3" fmla="*/ 216590 h 433179"/>
                <a:gd name="connsiteX4" fmla="*/ 91284 w 182568"/>
                <a:gd name="connsiteY4" fmla="*/ 433179 h 433179"/>
                <a:gd name="connsiteX5" fmla="*/ 91284 w 182568"/>
                <a:gd name="connsiteY5" fmla="*/ 346543 h 433179"/>
                <a:gd name="connsiteX6" fmla="*/ 0 w 182568"/>
                <a:gd name="connsiteY6" fmla="*/ 346543 h 433179"/>
                <a:gd name="connsiteX7" fmla="*/ 0 w 182568"/>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568" h="433179">
                  <a:moveTo>
                    <a:pt x="182567" y="346543"/>
                  </a:moveTo>
                  <a:lnTo>
                    <a:pt x="91284" y="346543"/>
                  </a:lnTo>
                  <a:lnTo>
                    <a:pt x="91284" y="433179"/>
                  </a:lnTo>
                  <a:lnTo>
                    <a:pt x="1" y="216589"/>
                  </a:lnTo>
                  <a:lnTo>
                    <a:pt x="91284" y="0"/>
                  </a:lnTo>
                  <a:lnTo>
                    <a:pt x="91284" y="86636"/>
                  </a:lnTo>
                  <a:lnTo>
                    <a:pt x="182567" y="86636"/>
                  </a:lnTo>
                  <a:lnTo>
                    <a:pt x="182567" y="346543"/>
                  </a:lnTo>
                  <a:close/>
                </a:path>
              </a:pathLst>
            </a:custGeom>
          </p:spPr>
          <p:style>
            <a:lnRef idx="0">
              <a:schemeClr val="lt1">
                <a:hueOff val="0"/>
                <a:satOff val="0"/>
                <a:lumOff val="0"/>
                <a:alphaOff val="0"/>
              </a:schemeClr>
            </a:lnRef>
            <a:fillRef idx="2">
              <a:schemeClr val="accent5">
                <a:hueOff val="-2417650"/>
                <a:satOff val="-12726"/>
                <a:lumOff val="-13399"/>
                <a:alphaOff val="0"/>
              </a:schemeClr>
            </a:fillRef>
            <a:effectRef idx="1">
              <a:schemeClr val="accent5">
                <a:hueOff val="-2417650"/>
                <a:satOff val="-12726"/>
                <a:lumOff val="-13399"/>
                <a:alphaOff val="0"/>
              </a:schemeClr>
            </a:effectRef>
            <a:fontRef idx="minor">
              <a:schemeClr val="dk1"/>
            </a:fontRef>
          </p:style>
          <p:txBody>
            <a:bodyPr lIns="54769" tIns="86636" rIns="1" bIns="86636" spcCol="1270" anchor="ctr"/>
            <a:lstStyle/>
            <a:p>
              <a:pPr algn="ctr" defTabSz="711200">
                <a:lnSpc>
                  <a:spcPct val="90000"/>
                </a:lnSpc>
                <a:spcAft>
                  <a:spcPct val="35000"/>
                </a:spcAft>
                <a:defRPr/>
              </a:pPr>
              <a:endParaRPr lang="en-US" sz="1600" dirty="0">
                <a:latin typeface="Century Gothic"/>
              </a:endParaRPr>
            </a:p>
          </p:txBody>
        </p:sp>
        <p:sp>
          <p:nvSpPr>
            <p:cNvPr id="14" name="Freeform 13"/>
            <p:cNvSpPr/>
            <p:nvPr/>
          </p:nvSpPr>
          <p:spPr>
            <a:xfrm>
              <a:off x="6019798" y="4419602"/>
              <a:ext cx="1389494" cy="1333337"/>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835301"/>
                <a:satOff val="-25453"/>
                <a:lumOff val="-26797"/>
                <a:alphaOff val="0"/>
              </a:schemeClr>
            </a:fillRef>
            <a:effectRef idx="1">
              <a:schemeClr val="accent5">
                <a:hueOff val="-4835301"/>
                <a:satOff val="-25453"/>
                <a:lumOff val="-26797"/>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dirty="0">
                  <a:latin typeface="Century Gothic"/>
                </a:rPr>
                <a:t>Practice</a:t>
              </a:r>
            </a:p>
          </p:txBody>
        </p:sp>
        <p:sp>
          <p:nvSpPr>
            <p:cNvPr id="15" name="Freeform 14"/>
            <p:cNvSpPr/>
            <p:nvPr/>
          </p:nvSpPr>
          <p:spPr>
            <a:xfrm rot="24318008">
              <a:off x="6014040" y="4323161"/>
              <a:ext cx="171377" cy="433585"/>
            </a:xfrm>
            <a:custGeom>
              <a:avLst/>
              <a:gdLst>
                <a:gd name="connsiteX0" fmla="*/ 0 w 172012"/>
                <a:gd name="connsiteY0" fmla="*/ 86636 h 433179"/>
                <a:gd name="connsiteX1" fmla="*/ 86006 w 172012"/>
                <a:gd name="connsiteY1" fmla="*/ 86636 h 433179"/>
                <a:gd name="connsiteX2" fmla="*/ 86006 w 172012"/>
                <a:gd name="connsiteY2" fmla="*/ 0 h 433179"/>
                <a:gd name="connsiteX3" fmla="*/ 172012 w 172012"/>
                <a:gd name="connsiteY3" fmla="*/ 216590 h 433179"/>
                <a:gd name="connsiteX4" fmla="*/ 86006 w 172012"/>
                <a:gd name="connsiteY4" fmla="*/ 433179 h 433179"/>
                <a:gd name="connsiteX5" fmla="*/ 86006 w 172012"/>
                <a:gd name="connsiteY5" fmla="*/ 346543 h 433179"/>
                <a:gd name="connsiteX6" fmla="*/ 0 w 172012"/>
                <a:gd name="connsiteY6" fmla="*/ 346543 h 433179"/>
                <a:gd name="connsiteX7" fmla="*/ 0 w 172012"/>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012" h="433179">
                  <a:moveTo>
                    <a:pt x="172011" y="346543"/>
                  </a:moveTo>
                  <a:lnTo>
                    <a:pt x="86006" y="346543"/>
                  </a:lnTo>
                  <a:lnTo>
                    <a:pt x="86006" y="433179"/>
                  </a:lnTo>
                  <a:lnTo>
                    <a:pt x="1" y="216589"/>
                  </a:lnTo>
                  <a:lnTo>
                    <a:pt x="86006" y="0"/>
                  </a:lnTo>
                  <a:lnTo>
                    <a:pt x="86006" y="86636"/>
                  </a:lnTo>
                  <a:lnTo>
                    <a:pt x="172011" y="86636"/>
                  </a:lnTo>
                  <a:lnTo>
                    <a:pt x="172011" y="346543"/>
                  </a:lnTo>
                  <a:close/>
                </a:path>
              </a:pathLst>
            </a:custGeom>
          </p:spPr>
          <p:style>
            <a:lnRef idx="0">
              <a:schemeClr val="lt1">
                <a:hueOff val="0"/>
                <a:satOff val="0"/>
                <a:lumOff val="0"/>
                <a:alphaOff val="0"/>
              </a:schemeClr>
            </a:lnRef>
            <a:fillRef idx="2">
              <a:schemeClr val="accent5">
                <a:hueOff val="-4835301"/>
                <a:satOff val="-25453"/>
                <a:lumOff val="-26797"/>
                <a:alphaOff val="0"/>
              </a:schemeClr>
            </a:fillRef>
            <a:effectRef idx="1">
              <a:schemeClr val="accent5">
                <a:hueOff val="-4835301"/>
                <a:satOff val="-25453"/>
                <a:lumOff val="-26797"/>
                <a:alphaOff val="0"/>
              </a:schemeClr>
            </a:effectRef>
            <a:fontRef idx="minor">
              <a:schemeClr val="dk1"/>
            </a:fontRef>
          </p:style>
          <p:txBody>
            <a:bodyPr lIns="51604" tIns="86635" rIns="0" bIns="86636" spcCol="1270" anchor="ctr"/>
            <a:lstStyle/>
            <a:p>
              <a:pPr algn="ctr" defTabSz="711200">
                <a:lnSpc>
                  <a:spcPct val="90000"/>
                </a:lnSpc>
                <a:spcAft>
                  <a:spcPct val="35000"/>
                </a:spcAft>
                <a:defRPr/>
              </a:pPr>
              <a:endParaRPr lang="en-US" sz="1600" dirty="0">
                <a:latin typeface="Century Gothic"/>
              </a:endParaRPr>
            </a:p>
          </p:txBody>
        </p:sp>
        <p:sp>
          <p:nvSpPr>
            <p:cNvPr id="16" name="Freeform 15"/>
            <p:cNvSpPr/>
            <p:nvPr/>
          </p:nvSpPr>
          <p:spPr>
            <a:xfrm>
              <a:off x="4888710" y="3276600"/>
              <a:ext cx="1283493" cy="1283493"/>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7252951"/>
                <a:satOff val="-38179"/>
                <a:lumOff val="-40196"/>
                <a:alphaOff val="0"/>
              </a:schemeClr>
            </a:fillRef>
            <a:effectRef idx="1">
              <a:schemeClr val="accent5">
                <a:hueOff val="-7252951"/>
                <a:satOff val="-38179"/>
                <a:lumOff val="-40196"/>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sz="2000" dirty="0">
                  <a:latin typeface="Century Gothic"/>
                </a:rPr>
                <a:t>Assess</a:t>
              </a:r>
            </a:p>
          </p:txBody>
        </p:sp>
        <p:sp>
          <p:nvSpPr>
            <p:cNvPr id="17" name="Freeform 16"/>
            <p:cNvSpPr/>
            <p:nvPr/>
          </p:nvSpPr>
          <p:spPr>
            <a:xfrm rot="18306324">
              <a:off x="5902856" y="3063223"/>
              <a:ext cx="152335" cy="433585"/>
            </a:xfrm>
            <a:custGeom>
              <a:avLst/>
              <a:gdLst>
                <a:gd name="connsiteX0" fmla="*/ 0 w 151257"/>
                <a:gd name="connsiteY0" fmla="*/ 86636 h 433179"/>
                <a:gd name="connsiteX1" fmla="*/ 75629 w 151257"/>
                <a:gd name="connsiteY1" fmla="*/ 86636 h 433179"/>
                <a:gd name="connsiteX2" fmla="*/ 75629 w 151257"/>
                <a:gd name="connsiteY2" fmla="*/ 0 h 433179"/>
                <a:gd name="connsiteX3" fmla="*/ 151257 w 151257"/>
                <a:gd name="connsiteY3" fmla="*/ 216590 h 433179"/>
                <a:gd name="connsiteX4" fmla="*/ 75629 w 151257"/>
                <a:gd name="connsiteY4" fmla="*/ 433179 h 433179"/>
                <a:gd name="connsiteX5" fmla="*/ 75629 w 151257"/>
                <a:gd name="connsiteY5" fmla="*/ 346543 h 433179"/>
                <a:gd name="connsiteX6" fmla="*/ 0 w 151257"/>
                <a:gd name="connsiteY6" fmla="*/ 346543 h 433179"/>
                <a:gd name="connsiteX7" fmla="*/ 0 w 151257"/>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257" h="433179">
                  <a:moveTo>
                    <a:pt x="0" y="86636"/>
                  </a:moveTo>
                  <a:lnTo>
                    <a:pt x="75629" y="86636"/>
                  </a:lnTo>
                  <a:lnTo>
                    <a:pt x="75629" y="0"/>
                  </a:lnTo>
                  <a:lnTo>
                    <a:pt x="151257" y="216590"/>
                  </a:lnTo>
                  <a:lnTo>
                    <a:pt x="75629" y="433179"/>
                  </a:lnTo>
                  <a:lnTo>
                    <a:pt x="75629" y="346543"/>
                  </a:lnTo>
                  <a:lnTo>
                    <a:pt x="0" y="346543"/>
                  </a:lnTo>
                  <a:lnTo>
                    <a:pt x="0" y="86636"/>
                  </a:lnTo>
                  <a:close/>
                </a:path>
              </a:pathLst>
            </a:custGeom>
          </p:spPr>
          <p:style>
            <a:lnRef idx="0">
              <a:schemeClr val="lt1">
                <a:hueOff val="0"/>
                <a:satOff val="0"/>
                <a:lumOff val="0"/>
                <a:alphaOff val="0"/>
              </a:schemeClr>
            </a:lnRef>
            <a:fillRef idx="2">
              <a:schemeClr val="accent5">
                <a:hueOff val="-7252951"/>
                <a:satOff val="-38179"/>
                <a:lumOff val="-40196"/>
                <a:alphaOff val="0"/>
              </a:schemeClr>
            </a:fillRef>
            <a:effectRef idx="1">
              <a:schemeClr val="accent5">
                <a:hueOff val="-7252951"/>
                <a:satOff val="-38179"/>
                <a:lumOff val="-40196"/>
                <a:alphaOff val="0"/>
              </a:schemeClr>
            </a:effectRef>
            <a:fontRef idx="minor">
              <a:schemeClr val="dk1"/>
            </a:fontRef>
          </p:style>
          <p:txBody>
            <a:bodyPr lIns="-1" tIns="86636" rIns="45377" bIns="86635" spcCol="1270" anchor="ctr"/>
            <a:lstStyle/>
            <a:p>
              <a:pPr algn="ctr" defTabSz="711200">
                <a:lnSpc>
                  <a:spcPct val="90000"/>
                </a:lnSpc>
                <a:spcAft>
                  <a:spcPct val="35000"/>
                </a:spcAft>
                <a:defRPr/>
              </a:pPr>
              <a:endParaRPr lang="en-US" sz="1600" dirty="0">
                <a:latin typeface="Century Gothic"/>
              </a:endParaRPr>
            </a:p>
          </p:txBody>
        </p:sp>
      </p:grpSp>
    </p:spTree>
    <p:extLst>
      <p:ext uri="{BB962C8B-B14F-4D97-AF65-F5344CB8AC3E}">
        <p14:creationId xmlns:p14="http://schemas.microsoft.com/office/powerpoint/2010/main" val="1951939362"/>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800" b="1" dirty="0"/>
              <a:t>Know the Steps to Effective Student Rules</a:t>
            </a:r>
          </a:p>
        </p:txBody>
      </p:sp>
      <p:grpSp>
        <p:nvGrpSpPr>
          <p:cNvPr id="5" name="Group 14"/>
          <p:cNvGrpSpPr>
            <a:grpSpLocks/>
          </p:cNvGrpSpPr>
          <p:nvPr/>
        </p:nvGrpSpPr>
        <p:grpSpPr bwMode="auto">
          <a:xfrm>
            <a:off x="7112223" y="1130754"/>
            <a:ext cx="3479800" cy="3761440"/>
            <a:chOff x="4888710" y="1993102"/>
            <a:chExt cx="3481379" cy="3759837"/>
          </a:xfrm>
        </p:grpSpPr>
        <p:sp>
          <p:nvSpPr>
            <p:cNvPr id="6" name="Freeform 5"/>
            <p:cNvSpPr/>
            <p:nvPr/>
          </p:nvSpPr>
          <p:spPr>
            <a:xfrm>
              <a:off x="5790948" y="1993102"/>
              <a:ext cx="1283493" cy="1283493"/>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sz="2000" dirty="0">
                  <a:latin typeface="Century Gothic"/>
                </a:rPr>
                <a:t>Tell </a:t>
              </a:r>
            </a:p>
          </p:txBody>
        </p:sp>
        <p:sp>
          <p:nvSpPr>
            <p:cNvPr id="7" name="Freeform 6"/>
            <p:cNvSpPr/>
            <p:nvPr/>
          </p:nvSpPr>
          <p:spPr>
            <a:xfrm rot="2563707">
              <a:off x="6948632" y="3011843"/>
              <a:ext cx="254115" cy="433202"/>
            </a:xfrm>
            <a:custGeom>
              <a:avLst/>
              <a:gdLst>
                <a:gd name="connsiteX0" fmla="*/ 0 w 254561"/>
                <a:gd name="connsiteY0" fmla="*/ 86636 h 433179"/>
                <a:gd name="connsiteX1" fmla="*/ 127281 w 254561"/>
                <a:gd name="connsiteY1" fmla="*/ 86636 h 433179"/>
                <a:gd name="connsiteX2" fmla="*/ 127281 w 254561"/>
                <a:gd name="connsiteY2" fmla="*/ 0 h 433179"/>
                <a:gd name="connsiteX3" fmla="*/ 254561 w 254561"/>
                <a:gd name="connsiteY3" fmla="*/ 216590 h 433179"/>
                <a:gd name="connsiteX4" fmla="*/ 127281 w 254561"/>
                <a:gd name="connsiteY4" fmla="*/ 433179 h 433179"/>
                <a:gd name="connsiteX5" fmla="*/ 127281 w 254561"/>
                <a:gd name="connsiteY5" fmla="*/ 346543 h 433179"/>
                <a:gd name="connsiteX6" fmla="*/ 0 w 254561"/>
                <a:gd name="connsiteY6" fmla="*/ 346543 h 433179"/>
                <a:gd name="connsiteX7" fmla="*/ 0 w 254561"/>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561" h="433179">
                  <a:moveTo>
                    <a:pt x="0" y="86636"/>
                  </a:moveTo>
                  <a:lnTo>
                    <a:pt x="127281" y="86636"/>
                  </a:lnTo>
                  <a:lnTo>
                    <a:pt x="127281" y="0"/>
                  </a:lnTo>
                  <a:lnTo>
                    <a:pt x="254561" y="216590"/>
                  </a:lnTo>
                  <a:lnTo>
                    <a:pt x="127281" y="433179"/>
                  </a:lnTo>
                  <a:lnTo>
                    <a:pt x="127281" y="346543"/>
                  </a:lnTo>
                  <a:lnTo>
                    <a:pt x="0" y="346543"/>
                  </a:lnTo>
                  <a:lnTo>
                    <a:pt x="0" y="86636"/>
                  </a:lnTo>
                  <a:close/>
                </a:path>
              </a:pathLst>
            </a:custGeom>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lIns="0" tIns="86635" rIns="76367" bIns="86636" spcCol="1270" anchor="ctr"/>
            <a:lstStyle/>
            <a:p>
              <a:pPr algn="ctr" defTabSz="711200">
                <a:lnSpc>
                  <a:spcPct val="90000"/>
                </a:lnSpc>
                <a:spcAft>
                  <a:spcPct val="35000"/>
                </a:spcAft>
                <a:defRPr/>
              </a:pPr>
              <a:endParaRPr lang="en-US" sz="1600" dirty="0">
                <a:latin typeface="Century Gothic"/>
              </a:endParaRPr>
            </a:p>
          </p:txBody>
        </p:sp>
        <p:sp>
          <p:nvSpPr>
            <p:cNvPr id="8" name="Freeform 7"/>
            <p:cNvSpPr/>
            <p:nvPr/>
          </p:nvSpPr>
          <p:spPr>
            <a:xfrm>
              <a:off x="7086596" y="3189883"/>
              <a:ext cx="1283493" cy="1283493"/>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2417650"/>
                <a:satOff val="-12726"/>
                <a:lumOff val="-13399"/>
                <a:alphaOff val="0"/>
              </a:schemeClr>
            </a:fillRef>
            <a:effectRef idx="1">
              <a:schemeClr val="accent5">
                <a:hueOff val="-2417650"/>
                <a:satOff val="-12726"/>
                <a:lumOff val="-13399"/>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sz="2000" dirty="0">
                  <a:latin typeface="Century Gothic"/>
                </a:rPr>
                <a:t>Show</a:t>
              </a:r>
            </a:p>
          </p:txBody>
        </p:sp>
        <p:sp>
          <p:nvSpPr>
            <p:cNvPr id="9" name="Freeform 8"/>
            <p:cNvSpPr/>
            <p:nvPr/>
          </p:nvSpPr>
          <p:spPr>
            <a:xfrm rot="18656525">
              <a:off x="7107535" y="4225571"/>
              <a:ext cx="182484" cy="433585"/>
            </a:xfrm>
            <a:custGeom>
              <a:avLst/>
              <a:gdLst>
                <a:gd name="connsiteX0" fmla="*/ 0 w 182568"/>
                <a:gd name="connsiteY0" fmla="*/ 86636 h 433179"/>
                <a:gd name="connsiteX1" fmla="*/ 91284 w 182568"/>
                <a:gd name="connsiteY1" fmla="*/ 86636 h 433179"/>
                <a:gd name="connsiteX2" fmla="*/ 91284 w 182568"/>
                <a:gd name="connsiteY2" fmla="*/ 0 h 433179"/>
                <a:gd name="connsiteX3" fmla="*/ 182568 w 182568"/>
                <a:gd name="connsiteY3" fmla="*/ 216590 h 433179"/>
                <a:gd name="connsiteX4" fmla="*/ 91284 w 182568"/>
                <a:gd name="connsiteY4" fmla="*/ 433179 h 433179"/>
                <a:gd name="connsiteX5" fmla="*/ 91284 w 182568"/>
                <a:gd name="connsiteY5" fmla="*/ 346543 h 433179"/>
                <a:gd name="connsiteX6" fmla="*/ 0 w 182568"/>
                <a:gd name="connsiteY6" fmla="*/ 346543 h 433179"/>
                <a:gd name="connsiteX7" fmla="*/ 0 w 182568"/>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568" h="433179">
                  <a:moveTo>
                    <a:pt x="182567" y="346543"/>
                  </a:moveTo>
                  <a:lnTo>
                    <a:pt x="91284" y="346543"/>
                  </a:lnTo>
                  <a:lnTo>
                    <a:pt x="91284" y="433179"/>
                  </a:lnTo>
                  <a:lnTo>
                    <a:pt x="1" y="216589"/>
                  </a:lnTo>
                  <a:lnTo>
                    <a:pt x="91284" y="0"/>
                  </a:lnTo>
                  <a:lnTo>
                    <a:pt x="91284" y="86636"/>
                  </a:lnTo>
                  <a:lnTo>
                    <a:pt x="182567" y="86636"/>
                  </a:lnTo>
                  <a:lnTo>
                    <a:pt x="182567" y="346543"/>
                  </a:lnTo>
                  <a:close/>
                </a:path>
              </a:pathLst>
            </a:custGeom>
          </p:spPr>
          <p:style>
            <a:lnRef idx="0">
              <a:schemeClr val="lt1">
                <a:hueOff val="0"/>
                <a:satOff val="0"/>
                <a:lumOff val="0"/>
                <a:alphaOff val="0"/>
              </a:schemeClr>
            </a:lnRef>
            <a:fillRef idx="2">
              <a:schemeClr val="accent5">
                <a:hueOff val="-2417650"/>
                <a:satOff val="-12726"/>
                <a:lumOff val="-13399"/>
                <a:alphaOff val="0"/>
              </a:schemeClr>
            </a:fillRef>
            <a:effectRef idx="1">
              <a:schemeClr val="accent5">
                <a:hueOff val="-2417650"/>
                <a:satOff val="-12726"/>
                <a:lumOff val="-13399"/>
                <a:alphaOff val="0"/>
              </a:schemeClr>
            </a:effectRef>
            <a:fontRef idx="minor">
              <a:schemeClr val="dk1"/>
            </a:fontRef>
          </p:style>
          <p:txBody>
            <a:bodyPr lIns="54769" tIns="86636" rIns="1" bIns="86636" spcCol="1270" anchor="ctr"/>
            <a:lstStyle/>
            <a:p>
              <a:pPr algn="ctr" defTabSz="711200">
                <a:lnSpc>
                  <a:spcPct val="90000"/>
                </a:lnSpc>
                <a:spcAft>
                  <a:spcPct val="35000"/>
                </a:spcAft>
                <a:defRPr/>
              </a:pPr>
              <a:endParaRPr lang="en-US" sz="1600" dirty="0">
                <a:latin typeface="Century Gothic"/>
              </a:endParaRPr>
            </a:p>
          </p:txBody>
        </p:sp>
        <p:sp>
          <p:nvSpPr>
            <p:cNvPr id="10" name="Freeform 9"/>
            <p:cNvSpPr/>
            <p:nvPr/>
          </p:nvSpPr>
          <p:spPr>
            <a:xfrm>
              <a:off x="6019798" y="4419602"/>
              <a:ext cx="1389494" cy="1333337"/>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835301"/>
                <a:satOff val="-25453"/>
                <a:lumOff val="-26797"/>
                <a:alphaOff val="0"/>
              </a:schemeClr>
            </a:fillRef>
            <a:effectRef idx="1">
              <a:schemeClr val="accent5">
                <a:hueOff val="-4835301"/>
                <a:satOff val="-25453"/>
                <a:lumOff val="-26797"/>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dirty="0">
                  <a:latin typeface="Century Gothic"/>
                </a:rPr>
                <a:t>Practice</a:t>
              </a:r>
            </a:p>
          </p:txBody>
        </p:sp>
        <p:sp>
          <p:nvSpPr>
            <p:cNvPr id="11" name="Freeform 10"/>
            <p:cNvSpPr/>
            <p:nvPr/>
          </p:nvSpPr>
          <p:spPr>
            <a:xfrm rot="24318008">
              <a:off x="6014040" y="4323161"/>
              <a:ext cx="171377" cy="433585"/>
            </a:xfrm>
            <a:custGeom>
              <a:avLst/>
              <a:gdLst>
                <a:gd name="connsiteX0" fmla="*/ 0 w 172012"/>
                <a:gd name="connsiteY0" fmla="*/ 86636 h 433179"/>
                <a:gd name="connsiteX1" fmla="*/ 86006 w 172012"/>
                <a:gd name="connsiteY1" fmla="*/ 86636 h 433179"/>
                <a:gd name="connsiteX2" fmla="*/ 86006 w 172012"/>
                <a:gd name="connsiteY2" fmla="*/ 0 h 433179"/>
                <a:gd name="connsiteX3" fmla="*/ 172012 w 172012"/>
                <a:gd name="connsiteY3" fmla="*/ 216590 h 433179"/>
                <a:gd name="connsiteX4" fmla="*/ 86006 w 172012"/>
                <a:gd name="connsiteY4" fmla="*/ 433179 h 433179"/>
                <a:gd name="connsiteX5" fmla="*/ 86006 w 172012"/>
                <a:gd name="connsiteY5" fmla="*/ 346543 h 433179"/>
                <a:gd name="connsiteX6" fmla="*/ 0 w 172012"/>
                <a:gd name="connsiteY6" fmla="*/ 346543 h 433179"/>
                <a:gd name="connsiteX7" fmla="*/ 0 w 172012"/>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012" h="433179">
                  <a:moveTo>
                    <a:pt x="172011" y="346543"/>
                  </a:moveTo>
                  <a:lnTo>
                    <a:pt x="86006" y="346543"/>
                  </a:lnTo>
                  <a:lnTo>
                    <a:pt x="86006" y="433179"/>
                  </a:lnTo>
                  <a:lnTo>
                    <a:pt x="1" y="216589"/>
                  </a:lnTo>
                  <a:lnTo>
                    <a:pt x="86006" y="0"/>
                  </a:lnTo>
                  <a:lnTo>
                    <a:pt x="86006" y="86636"/>
                  </a:lnTo>
                  <a:lnTo>
                    <a:pt x="172011" y="86636"/>
                  </a:lnTo>
                  <a:lnTo>
                    <a:pt x="172011" y="346543"/>
                  </a:lnTo>
                  <a:close/>
                </a:path>
              </a:pathLst>
            </a:custGeom>
          </p:spPr>
          <p:style>
            <a:lnRef idx="0">
              <a:schemeClr val="lt1">
                <a:hueOff val="0"/>
                <a:satOff val="0"/>
                <a:lumOff val="0"/>
                <a:alphaOff val="0"/>
              </a:schemeClr>
            </a:lnRef>
            <a:fillRef idx="2">
              <a:schemeClr val="accent5">
                <a:hueOff val="-4835301"/>
                <a:satOff val="-25453"/>
                <a:lumOff val="-26797"/>
                <a:alphaOff val="0"/>
              </a:schemeClr>
            </a:fillRef>
            <a:effectRef idx="1">
              <a:schemeClr val="accent5">
                <a:hueOff val="-4835301"/>
                <a:satOff val="-25453"/>
                <a:lumOff val="-26797"/>
                <a:alphaOff val="0"/>
              </a:schemeClr>
            </a:effectRef>
            <a:fontRef idx="minor">
              <a:schemeClr val="dk1"/>
            </a:fontRef>
          </p:style>
          <p:txBody>
            <a:bodyPr lIns="51604" tIns="86635" rIns="0" bIns="86636" spcCol="1270" anchor="ctr"/>
            <a:lstStyle/>
            <a:p>
              <a:pPr algn="ctr" defTabSz="711200">
                <a:lnSpc>
                  <a:spcPct val="90000"/>
                </a:lnSpc>
                <a:spcAft>
                  <a:spcPct val="35000"/>
                </a:spcAft>
                <a:defRPr/>
              </a:pPr>
              <a:endParaRPr lang="en-US" sz="1600" dirty="0">
                <a:latin typeface="Century Gothic"/>
              </a:endParaRPr>
            </a:p>
          </p:txBody>
        </p:sp>
        <p:sp>
          <p:nvSpPr>
            <p:cNvPr id="12" name="Freeform 11"/>
            <p:cNvSpPr/>
            <p:nvPr/>
          </p:nvSpPr>
          <p:spPr>
            <a:xfrm>
              <a:off x="4888710" y="3276600"/>
              <a:ext cx="1283493" cy="1283493"/>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7252951"/>
                <a:satOff val="-38179"/>
                <a:lumOff val="-40196"/>
                <a:alphaOff val="0"/>
              </a:schemeClr>
            </a:fillRef>
            <a:effectRef idx="1">
              <a:schemeClr val="accent5">
                <a:hueOff val="-7252951"/>
                <a:satOff val="-38179"/>
                <a:lumOff val="-40196"/>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sz="2000" dirty="0">
                  <a:latin typeface="Century Gothic"/>
                </a:rPr>
                <a:t>Assess</a:t>
              </a:r>
            </a:p>
          </p:txBody>
        </p:sp>
        <p:sp>
          <p:nvSpPr>
            <p:cNvPr id="13" name="Freeform 12"/>
            <p:cNvSpPr/>
            <p:nvPr/>
          </p:nvSpPr>
          <p:spPr>
            <a:xfrm rot="18306324">
              <a:off x="5902856" y="3063223"/>
              <a:ext cx="152335" cy="433585"/>
            </a:xfrm>
            <a:custGeom>
              <a:avLst/>
              <a:gdLst>
                <a:gd name="connsiteX0" fmla="*/ 0 w 151257"/>
                <a:gd name="connsiteY0" fmla="*/ 86636 h 433179"/>
                <a:gd name="connsiteX1" fmla="*/ 75629 w 151257"/>
                <a:gd name="connsiteY1" fmla="*/ 86636 h 433179"/>
                <a:gd name="connsiteX2" fmla="*/ 75629 w 151257"/>
                <a:gd name="connsiteY2" fmla="*/ 0 h 433179"/>
                <a:gd name="connsiteX3" fmla="*/ 151257 w 151257"/>
                <a:gd name="connsiteY3" fmla="*/ 216590 h 433179"/>
                <a:gd name="connsiteX4" fmla="*/ 75629 w 151257"/>
                <a:gd name="connsiteY4" fmla="*/ 433179 h 433179"/>
                <a:gd name="connsiteX5" fmla="*/ 75629 w 151257"/>
                <a:gd name="connsiteY5" fmla="*/ 346543 h 433179"/>
                <a:gd name="connsiteX6" fmla="*/ 0 w 151257"/>
                <a:gd name="connsiteY6" fmla="*/ 346543 h 433179"/>
                <a:gd name="connsiteX7" fmla="*/ 0 w 151257"/>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257" h="433179">
                  <a:moveTo>
                    <a:pt x="0" y="86636"/>
                  </a:moveTo>
                  <a:lnTo>
                    <a:pt x="75629" y="86636"/>
                  </a:lnTo>
                  <a:lnTo>
                    <a:pt x="75629" y="0"/>
                  </a:lnTo>
                  <a:lnTo>
                    <a:pt x="151257" y="216590"/>
                  </a:lnTo>
                  <a:lnTo>
                    <a:pt x="75629" y="433179"/>
                  </a:lnTo>
                  <a:lnTo>
                    <a:pt x="75629" y="346543"/>
                  </a:lnTo>
                  <a:lnTo>
                    <a:pt x="0" y="346543"/>
                  </a:lnTo>
                  <a:lnTo>
                    <a:pt x="0" y="86636"/>
                  </a:lnTo>
                  <a:close/>
                </a:path>
              </a:pathLst>
            </a:custGeom>
          </p:spPr>
          <p:style>
            <a:lnRef idx="0">
              <a:schemeClr val="lt1">
                <a:hueOff val="0"/>
                <a:satOff val="0"/>
                <a:lumOff val="0"/>
                <a:alphaOff val="0"/>
              </a:schemeClr>
            </a:lnRef>
            <a:fillRef idx="2">
              <a:schemeClr val="accent5">
                <a:hueOff val="-7252951"/>
                <a:satOff val="-38179"/>
                <a:lumOff val="-40196"/>
                <a:alphaOff val="0"/>
              </a:schemeClr>
            </a:fillRef>
            <a:effectRef idx="1">
              <a:schemeClr val="accent5">
                <a:hueOff val="-7252951"/>
                <a:satOff val="-38179"/>
                <a:lumOff val="-40196"/>
                <a:alphaOff val="0"/>
              </a:schemeClr>
            </a:effectRef>
            <a:fontRef idx="minor">
              <a:schemeClr val="dk1"/>
            </a:fontRef>
          </p:style>
          <p:txBody>
            <a:bodyPr lIns="-1" tIns="86636" rIns="45377" bIns="86635" spcCol="1270" anchor="ctr"/>
            <a:lstStyle/>
            <a:p>
              <a:pPr algn="ctr" defTabSz="711200">
                <a:lnSpc>
                  <a:spcPct val="90000"/>
                </a:lnSpc>
                <a:spcAft>
                  <a:spcPct val="35000"/>
                </a:spcAft>
                <a:defRPr/>
              </a:pPr>
              <a:endParaRPr lang="en-US" sz="1600" dirty="0">
                <a:latin typeface="Century Gothic"/>
              </a:endParaRPr>
            </a:p>
          </p:txBody>
        </p:sp>
      </p:grpSp>
    </p:spTree>
    <p:extLst>
      <p:ext uri="{BB962C8B-B14F-4D97-AF65-F5344CB8AC3E}">
        <p14:creationId xmlns:p14="http://schemas.microsoft.com/office/powerpoint/2010/main" val="867453633"/>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976792267_Lpkvx-XL-199x3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734870" y="2629395"/>
            <a:ext cx="2615323" cy="3942699"/>
          </a:xfrm>
          <a:prstGeom prst="rect">
            <a:avLst/>
          </a:prstGeom>
        </p:spPr>
      </p:pic>
      <p:sp>
        <p:nvSpPr>
          <p:cNvPr id="2" name="Title 1"/>
          <p:cNvSpPr>
            <a:spLocks noGrp="1"/>
          </p:cNvSpPr>
          <p:nvPr>
            <p:ph type="title" idx="4294967295"/>
          </p:nvPr>
        </p:nvSpPr>
        <p:spPr>
          <a:xfrm>
            <a:off x="358346" y="4327912"/>
            <a:ext cx="8534400" cy="1506537"/>
          </a:xfrm>
        </p:spPr>
        <p:txBody>
          <a:bodyPr>
            <a:normAutofit/>
          </a:bodyPr>
          <a:lstStyle/>
          <a:p>
            <a:r>
              <a:rPr lang="en-US" dirty="0" smtClean="0"/>
              <a:t>Academic Learning Time</a:t>
            </a:r>
            <a:endParaRPr lang="en-US" dirty="0"/>
          </a:p>
        </p:txBody>
      </p:sp>
      <p:sp>
        <p:nvSpPr>
          <p:cNvPr id="3" name="Content Placeholder 2"/>
          <p:cNvSpPr>
            <a:spLocks noGrp="1"/>
          </p:cNvSpPr>
          <p:nvPr>
            <p:ph sz="quarter" idx="4294967295"/>
          </p:nvPr>
        </p:nvSpPr>
        <p:spPr>
          <a:xfrm>
            <a:off x="766119" y="128181"/>
            <a:ext cx="6678613" cy="4953000"/>
          </a:xfrm>
        </p:spPr>
        <p:txBody>
          <a:bodyPr>
            <a:normAutofit/>
          </a:bodyPr>
          <a:lstStyle/>
          <a:p>
            <a:pPr marL="0" indent="0">
              <a:buNone/>
            </a:pPr>
            <a:r>
              <a:rPr lang="en-US" sz="3200" dirty="0" smtClean="0"/>
              <a:t>There is no doubt that </a:t>
            </a:r>
            <a:r>
              <a:rPr lang="en-US" sz="3200" i="1" dirty="0" smtClean="0">
                <a:solidFill>
                  <a:srgbClr val="008000"/>
                </a:solidFill>
              </a:rPr>
              <a:t>academic learning time</a:t>
            </a:r>
            <a:r>
              <a:rPr lang="en-US" sz="3200" dirty="0"/>
              <a:t>–</a:t>
            </a:r>
            <a:r>
              <a:rPr lang="en-US" sz="3200" dirty="0" smtClean="0"/>
              <a:t>the amount of time that students are actively, successfully, and productively engaged in learning–is a strong</a:t>
            </a:r>
            <a:br>
              <a:rPr lang="en-US" sz="3200" dirty="0" smtClean="0"/>
            </a:br>
            <a:r>
              <a:rPr lang="en-US" sz="3200" dirty="0" smtClean="0"/>
              <a:t>determinant of achievement.</a:t>
            </a:r>
            <a:endParaRPr lang="en-US" sz="3200" dirty="0"/>
          </a:p>
        </p:txBody>
      </p:sp>
    </p:spTree>
    <p:extLst>
      <p:ext uri="{BB962C8B-B14F-4D97-AF65-F5344CB8AC3E}">
        <p14:creationId xmlns:p14="http://schemas.microsoft.com/office/powerpoint/2010/main" val="3731437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584617977"/>
              </p:ext>
            </p:extLst>
          </p:nvPr>
        </p:nvGraphicFramePr>
        <p:xfrm>
          <a:off x="1581664" y="259492"/>
          <a:ext cx="8810367" cy="6323449"/>
        </p:xfrm>
        <a:graphic>
          <a:graphicData uri="http://schemas.openxmlformats.org/drawingml/2006/table">
            <a:tbl>
              <a:tblPr/>
              <a:tblGrid>
                <a:gridCol w="4404403"/>
                <a:gridCol w="4405964"/>
              </a:tblGrid>
              <a:tr h="113581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4E3B30"/>
                          </a:solidFill>
                          <a:effectLst/>
                          <a:latin typeface="Times New Roman" pitchFamily="-112" charset="0"/>
                          <a:ea typeface="ＭＳ Ｐゴシック" pitchFamily="-112" charset="-128"/>
                          <a:cs typeface="Times New Roman" pitchFamily="-112" charset="0"/>
                        </a:rPr>
                        <a:t>HOW </a:t>
                      </a:r>
                      <a:r>
                        <a:rPr kumimoji="0" lang="en-US" sz="2800" b="1" i="0" u="none" strike="noStrike" cap="none" normalizeH="0" baseline="0" dirty="0" smtClean="0">
                          <a:ln>
                            <a:noFill/>
                          </a:ln>
                          <a:solidFill>
                            <a:schemeClr val="tx1"/>
                          </a:solidFill>
                          <a:effectLst/>
                          <a:latin typeface="Times New Roman" pitchFamily="-112" charset="0"/>
                          <a:ea typeface="ＭＳ Ｐゴシック" pitchFamily="-112" charset="-128"/>
                          <a:cs typeface="Times New Roman" pitchFamily="-112" charset="0"/>
                        </a:rPr>
                        <a:t>ARE EXPECTATIONS AND RULES/SPECIFIC BEHAVIORS DIFFERENT?</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424341">
                <a:tc>
                  <a:txBody>
                    <a:bodyPr/>
                    <a:lstStyle/>
                    <a:p>
                      <a:pPr marL="0" marR="0" lvl="0" indent="0" algn="ctr" defTabSz="1014413"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smtClean="0">
                          <a:ln>
                            <a:noFill/>
                          </a:ln>
                          <a:solidFill>
                            <a:srgbClr val="000000"/>
                          </a:solidFill>
                          <a:effectLst/>
                          <a:latin typeface="Times New Roman" pitchFamily="-112" charset="0"/>
                          <a:ea typeface="ＭＳ Ｐゴシック" pitchFamily="-112" charset="-128"/>
                          <a:cs typeface="Times New Roman" pitchFamily="-112" charset="0"/>
                        </a:rPr>
                        <a:t>Expectations</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42863" marR="0" lvl="3" indent="-42863" algn="ctr" defTabSz="-515938" rtl="0" eaLnBrk="1" fontAlgn="base" latinLnBrk="0" hangingPunct="1">
                        <a:lnSpc>
                          <a:spcPct val="95000"/>
                        </a:lnSpc>
                        <a:spcBef>
                          <a:spcPct val="0"/>
                        </a:spcBef>
                        <a:spcAft>
                          <a:spcPct val="0"/>
                        </a:spcAft>
                        <a:buClr>
                          <a:srgbClr val="4E3B30"/>
                        </a:buClr>
                        <a:buSzTx/>
                        <a:buFont typeface="Wingdings" pitchFamily="-112" charset="2"/>
                        <a:buNone/>
                        <a:tabLst/>
                      </a:pPr>
                      <a:r>
                        <a:rPr kumimoji="0" lang="en-US" sz="2800" b="1" i="0" u="sng" strike="noStrike" cap="none" normalizeH="0" baseline="0" dirty="0" smtClean="0">
                          <a:ln>
                            <a:noFill/>
                          </a:ln>
                          <a:solidFill>
                            <a:srgbClr val="000000"/>
                          </a:solidFill>
                          <a:effectLst/>
                          <a:latin typeface="Times New Roman" pitchFamily="-112" charset="0"/>
                          <a:ea typeface="ＭＳ Ｐゴシック" pitchFamily="-112" charset="-128"/>
                          <a:cs typeface="Times New Roman" pitchFamily="-112" charset="0"/>
                        </a:rPr>
                        <a:t>Rules/Behaviors</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r>
              <a:tr h="1288269">
                <a:tc>
                  <a:txBody>
                    <a:bodyPr/>
                    <a:lstStyle/>
                    <a:p>
                      <a:pPr marL="0" marR="0" lvl="0" indent="0" algn="l" defTabSz="101441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4E3B30"/>
                          </a:solidFill>
                          <a:effectLst/>
                          <a:latin typeface="Times New Roman" pitchFamily="-112" charset="0"/>
                          <a:ea typeface="ＭＳ Ｐゴシック" pitchFamily="-112" charset="-128"/>
                          <a:cs typeface="Times New Roman" pitchFamily="-112" charset="0"/>
                        </a:rPr>
                        <a:t>Expectations are broadly stated and are values, character traits that students strive to meet</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79413" marR="0" lvl="0" indent="-379413" algn="l" defTabSz="1014413" rtl="0" eaLnBrk="1" fontAlgn="base" latinLnBrk="0" hangingPunct="1">
                        <a:lnSpc>
                          <a:spcPct val="95000"/>
                        </a:lnSpc>
                        <a:spcBef>
                          <a:spcPct val="0"/>
                        </a:spcBef>
                        <a:spcAft>
                          <a:spcPct val="0"/>
                        </a:spcAft>
                        <a:buClr>
                          <a:srgbClr val="4E3B30"/>
                        </a:buClr>
                        <a:buSzTx/>
                        <a:buFont typeface="Arial" charset="0"/>
                        <a:buNone/>
                        <a:tabLst/>
                      </a:pPr>
                      <a:r>
                        <a:rPr kumimoji="0" lang="en-US" sz="2400" b="0" i="0" u="none" strike="noStrike" cap="none" normalizeH="0" baseline="0" dirty="0" smtClean="0">
                          <a:ln>
                            <a:noFill/>
                          </a:ln>
                          <a:solidFill>
                            <a:srgbClr val="4E3B30"/>
                          </a:solidFill>
                          <a:effectLst/>
                          <a:latin typeface="Times New Roman" pitchFamily="-112" charset="0"/>
                          <a:ea typeface="ＭＳ Ｐゴシック" pitchFamily="-112" charset="-128"/>
                          <a:cs typeface="Times New Roman" pitchFamily="-112" charset="0"/>
                        </a:rPr>
                        <a:t>Rules describe specific behaviors:</a:t>
                      </a:r>
                      <a:endParaRPr kumimoji="0" lang="en-US" sz="2400" b="0" i="0" u="none" strike="noStrike" cap="none" normalizeH="0" baseline="0" dirty="0" smtClean="0">
                        <a:ln>
                          <a:noFill/>
                        </a:ln>
                        <a:solidFill>
                          <a:srgbClr val="000000"/>
                        </a:solidFill>
                        <a:effectLst/>
                        <a:latin typeface="Times New Roman" pitchFamily="-112" charset="0"/>
                        <a:ea typeface="ＭＳ Ｐゴシック" pitchFamily="-112" charset="-128"/>
                        <a:cs typeface="Times New Roman" pitchFamily="-112" charset="0"/>
                      </a:endParaRPr>
                    </a:p>
                    <a:p>
                      <a:pPr marL="1257300" marR="0" lvl="3" indent="-252413" algn="l" defTabSz="1014413" rtl="0" eaLnBrk="1" fontAlgn="base" latinLnBrk="0" hangingPunct="1">
                        <a:lnSpc>
                          <a:spcPct val="95000"/>
                        </a:lnSpc>
                        <a:spcBef>
                          <a:spcPct val="0"/>
                        </a:spcBef>
                        <a:spcAft>
                          <a:spcPct val="0"/>
                        </a:spcAft>
                        <a:buClr>
                          <a:srgbClr val="4E3B30"/>
                        </a:buClr>
                        <a:buSzTx/>
                        <a:buFont typeface="Wingdings" pitchFamily="-112" charset="2"/>
                        <a:buChar char="§"/>
                        <a:tabLst/>
                      </a:pPr>
                      <a:r>
                        <a:rPr kumimoji="0" lang="en-US" sz="2400" b="0" i="0" u="none" strike="noStrike" cap="none" normalizeH="0" baseline="0" dirty="0" smtClean="0">
                          <a:ln>
                            <a:noFill/>
                          </a:ln>
                          <a:solidFill>
                            <a:srgbClr val="4E3B30"/>
                          </a:solidFill>
                          <a:effectLst/>
                          <a:latin typeface="Times New Roman" pitchFamily="-112" charset="0"/>
                          <a:ea typeface="ＭＳ Ｐゴシック" pitchFamily="-112" charset="-128"/>
                          <a:cs typeface="Times New Roman" pitchFamily="-112" charset="0"/>
                        </a:rPr>
                        <a:t>Observable</a:t>
                      </a:r>
                      <a:endParaRPr kumimoji="0" lang="en-US" sz="2400" b="0" i="0" u="none" strike="noStrike" cap="none" normalizeH="0" baseline="0" dirty="0" smtClean="0">
                        <a:ln>
                          <a:noFill/>
                        </a:ln>
                        <a:solidFill>
                          <a:srgbClr val="000000"/>
                        </a:solidFill>
                        <a:effectLst/>
                        <a:latin typeface="Times New Roman" pitchFamily="-112" charset="0"/>
                        <a:ea typeface="ＭＳ Ｐゴシック" pitchFamily="-112" charset="-128"/>
                        <a:cs typeface="Times New Roman" pitchFamily="-112" charset="0"/>
                      </a:endParaRPr>
                    </a:p>
                    <a:p>
                      <a:pPr marL="1257300" marR="0" lvl="3" indent="-252413" algn="l" defTabSz="1014413" rtl="0" eaLnBrk="1" fontAlgn="base" latinLnBrk="0" hangingPunct="1">
                        <a:lnSpc>
                          <a:spcPct val="95000"/>
                        </a:lnSpc>
                        <a:spcBef>
                          <a:spcPct val="0"/>
                        </a:spcBef>
                        <a:spcAft>
                          <a:spcPct val="0"/>
                        </a:spcAft>
                        <a:buClr>
                          <a:srgbClr val="4E3B30"/>
                        </a:buClr>
                        <a:buSzTx/>
                        <a:buFont typeface="Wingdings" pitchFamily="-112" charset="2"/>
                        <a:buChar char="§"/>
                        <a:tabLst/>
                      </a:pPr>
                      <a:r>
                        <a:rPr kumimoji="0" lang="en-US" sz="2400" b="0" i="0" u="none" strike="noStrike" cap="none" normalizeH="0" baseline="0" dirty="0" smtClean="0">
                          <a:ln>
                            <a:noFill/>
                          </a:ln>
                          <a:solidFill>
                            <a:srgbClr val="4E3B30"/>
                          </a:solidFill>
                          <a:effectLst/>
                          <a:latin typeface="Times New Roman" pitchFamily="-112" charset="0"/>
                          <a:ea typeface="ＭＳ Ｐゴシック" pitchFamily="-112" charset="-128"/>
                          <a:cs typeface="Times New Roman" pitchFamily="-112" charset="0"/>
                        </a:rPr>
                        <a:t>Measurable</a:t>
                      </a:r>
                      <a:endParaRPr kumimoji="0" lang="en-US" sz="2400" b="0" i="0" u="none" strike="noStrike" cap="none" normalizeH="0" baseline="0" dirty="0" smtClean="0">
                        <a:ln>
                          <a:noFill/>
                        </a:ln>
                        <a:solidFill>
                          <a:srgbClr val="000000"/>
                        </a:solidFill>
                        <a:effectLst/>
                        <a:latin typeface="Times New Roman" pitchFamily="-112" charset="0"/>
                        <a:ea typeface="ＭＳ Ｐゴシック" pitchFamily="-112" charset="-128"/>
                        <a:cs typeface="Times New Roman" pitchFamily="-112" charset="0"/>
                      </a:endParaRP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983353">
                <a:tc>
                  <a:txBody>
                    <a:bodyPr/>
                    <a:lstStyle/>
                    <a:p>
                      <a:pPr marL="0" marR="0" lvl="0" indent="0" algn="l" defTabSz="101441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4E3B30"/>
                          </a:solidFill>
                          <a:effectLst/>
                          <a:latin typeface="Times New Roman" pitchFamily="-112" charset="0"/>
                          <a:ea typeface="ＭＳ Ｐゴシック" pitchFamily="-112" charset="-128"/>
                          <a:cs typeface="Times New Roman" pitchFamily="-112" charset="0"/>
                        </a:rPr>
                        <a:t>3-5 positively stated ideals that can apply to all areas of life.  </a:t>
                      </a:r>
                      <a:endParaRPr kumimoji="0" lang="en-US" sz="2400" b="0" i="0" u="none" strike="noStrike" cap="none" normalizeH="0" baseline="0" dirty="0" smtClean="0">
                        <a:ln>
                          <a:noFill/>
                        </a:ln>
                        <a:solidFill>
                          <a:srgbClr val="000000"/>
                        </a:solidFill>
                        <a:effectLst/>
                        <a:latin typeface="Times New Roman" pitchFamily="-112" charset="0"/>
                        <a:ea typeface="ＭＳ Ｐゴシック" pitchFamily="-112" charset="-128"/>
                        <a:cs typeface="Times New Roman" pitchFamily="-112" charset="0"/>
                      </a:endParaRP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101441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4E3B30"/>
                          </a:solidFill>
                          <a:effectLst/>
                          <a:latin typeface="Times New Roman" pitchFamily="-112" charset="0"/>
                          <a:ea typeface="ＭＳ Ｐゴシック" pitchFamily="-112" charset="-128"/>
                          <a:cs typeface="Times New Roman" pitchFamily="-112" charset="0"/>
                        </a:rPr>
                        <a:t>Rules apply to limited settings i.e.  School environment</a:t>
                      </a:r>
                      <a:endParaRPr kumimoji="0" lang="en-US" sz="2400" b="0" i="0" u="none" strike="noStrike" cap="none" normalizeH="0" baseline="0" dirty="0" smtClean="0">
                        <a:ln>
                          <a:noFill/>
                        </a:ln>
                        <a:solidFill>
                          <a:srgbClr val="000000"/>
                        </a:solidFill>
                        <a:effectLst/>
                        <a:latin typeface="Times New Roman" pitchFamily="-112" charset="0"/>
                        <a:ea typeface="ＭＳ Ｐゴシック" pitchFamily="-112" charset="-128"/>
                        <a:cs typeface="Times New Roman" pitchFamily="-112" charset="0"/>
                      </a:endParaRP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593184">
                <a:tc>
                  <a:txBody>
                    <a:bodyPr/>
                    <a:lstStyle/>
                    <a:p>
                      <a:pPr marL="0" marR="0" lvl="0" indent="0" algn="l" defTabSz="101441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4E3B30"/>
                          </a:solidFill>
                          <a:effectLst/>
                          <a:latin typeface="Times New Roman" pitchFamily="-112" charset="0"/>
                          <a:ea typeface="ＭＳ Ｐゴシック" pitchFamily="-112" charset="-128"/>
                          <a:cs typeface="Times New Roman" pitchFamily="-112" charset="0"/>
                        </a:rPr>
                        <a:t>Consistent with school’s mission statement </a:t>
                      </a:r>
                      <a:endParaRPr kumimoji="0" lang="en-US" sz="2400" b="0" i="0" u="none" strike="noStrike" cap="none" normalizeH="0" baseline="0" dirty="0" smtClean="0">
                        <a:ln>
                          <a:noFill/>
                        </a:ln>
                        <a:solidFill>
                          <a:srgbClr val="000000"/>
                        </a:solidFill>
                        <a:effectLst/>
                        <a:latin typeface="Times New Roman" pitchFamily="-112" charset="0"/>
                        <a:ea typeface="ＭＳ Ｐゴシック" pitchFamily="-112" charset="-128"/>
                        <a:cs typeface="Times New Roman" pitchFamily="-112" charset="0"/>
                      </a:endParaRP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101441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4E3B30"/>
                          </a:solidFill>
                          <a:effectLst/>
                          <a:latin typeface="Times New Roman" pitchFamily="-112" charset="0"/>
                          <a:ea typeface="ＭＳ Ｐゴシック" pitchFamily="-112" charset="-128"/>
                          <a:cs typeface="Times New Roman" pitchFamily="-112" charset="0"/>
                        </a:rPr>
                        <a:t>Rules clarify behaviors for specific settings and as applied to expectations look different in different settings. </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705593">
                <a:tc>
                  <a:txBody>
                    <a:bodyPr/>
                    <a:lstStyle/>
                    <a:p>
                      <a:pPr marL="0" marR="0" lvl="0" indent="0" algn="l" defTabSz="101441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4E3B30"/>
                          </a:solidFill>
                          <a:effectLst/>
                          <a:latin typeface="Times New Roman" pitchFamily="-112" charset="0"/>
                          <a:ea typeface="ＭＳ Ｐゴシック" pitchFamily="-112" charset="-128"/>
                          <a:cs typeface="Times New Roman" pitchFamily="-112" charset="0"/>
                        </a:rPr>
                        <a:t>Expected of all faculty and students</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12" charset="0"/>
                          <a:ea typeface="Arial Unicode MS" pitchFamily="-112" charset="0"/>
                        </a:rPr>
                        <a:t>Rules define what adults want students to do</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val="3500902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6400" y="0"/>
            <a:ext cx="8991600" cy="704850"/>
          </a:xfrm>
        </p:spPr>
        <p:txBody>
          <a:bodyPr>
            <a:noAutofit/>
          </a:bodyPr>
          <a:lstStyle/>
          <a:p>
            <a:r>
              <a:rPr lang="en-US" sz="3200" b="1" dirty="0"/>
              <a:t>Effective Rules Meet Certain Guidelines</a:t>
            </a:r>
          </a:p>
        </p:txBody>
      </p:sp>
      <p:sp>
        <p:nvSpPr>
          <p:cNvPr id="4" name="Text Placeholder 3"/>
          <p:cNvSpPr>
            <a:spLocks noGrp="1"/>
          </p:cNvSpPr>
          <p:nvPr>
            <p:ph type="body" sz="quarter" idx="10"/>
          </p:nvPr>
        </p:nvSpPr>
        <p:spPr/>
        <p:txBody>
          <a:bodyPr/>
          <a:lstStyle/>
          <a:p>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217586680"/>
              </p:ext>
            </p:extLst>
          </p:nvPr>
        </p:nvGraphicFramePr>
        <p:xfrm>
          <a:off x="1192141" y="704850"/>
          <a:ext cx="8686800" cy="5925921"/>
        </p:xfrm>
        <a:graphic>
          <a:graphicData uri="http://schemas.openxmlformats.org/drawingml/2006/table">
            <a:tbl>
              <a:tblPr firstRow="1" firstCol="1" bandRow="1">
                <a:tableStyleId>{5C22544A-7EE6-4342-B048-85BDC9FD1C3A}</a:tableStyleId>
              </a:tblPr>
              <a:tblGrid>
                <a:gridCol w="4343400"/>
                <a:gridCol w="4343400"/>
              </a:tblGrid>
              <a:tr h="399686">
                <a:tc gridSpan="2">
                  <a:txBody>
                    <a:bodyPr/>
                    <a:lstStyle/>
                    <a:p>
                      <a:pPr marL="457200" marR="0" algn="ctr">
                        <a:spcBef>
                          <a:spcPts val="0"/>
                        </a:spcBef>
                        <a:spcAft>
                          <a:spcPts val="0"/>
                        </a:spcAft>
                      </a:pPr>
                      <a:r>
                        <a:rPr lang="en-US" sz="3200" dirty="0">
                          <a:effectLst/>
                        </a:rPr>
                        <a:t>5 Guidelines for Developing </a:t>
                      </a:r>
                      <a:r>
                        <a:rPr lang="en-US" sz="3200" dirty="0" smtClean="0">
                          <a:effectLst/>
                        </a:rPr>
                        <a:t>Rules</a:t>
                      </a:r>
                      <a:endParaRPr lang="en-US" sz="3200" dirty="0">
                        <a:effectLst/>
                        <a:latin typeface="Cambria"/>
                        <a:ea typeface="Cambria"/>
                        <a:cs typeface="Times New Roman"/>
                      </a:endParaRPr>
                    </a:p>
                  </a:txBody>
                  <a:tcPr marL="68580" marR="68580" marT="0" marB="0"/>
                </a:tc>
                <a:tc hMerge="1">
                  <a:txBody>
                    <a:bodyPr/>
                    <a:lstStyle/>
                    <a:p>
                      <a:endParaRPr lang="en-US"/>
                    </a:p>
                  </a:txBody>
                  <a:tcPr/>
                </a:tc>
              </a:tr>
              <a:tr h="425088">
                <a:tc>
                  <a:txBody>
                    <a:bodyPr/>
                    <a:lstStyle/>
                    <a:p>
                      <a:pPr marL="342900" marR="0" lvl="0" indent="-342900">
                        <a:spcBef>
                          <a:spcPts val="0"/>
                        </a:spcBef>
                        <a:spcAft>
                          <a:spcPts val="0"/>
                        </a:spcAft>
                        <a:buFont typeface="+mj-lt"/>
                        <a:buAutoNum type="arabicPeriod"/>
                        <a:tabLst>
                          <a:tab pos="457200" algn="l"/>
                        </a:tabLst>
                      </a:pPr>
                      <a:r>
                        <a:rPr lang="en-US" sz="2800">
                          <a:effectLst/>
                        </a:rPr>
                        <a:t>Observable </a:t>
                      </a:r>
                      <a:endParaRPr lang="en-US" sz="2800">
                        <a:effectLst/>
                        <a:latin typeface="Cambria"/>
                        <a:ea typeface="Cambria"/>
                        <a:cs typeface="Times New Roman"/>
                      </a:endParaRPr>
                    </a:p>
                  </a:txBody>
                  <a:tcPr marL="68580" marR="68580" marT="0" marB="0"/>
                </a:tc>
                <a:tc>
                  <a:txBody>
                    <a:bodyPr/>
                    <a:lstStyle/>
                    <a:p>
                      <a:pPr marL="457200" marR="0">
                        <a:spcBef>
                          <a:spcPts val="0"/>
                        </a:spcBef>
                        <a:spcAft>
                          <a:spcPts val="0"/>
                        </a:spcAft>
                      </a:pPr>
                      <a:r>
                        <a:rPr lang="en-US" sz="2400" dirty="0">
                          <a:effectLst/>
                        </a:rPr>
                        <a:t>I can see it! </a:t>
                      </a:r>
                      <a:endParaRPr lang="en-US" sz="2400" dirty="0">
                        <a:effectLst/>
                        <a:latin typeface="Cambria"/>
                        <a:ea typeface="Cambria"/>
                        <a:cs typeface="Times New Roman"/>
                      </a:endParaRPr>
                    </a:p>
                  </a:txBody>
                  <a:tcPr marL="68580" marR="68580" marT="0" marB="0"/>
                </a:tc>
              </a:tr>
              <a:tr h="518808">
                <a:tc>
                  <a:txBody>
                    <a:bodyPr/>
                    <a:lstStyle/>
                    <a:p>
                      <a:pPr marL="342900" marR="0" lvl="0" indent="-342900">
                        <a:spcBef>
                          <a:spcPts val="0"/>
                        </a:spcBef>
                        <a:spcAft>
                          <a:spcPts val="0"/>
                        </a:spcAft>
                        <a:buFont typeface="+mj-lt"/>
                        <a:buAutoNum type="arabicPeriod" startAt="2"/>
                        <a:tabLst>
                          <a:tab pos="457200" algn="l"/>
                        </a:tabLst>
                      </a:pPr>
                      <a:r>
                        <a:rPr lang="en-US" sz="2800" dirty="0">
                          <a:effectLst/>
                        </a:rPr>
                        <a:t>Measurable </a:t>
                      </a:r>
                      <a:endParaRPr lang="en-US" sz="2800" dirty="0">
                        <a:effectLst/>
                        <a:latin typeface="Cambria"/>
                        <a:ea typeface="Cambria"/>
                        <a:cs typeface="Times New Roman"/>
                      </a:endParaRPr>
                    </a:p>
                  </a:txBody>
                  <a:tcPr marL="68580" marR="68580" marT="0" marB="0"/>
                </a:tc>
                <a:tc>
                  <a:txBody>
                    <a:bodyPr/>
                    <a:lstStyle/>
                    <a:p>
                      <a:pPr marL="457200" marR="0">
                        <a:spcBef>
                          <a:spcPts val="0"/>
                        </a:spcBef>
                        <a:spcAft>
                          <a:spcPts val="0"/>
                        </a:spcAft>
                      </a:pPr>
                      <a:r>
                        <a:rPr lang="en-US" sz="2400" dirty="0">
                          <a:effectLst/>
                        </a:rPr>
                        <a:t>I can count it! </a:t>
                      </a:r>
                      <a:endParaRPr lang="en-US" sz="2400" dirty="0">
                        <a:effectLst/>
                        <a:latin typeface="Cambria"/>
                        <a:ea typeface="Cambria"/>
                        <a:cs typeface="Times New Roman"/>
                      </a:endParaRPr>
                    </a:p>
                  </a:txBody>
                  <a:tcPr marL="68580" marR="68580" marT="0" marB="0"/>
                </a:tc>
              </a:tr>
              <a:tr h="835113">
                <a:tc>
                  <a:txBody>
                    <a:bodyPr/>
                    <a:lstStyle/>
                    <a:p>
                      <a:pPr marL="342900" marR="0" lvl="0" indent="-342900">
                        <a:spcBef>
                          <a:spcPts val="0"/>
                        </a:spcBef>
                        <a:spcAft>
                          <a:spcPts val="0"/>
                        </a:spcAft>
                        <a:buFont typeface="+mj-lt"/>
                        <a:buAutoNum type="arabicPeriod" startAt="3"/>
                        <a:tabLst>
                          <a:tab pos="457200" algn="l"/>
                        </a:tabLst>
                      </a:pPr>
                      <a:r>
                        <a:rPr lang="en-US" sz="2800">
                          <a:effectLst/>
                        </a:rPr>
                        <a:t>Positively Stated </a:t>
                      </a:r>
                      <a:endParaRPr lang="en-US" sz="2800">
                        <a:effectLst/>
                        <a:latin typeface="Cambria"/>
                        <a:ea typeface="Cambria"/>
                        <a:cs typeface="Times New Roman"/>
                      </a:endParaRPr>
                    </a:p>
                  </a:txBody>
                  <a:tcPr marL="68580" marR="68580" marT="0" marB="0"/>
                </a:tc>
                <a:tc>
                  <a:txBody>
                    <a:bodyPr/>
                    <a:lstStyle/>
                    <a:p>
                      <a:pPr marL="457200" marR="0">
                        <a:spcBef>
                          <a:spcPts val="0"/>
                        </a:spcBef>
                        <a:spcAft>
                          <a:spcPts val="0"/>
                        </a:spcAft>
                      </a:pPr>
                      <a:r>
                        <a:rPr lang="en-US" sz="2400" dirty="0">
                          <a:effectLst/>
                        </a:rPr>
                        <a:t>Communicate what we want students to do! </a:t>
                      </a:r>
                      <a:endParaRPr lang="en-US" sz="2400" dirty="0">
                        <a:effectLst/>
                        <a:latin typeface="Cambria"/>
                        <a:ea typeface="Cambria"/>
                        <a:cs typeface="Times New Roman"/>
                      </a:endParaRPr>
                    </a:p>
                  </a:txBody>
                  <a:tcPr marL="68580" marR="68580" marT="0" marB="0"/>
                </a:tc>
              </a:tr>
              <a:tr h="1498822">
                <a:tc>
                  <a:txBody>
                    <a:bodyPr/>
                    <a:lstStyle/>
                    <a:p>
                      <a:pPr marL="342900" marR="0" lvl="0" indent="-342900">
                        <a:spcBef>
                          <a:spcPts val="0"/>
                        </a:spcBef>
                        <a:spcAft>
                          <a:spcPts val="0"/>
                        </a:spcAft>
                        <a:buFont typeface="+mj-lt"/>
                        <a:buAutoNum type="arabicPeriod" startAt="4"/>
                        <a:tabLst>
                          <a:tab pos="457200" algn="l"/>
                        </a:tabLst>
                      </a:pPr>
                      <a:r>
                        <a:rPr lang="en-US" sz="2800" dirty="0">
                          <a:effectLst/>
                        </a:rPr>
                        <a:t>Understandable </a:t>
                      </a:r>
                      <a:endParaRPr lang="en-US" sz="2800" dirty="0">
                        <a:effectLst/>
                        <a:latin typeface="Cambria"/>
                        <a:ea typeface="Cambria"/>
                        <a:cs typeface="Times New Roman"/>
                      </a:endParaRPr>
                    </a:p>
                  </a:txBody>
                  <a:tcPr marL="68580" marR="68580" marT="0" marB="0"/>
                </a:tc>
                <a:tc>
                  <a:txBody>
                    <a:bodyPr/>
                    <a:lstStyle/>
                    <a:p>
                      <a:pPr marL="457200" marR="0">
                        <a:spcBef>
                          <a:spcPts val="0"/>
                        </a:spcBef>
                        <a:spcAft>
                          <a:spcPts val="0"/>
                        </a:spcAft>
                      </a:pPr>
                      <a:r>
                        <a:rPr lang="en-US" sz="2400" dirty="0">
                          <a:effectLst/>
                        </a:rPr>
                        <a:t>Vocabulary consistent with students’ grade/ability level </a:t>
                      </a:r>
                      <a:r>
                        <a:rPr lang="en-US" sz="2400" dirty="0" smtClean="0">
                          <a:effectLst/>
                        </a:rPr>
                        <a:t>and is</a:t>
                      </a:r>
                      <a:r>
                        <a:rPr lang="en-US" sz="2400" baseline="0" dirty="0" smtClean="0">
                          <a:effectLst/>
                        </a:rPr>
                        <a:t> developmentally appropriate.</a:t>
                      </a:r>
                      <a:endParaRPr lang="en-US" sz="2400" dirty="0">
                        <a:effectLst/>
                        <a:latin typeface="Cambria"/>
                        <a:ea typeface="Cambria"/>
                        <a:cs typeface="Times New Roman"/>
                      </a:endParaRPr>
                    </a:p>
                  </a:txBody>
                  <a:tcPr marL="68580" marR="68580" marT="0" marB="0"/>
                </a:tc>
              </a:tr>
              <a:tr h="1498822">
                <a:tc>
                  <a:txBody>
                    <a:bodyPr/>
                    <a:lstStyle/>
                    <a:p>
                      <a:pPr marL="342900" marR="0" lvl="0" indent="-342900">
                        <a:spcBef>
                          <a:spcPts val="0"/>
                        </a:spcBef>
                        <a:spcAft>
                          <a:spcPts val="0"/>
                        </a:spcAft>
                        <a:buFont typeface="+mj-lt"/>
                        <a:buAutoNum type="arabicPeriod" startAt="5"/>
                        <a:tabLst>
                          <a:tab pos="457200" algn="l"/>
                        </a:tabLst>
                      </a:pPr>
                      <a:r>
                        <a:rPr lang="en-US" sz="2800" dirty="0">
                          <a:effectLst/>
                        </a:rPr>
                        <a:t>Always </a:t>
                      </a:r>
                      <a:r>
                        <a:rPr lang="en-US" sz="2800" dirty="0" smtClean="0">
                          <a:effectLst/>
                        </a:rPr>
                        <a:t>applicable</a:t>
                      </a:r>
                      <a:endParaRPr lang="en-US" sz="2800" dirty="0">
                        <a:effectLst/>
                        <a:latin typeface="Cambria"/>
                        <a:ea typeface="Cambria"/>
                        <a:cs typeface="Times New Roman"/>
                      </a:endParaRPr>
                    </a:p>
                  </a:txBody>
                  <a:tcPr marL="68580" marR="68580" marT="0" marB="0"/>
                </a:tc>
                <a:tc>
                  <a:txBody>
                    <a:bodyPr/>
                    <a:lstStyle/>
                    <a:p>
                      <a:pPr marL="457200" marR="0">
                        <a:spcBef>
                          <a:spcPts val="0"/>
                        </a:spcBef>
                        <a:spcAft>
                          <a:spcPts val="0"/>
                        </a:spcAft>
                      </a:pPr>
                      <a:r>
                        <a:rPr lang="en-US" sz="2400" dirty="0" smtClean="0">
                          <a:effectLst/>
                        </a:rPr>
                        <a:t>Has no exceptions.  You</a:t>
                      </a:r>
                      <a:r>
                        <a:rPr lang="en-US" sz="2400" baseline="0" dirty="0" smtClean="0">
                          <a:effectLst/>
                        </a:rPr>
                        <a:t> always want students to follow the rules throughout the entire day while at school.</a:t>
                      </a:r>
                      <a:endParaRPr lang="en-US" sz="2400" dirty="0">
                        <a:effectLst/>
                        <a:latin typeface="Cambria"/>
                        <a:ea typeface="Cambria"/>
                        <a:cs typeface="Times New Roman"/>
                      </a:endParaRPr>
                    </a:p>
                  </a:txBody>
                  <a:tcPr marL="68580" marR="68580" marT="0" marB="0"/>
                </a:tc>
              </a:tr>
            </a:tbl>
          </a:graphicData>
        </a:graphic>
      </p:graphicFrame>
    </p:spTree>
    <p:extLst>
      <p:ext uri="{BB962C8B-B14F-4D97-AF65-F5344CB8AC3E}">
        <p14:creationId xmlns:p14="http://schemas.microsoft.com/office/powerpoint/2010/main" val="4006768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478" y="274638"/>
            <a:ext cx="8229600" cy="1143000"/>
          </a:xfrm>
        </p:spPr>
        <p:txBody>
          <a:bodyPr>
            <a:normAutofit fontScale="90000"/>
          </a:bodyPr>
          <a:lstStyle/>
          <a:p>
            <a:r>
              <a:rPr lang="en-US" b="1" dirty="0">
                <a:solidFill>
                  <a:srgbClr val="008000"/>
                </a:solidFill>
                <a:latin typeface="Calibri" pitchFamily="34" charset="0"/>
                <a:ea typeface="ＭＳ Ｐゴシック" charset="0"/>
                <a:cs typeface="Calibri" pitchFamily="34" charset="0"/>
              </a:rPr>
              <a:t>Which of These Follow the </a:t>
            </a:r>
            <a:r>
              <a:rPr lang="en-US" b="1" dirty="0" smtClean="0">
                <a:solidFill>
                  <a:srgbClr val="008000"/>
                </a:solidFill>
                <a:latin typeface="Calibri" pitchFamily="34" charset="0"/>
                <a:ea typeface="ＭＳ Ｐゴシック" charset="0"/>
                <a:cs typeface="Calibri" pitchFamily="34" charset="0"/>
              </a:rPr>
              <a:t/>
            </a:r>
            <a:br>
              <a:rPr lang="en-US" b="1" dirty="0" smtClean="0">
                <a:solidFill>
                  <a:srgbClr val="008000"/>
                </a:solidFill>
                <a:latin typeface="Calibri" pitchFamily="34" charset="0"/>
                <a:ea typeface="ＭＳ Ｐゴシック" charset="0"/>
                <a:cs typeface="Calibri" pitchFamily="34" charset="0"/>
              </a:rPr>
            </a:br>
            <a:r>
              <a:rPr lang="en-US" b="1" dirty="0" smtClean="0">
                <a:solidFill>
                  <a:srgbClr val="008000"/>
                </a:solidFill>
                <a:latin typeface="Calibri" pitchFamily="34" charset="0"/>
                <a:ea typeface="ＭＳ Ｐゴシック" charset="0"/>
                <a:cs typeface="Calibri" pitchFamily="34" charset="0"/>
              </a:rPr>
              <a:t>OMPUA Guidelines</a:t>
            </a:r>
            <a:r>
              <a:rPr lang="en-US" b="1" dirty="0">
                <a:solidFill>
                  <a:srgbClr val="008000"/>
                </a:solidFill>
                <a:latin typeface="Calibri" pitchFamily="34" charset="0"/>
                <a:ea typeface="ＭＳ Ｐゴシック" charset="0"/>
                <a:cs typeface="Calibri" pitchFamily="34" charset="0"/>
              </a:rPr>
              <a:t>?</a:t>
            </a:r>
            <a:endParaRPr lang="en-US" b="1" dirty="0">
              <a:solidFill>
                <a:srgbClr val="008000"/>
              </a:solidFill>
              <a:latin typeface="Calibri" pitchFamily="34" charset="0"/>
              <a:cs typeface="Calibri" pitchFamily="34" charset="0"/>
            </a:endParaRPr>
          </a:p>
        </p:txBody>
      </p:sp>
      <p:sp>
        <p:nvSpPr>
          <p:cNvPr id="3" name="Content Placeholder 2"/>
          <p:cNvSpPr>
            <a:spLocks noGrp="1"/>
          </p:cNvSpPr>
          <p:nvPr>
            <p:ph sz="quarter" idx="10"/>
          </p:nvPr>
        </p:nvSpPr>
        <p:spPr>
          <a:xfrm>
            <a:off x="2154620" y="1676400"/>
            <a:ext cx="9144000" cy="5181600"/>
          </a:xfrm>
        </p:spPr>
        <p:txBody>
          <a:bodyPr>
            <a:normAutofit/>
          </a:bodyPr>
          <a:lstStyle/>
          <a:p>
            <a:r>
              <a:rPr lang="en-US" sz="4400" dirty="0">
                <a:latin typeface="Calibri" pitchFamily="34" charset="0"/>
                <a:ea typeface="ＭＳ Ｐゴシック" charset="0"/>
                <a:cs typeface="Calibri" pitchFamily="34" charset="0"/>
              </a:rPr>
              <a:t>Keep hands and feet to yourself</a:t>
            </a:r>
          </a:p>
          <a:p>
            <a:r>
              <a:rPr lang="en-US" sz="4400" dirty="0">
                <a:latin typeface="Calibri" pitchFamily="34" charset="0"/>
                <a:ea typeface="ＭＳ Ｐゴシック" charset="0"/>
                <a:cs typeface="Calibri" pitchFamily="34" charset="0"/>
              </a:rPr>
              <a:t>Turn in completed assignment</a:t>
            </a:r>
          </a:p>
          <a:p>
            <a:r>
              <a:rPr lang="en-US" sz="4400" dirty="0">
                <a:latin typeface="Calibri" pitchFamily="34" charset="0"/>
                <a:ea typeface="ＭＳ Ｐゴシック" charset="0"/>
                <a:cs typeface="Calibri" pitchFamily="34" charset="0"/>
              </a:rPr>
              <a:t>Respect others</a:t>
            </a:r>
          </a:p>
          <a:p>
            <a:r>
              <a:rPr lang="en-US" sz="4400" dirty="0">
                <a:latin typeface="Calibri" pitchFamily="34" charset="0"/>
                <a:ea typeface="ＭＳ Ｐゴシック" charset="0"/>
                <a:cs typeface="Calibri" pitchFamily="34" charset="0"/>
              </a:rPr>
              <a:t>Walk in the classroom</a:t>
            </a:r>
          </a:p>
          <a:p>
            <a:r>
              <a:rPr lang="en-US" sz="4400" dirty="0">
                <a:latin typeface="Calibri" pitchFamily="34" charset="0"/>
                <a:ea typeface="ＭＳ Ｐゴシック" charset="0"/>
                <a:cs typeface="Calibri" pitchFamily="34" charset="0"/>
              </a:rPr>
              <a:t>Don’</a:t>
            </a:r>
            <a:r>
              <a:rPr lang="en-US" altLang="ja-JP" sz="4400" dirty="0">
                <a:latin typeface="Calibri" pitchFamily="34" charset="0"/>
                <a:ea typeface="ＭＳ Ｐゴシック" charset="0"/>
                <a:cs typeface="Calibri" pitchFamily="34" charset="0"/>
              </a:rPr>
              <a:t>t run</a:t>
            </a:r>
            <a:endParaRPr lang="en-US" sz="4400" dirty="0">
              <a:latin typeface="Calibri" pitchFamily="34" charset="0"/>
              <a:ea typeface="ＭＳ Ｐゴシック" charset="0"/>
              <a:cs typeface="Calibri" pitchFamily="34" charset="0"/>
            </a:endParaRPr>
          </a:p>
          <a:p>
            <a:pPr marL="0" indent="0">
              <a:buClr>
                <a:srgbClr val="FF0000"/>
              </a:buClr>
              <a:buNone/>
            </a:pPr>
            <a:endParaRPr lang="en-US" dirty="0"/>
          </a:p>
        </p:txBody>
      </p:sp>
    </p:spTree>
    <p:extLst>
      <p:ext uri="{BB962C8B-B14F-4D97-AF65-F5344CB8AC3E}">
        <p14:creationId xmlns:p14="http://schemas.microsoft.com/office/powerpoint/2010/main" val="631638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917" y="274638"/>
            <a:ext cx="8229600" cy="1143000"/>
          </a:xfrm>
        </p:spPr>
        <p:txBody>
          <a:bodyPr>
            <a:normAutofit fontScale="90000"/>
          </a:bodyPr>
          <a:lstStyle/>
          <a:p>
            <a:r>
              <a:rPr lang="en-US" b="1" dirty="0">
                <a:latin typeface="Calibri" pitchFamily="34" charset="0"/>
                <a:ea typeface="ＭＳ Ｐゴシック" charset="0"/>
                <a:cs typeface="Calibri" pitchFamily="34" charset="0"/>
              </a:rPr>
              <a:t>Which of These Follow </a:t>
            </a:r>
            <a:r>
              <a:rPr lang="en-US" b="1" dirty="0" smtClean="0">
                <a:latin typeface="Calibri" pitchFamily="34" charset="0"/>
                <a:ea typeface="ＭＳ Ｐゴシック" charset="0"/>
                <a:cs typeface="Calibri" pitchFamily="34" charset="0"/>
              </a:rPr>
              <a:t>the </a:t>
            </a:r>
            <a:br>
              <a:rPr lang="en-US" b="1" dirty="0" smtClean="0">
                <a:latin typeface="Calibri" pitchFamily="34" charset="0"/>
                <a:ea typeface="ＭＳ Ｐゴシック" charset="0"/>
                <a:cs typeface="Calibri" pitchFamily="34" charset="0"/>
              </a:rPr>
            </a:br>
            <a:r>
              <a:rPr lang="en-US" b="1" dirty="0" smtClean="0">
                <a:latin typeface="Calibri" pitchFamily="34" charset="0"/>
                <a:ea typeface="ＭＳ Ｐゴシック" charset="0"/>
                <a:cs typeface="Calibri" pitchFamily="34" charset="0"/>
              </a:rPr>
              <a:t>OMPUA </a:t>
            </a:r>
            <a:r>
              <a:rPr lang="en-US" b="1" dirty="0">
                <a:latin typeface="Calibri" pitchFamily="34" charset="0"/>
                <a:ea typeface="ＭＳ Ｐゴシック" charset="0"/>
                <a:cs typeface="Calibri" pitchFamily="34" charset="0"/>
              </a:rPr>
              <a:t>Guidelines?</a:t>
            </a:r>
            <a:endParaRPr lang="en-US" b="1" dirty="0">
              <a:latin typeface="Calibri" pitchFamily="34" charset="0"/>
              <a:cs typeface="Calibri" pitchFamily="34" charset="0"/>
            </a:endParaRPr>
          </a:p>
        </p:txBody>
      </p:sp>
      <p:sp>
        <p:nvSpPr>
          <p:cNvPr id="3" name="Content Placeholder 2"/>
          <p:cNvSpPr>
            <a:spLocks noGrp="1"/>
          </p:cNvSpPr>
          <p:nvPr>
            <p:ph sz="quarter" idx="10"/>
          </p:nvPr>
        </p:nvSpPr>
        <p:spPr>
          <a:xfrm>
            <a:off x="1807779" y="1676400"/>
            <a:ext cx="9144000" cy="5181600"/>
          </a:xfrm>
        </p:spPr>
        <p:txBody>
          <a:bodyPr>
            <a:normAutofit lnSpcReduction="10000"/>
          </a:bodyPr>
          <a:lstStyle/>
          <a:p>
            <a:r>
              <a:rPr lang="en-US" sz="4000" dirty="0">
                <a:latin typeface="Calibri" pitchFamily="34" charset="0"/>
                <a:ea typeface="ＭＳ Ｐゴシック" charset="0"/>
                <a:cs typeface="Calibri" pitchFamily="34" charset="0"/>
              </a:rPr>
              <a:t>Think before responding</a:t>
            </a:r>
          </a:p>
          <a:p>
            <a:r>
              <a:rPr lang="en-US" sz="4000" dirty="0">
                <a:latin typeface="Calibri" pitchFamily="34" charset="0"/>
                <a:ea typeface="ＭＳ Ｐゴシック" charset="0"/>
                <a:cs typeface="Calibri" pitchFamily="34" charset="0"/>
              </a:rPr>
              <a:t>Come to class on time, prepared with all supplies and assignments</a:t>
            </a:r>
          </a:p>
          <a:p>
            <a:r>
              <a:rPr lang="en-US" sz="4000" dirty="0">
                <a:latin typeface="Calibri" pitchFamily="34" charset="0"/>
                <a:ea typeface="ＭＳ Ｐゴシック" charset="0"/>
                <a:cs typeface="Calibri" pitchFamily="34" charset="0"/>
              </a:rPr>
              <a:t>Be responsible</a:t>
            </a:r>
          </a:p>
          <a:p>
            <a:r>
              <a:rPr lang="en-US" sz="4000" dirty="0">
                <a:latin typeface="Calibri" pitchFamily="34" charset="0"/>
                <a:ea typeface="ＭＳ Ｐゴシック" charset="0"/>
                <a:cs typeface="Calibri" pitchFamily="34" charset="0"/>
              </a:rPr>
              <a:t>Be ready to learn</a:t>
            </a:r>
          </a:p>
          <a:p>
            <a:r>
              <a:rPr lang="en-US" sz="4000" dirty="0">
                <a:latin typeface="Calibri" pitchFamily="34" charset="0"/>
                <a:ea typeface="ＭＳ Ｐゴシック" charset="0"/>
                <a:cs typeface="Calibri" pitchFamily="34" charset="0"/>
              </a:rPr>
              <a:t>Sit in your seat unless you have permission to leave it</a:t>
            </a:r>
          </a:p>
          <a:p>
            <a:pPr marL="0" indent="0">
              <a:buClr>
                <a:srgbClr val="FF0000"/>
              </a:buClr>
              <a:buNone/>
            </a:pPr>
            <a:endParaRPr lang="en-US" dirty="0"/>
          </a:p>
        </p:txBody>
      </p:sp>
    </p:spTree>
    <p:extLst>
      <p:ext uri="{BB962C8B-B14F-4D97-AF65-F5344CB8AC3E}">
        <p14:creationId xmlns:p14="http://schemas.microsoft.com/office/powerpoint/2010/main" val="2019054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469901"/>
            <a:ext cx="9144000" cy="5912101"/>
          </a:xfrm>
          <a:prstGeom prst="rect">
            <a:avLst/>
          </a:prstGeom>
        </p:spPr>
      </p:pic>
    </p:spTree>
    <p:extLst>
      <p:ext uri="{BB962C8B-B14F-4D97-AF65-F5344CB8AC3E}">
        <p14:creationId xmlns:p14="http://schemas.microsoft.com/office/powerpoint/2010/main" val="34590450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N446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841583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txBox="1">
            <a:spLocks/>
          </p:cNvSpPr>
          <p:nvPr/>
        </p:nvSpPr>
        <p:spPr>
          <a:xfrm>
            <a:off x="1905000" y="2705100"/>
            <a:ext cx="38100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tx1"/>
                </a:solidFill>
                <a:latin typeface="+mj-lt"/>
                <a:ea typeface="+mj-ea"/>
                <a:cs typeface="+mj-cs"/>
              </a:defRPr>
            </a:lvl1pPr>
          </a:lstStyle>
          <a:p>
            <a:r>
              <a:rPr lang="en-US" sz="5400" b="1" dirty="0"/>
              <a:t>Step 2:</a:t>
            </a:r>
            <a:br>
              <a:rPr lang="en-US" sz="5400" b="1" dirty="0"/>
            </a:br>
            <a:r>
              <a:rPr lang="en-US" sz="5400" b="1" dirty="0"/>
              <a:t/>
            </a:r>
            <a:br>
              <a:rPr lang="en-US" sz="5400" b="1" dirty="0"/>
            </a:br>
            <a:r>
              <a:rPr lang="en-US" sz="5400" b="1" dirty="0"/>
              <a:t>Teach Students</a:t>
            </a:r>
          </a:p>
        </p:txBody>
      </p:sp>
      <p:sp>
        <p:nvSpPr>
          <p:cNvPr id="12" name="Down Arrow 11"/>
          <p:cNvSpPr/>
          <p:nvPr/>
        </p:nvSpPr>
        <p:spPr>
          <a:xfrm rot="1156457">
            <a:off x="9778589" y="1568834"/>
            <a:ext cx="800100" cy="85725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14"/>
          <p:cNvGrpSpPr>
            <a:grpSpLocks/>
          </p:cNvGrpSpPr>
          <p:nvPr/>
        </p:nvGrpSpPr>
        <p:grpSpPr bwMode="auto">
          <a:xfrm>
            <a:off x="6698839" y="1560072"/>
            <a:ext cx="3479800" cy="3761440"/>
            <a:chOff x="4888710" y="1993102"/>
            <a:chExt cx="3481379" cy="3759837"/>
          </a:xfrm>
        </p:grpSpPr>
        <p:sp>
          <p:nvSpPr>
            <p:cNvPr id="6" name="Freeform 5"/>
            <p:cNvSpPr/>
            <p:nvPr/>
          </p:nvSpPr>
          <p:spPr>
            <a:xfrm>
              <a:off x="5790948" y="1993102"/>
              <a:ext cx="1283493" cy="1283493"/>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sz="2000" dirty="0">
                  <a:latin typeface="Century Gothic"/>
                </a:rPr>
                <a:t>Tell </a:t>
              </a:r>
            </a:p>
          </p:txBody>
        </p:sp>
        <p:sp>
          <p:nvSpPr>
            <p:cNvPr id="7" name="Freeform 6"/>
            <p:cNvSpPr/>
            <p:nvPr/>
          </p:nvSpPr>
          <p:spPr>
            <a:xfrm rot="2563707">
              <a:off x="6948632" y="3011843"/>
              <a:ext cx="254115" cy="433202"/>
            </a:xfrm>
            <a:custGeom>
              <a:avLst/>
              <a:gdLst>
                <a:gd name="connsiteX0" fmla="*/ 0 w 254561"/>
                <a:gd name="connsiteY0" fmla="*/ 86636 h 433179"/>
                <a:gd name="connsiteX1" fmla="*/ 127281 w 254561"/>
                <a:gd name="connsiteY1" fmla="*/ 86636 h 433179"/>
                <a:gd name="connsiteX2" fmla="*/ 127281 w 254561"/>
                <a:gd name="connsiteY2" fmla="*/ 0 h 433179"/>
                <a:gd name="connsiteX3" fmla="*/ 254561 w 254561"/>
                <a:gd name="connsiteY3" fmla="*/ 216590 h 433179"/>
                <a:gd name="connsiteX4" fmla="*/ 127281 w 254561"/>
                <a:gd name="connsiteY4" fmla="*/ 433179 h 433179"/>
                <a:gd name="connsiteX5" fmla="*/ 127281 w 254561"/>
                <a:gd name="connsiteY5" fmla="*/ 346543 h 433179"/>
                <a:gd name="connsiteX6" fmla="*/ 0 w 254561"/>
                <a:gd name="connsiteY6" fmla="*/ 346543 h 433179"/>
                <a:gd name="connsiteX7" fmla="*/ 0 w 254561"/>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561" h="433179">
                  <a:moveTo>
                    <a:pt x="0" y="86636"/>
                  </a:moveTo>
                  <a:lnTo>
                    <a:pt x="127281" y="86636"/>
                  </a:lnTo>
                  <a:lnTo>
                    <a:pt x="127281" y="0"/>
                  </a:lnTo>
                  <a:lnTo>
                    <a:pt x="254561" y="216590"/>
                  </a:lnTo>
                  <a:lnTo>
                    <a:pt x="127281" y="433179"/>
                  </a:lnTo>
                  <a:lnTo>
                    <a:pt x="127281" y="346543"/>
                  </a:lnTo>
                  <a:lnTo>
                    <a:pt x="0" y="346543"/>
                  </a:lnTo>
                  <a:lnTo>
                    <a:pt x="0" y="86636"/>
                  </a:lnTo>
                  <a:close/>
                </a:path>
              </a:pathLst>
            </a:custGeom>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lIns="0" tIns="86635" rIns="76367" bIns="86636" spcCol="1270" anchor="ctr"/>
            <a:lstStyle/>
            <a:p>
              <a:pPr algn="ctr" defTabSz="711200">
                <a:lnSpc>
                  <a:spcPct val="90000"/>
                </a:lnSpc>
                <a:spcAft>
                  <a:spcPct val="35000"/>
                </a:spcAft>
                <a:defRPr/>
              </a:pPr>
              <a:endParaRPr lang="en-US" sz="1600" dirty="0">
                <a:latin typeface="Century Gothic"/>
              </a:endParaRPr>
            </a:p>
          </p:txBody>
        </p:sp>
        <p:sp>
          <p:nvSpPr>
            <p:cNvPr id="8" name="Freeform 7"/>
            <p:cNvSpPr/>
            <p:nvPr/>
          </p:nvSpPr>
          <p:spPr>
            <a:xfrm>
              <a:off x="7086596" y="3189883"/>
              <a:ext cx="1283493" cy="1283493"/>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2417650"/>
                <a:satOff val="-12726"/>
                <a:lumOff val="-13399"/>
                <a:alphaOff val="0"/>
              </a:schemeClr>
            </a:fillRef>
            <a:effectRef idx="1">
              <a:schemeClr val="accent5">
                <a:hueOff val="-2417650"/>
                <a:satOff val="-12726"/>
                <a:lumOff val="-13399"/>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sz="2000" dirty="0">
                  <a:latin typeface="Century Gothic"/>
                </a:rPr>
                <a:t>Show</a:t>
              </a:r>
            </a:p>
          </p:txBody>
        </p:sp>
        <p:sp>
          <p:nvSpPr>
            <p:cNvPr id="9" name="Freeform 8"/>
            <p:cNvSpPr/>
            <p:nvPr/>
          </p:nvSpPr>
          <p:spPr>
            <a:xfrm rot="18656525">
              <a:off x="7107535" y="4225571"/>
              <a:ext cx="182484" cy="433585"/>
            </a:xfrm>
            <a:custGeom>
              <a:avLst/>
              <a:gdLst>
                <a:gd name="connsiteX0" fmla="*/ 0 w 182568"/>
                <a:gd name="connsiteY0" fmla="*/ 86636 h 433179"/>
                <a:gd name="connsiteX1" fmla="*/ 91284 w 182568"/>
                <a:gd name="connsiteY1" fmla="*/ 86636 h 433179"/>
                <a:gd name="connsiteX2" fmla="*/ 91284 w 182568"/>
                <a:gd name="connsiteY2" fmla="*/ 0 h 433179"/>
                <a:gd name="connsiteX3" fmla="*/ 182568 w 182568"/>
                <a:gd name="connsiteY3" fmla="*/ 216590 h 433179"/>
                <a:gd name="connsiteX4" fmla="*/ 91284 w 182568"/>
                <a:gd name="connsiteY4" fmla="*/ 433179 h 433179"/>
                <a:gd name="connsiteX5" fmla="*/ 91284 w 182568"/>
                <a:gd name="connsiteY5" fmla="*/ 346543 h 433179"/>
                <a:gd name="connsiteX6" fmla="*/ 0 w 182568"/>
                <a:gd name="connsiteY6" fmla="*/ 346543 h 433179"/>
                <a:gd name="connsiteX7" fmla="*/ 0 w 182568"/>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568" h="433179">
                  <a:moveTo>
                    <a:pt x="182567" y="346543"/>
                  </a:moveTo>
                  <a:lnTo>
                    <a:pt x="91284" y="346543"/>
                  </a:lnTo>
                  <a:lnTo>
                    <a:pt x="91284" y="433179"/>
                  </a:lnTo>
                  <a:lnTo>
                    <a:pt x="1" y="216589"/>
                  </a:lnTo>
                  <a:lnTo>
                    <a:pt x="91284" y="0"/>
                  </a:lnTo>
                  <a:lnTo>
                    <a:pt x="91284" y="86636"/>
                  </a:lnTo>
                  <a:lnTo>
                    <a:pt x="182567" y="86636"/>
                  </a:lnTo>
                  <a:lnTo>
                    <a:pt x="182567" y="346543"/>
                  </a:lnTo>
                  <a:close/>
                </a:path>
              </a:pathLst>
            </a:custGeom>
          </p:spPr>
          <p:style>
            <a:lnRef idx="0">
              <a:schemeClr val="lt1">
                <a:hueOff val="0"/>
                <a:satOff val="0"/>
                <a:lumOff val="0"/>
                <a:alphaOff val="0"/>
              </a:schemeClr>
            </a:lnRef>
            <a:fillRef idx="2">
              <a:schemeClr val="accent5">
                <a:hueOff val="-2417650"/>
                <a:satOff val="-12726"/>
                <a:lumOff val="-13399"/>
                <a:alphaOff val="0"/>
              </a:schemeClr>
            </a:fillRef>
            <a:effectRef idx="1">
              <a:schemeClr val="accent5">
                <a:hueOff val="-2417650"/>
                <a:satOff val="-12726"/>
                <a:lumOff val="-13399"/>
                <a:alphaOff val="0"/>
              </a:schemeClr>
            </a:effectRef>
            <a:fontRef idx="minor">
              <a:schemeClr val="dk1"/>
            </a:fontRef>
          </p:style>
          <p:txBody>
            <a:bodyPr lIns="54769" tIns="86636" rIns="1" bIns="86636" spcCol="1270" anchor="ctr"/>
            <a:lstStyle/>
            <a:p>
              <a:pPr algn="ctr" defTabSz="711200">
                <a:lnSpc>
                  <a:spcPct val="90000"/>
                </a:lnSpc>
                <a:spcAft>
                  <a:spcPct val="35000"/>
                </a:spcAft>
                <a:defRPr/>
              </a:pPr>
              <a:endParaRPr lang="en-US" sz="1600" dirty="0">
                <a:latin typeface="Century Gothic"/>
              </a:endParaRPr>
            </a:p>
          </p:txBody>
        </p:sp>
        <p:sp>
          <p:nvSpPr>
            <p:cNvPr id="10" name="Freeform 9"/>
            <p:cNvSpPr/>
            <p:nvPr/>
          </p:nvSpPr>
          <p:spPr>
            <a:xfrm>
              <a:off x="6019798" y="4419602"/>
              <a:ext cx="1389494" cy="1333337"/>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835301"/>
                <a:satOff val="-25453"/>
                <a:lumOff val="-26797"/>
                <a:alphaOff val="0"/>
              </a:schemeClr>
            </a:fillRef>
            <a:effectRef idx="1">
              <a:schemeClr val="accent5">
                <a:hueOff val="-4835301"/>
                <a:satOff val="-25453"/>
                <a:lumOff val="-26797"/>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dirty="0">
                  <a:latin typeface="Century Gothic"/>
                </a:rPr>
                <a:t>Practice</a:t>
              </a:r>
            </a:p>
          </p:txBody>
        </p:sp>
        <p:sp>
          <p:nvSpPr>
            <p:cNvPr id="13" name="Freeform 12"/>
            <p:cNvSpPr/>
            <p:nvPr/>
          </p:nvSpPr>
          <p:spPr>
            <a:xfrm rot="24318008">
              <a:off x="6014040" y="4323161"/>
              <a:ext cx="171377" cy="433585"/>
            </a:xfrm>
            <a:custGeom>
              <a:avLst/>
              <a:gdLst>
                <a:gd name="connsiteX0" fmla="*/ 0 w 172012"/>
                <a:gd name="connsiteY0" fmla="*/ 86636 h 433179"/>
                <a:gd name="connsiteX1" fmla="*/ 86006 w 172012"/>
                <a:gd name="connsiteY1" fmla="*/ 86636 h 433179"/>
                <a:gd name="connsiteX2" fmla="*/ 86006 w 172012"/>
                <a:gd name="connsiteY2" fmla="*/ 0 h 433179"/>
                <a:gd name="connsiteX3" fmla="*/ 172012 w 172012"/>
                <a:gd name="connsiteY3" fmla="*/ 216590 h 433179"/>
                <a:gd name="connsiteX4" fmla="*/ 86006 w 172012"/>
                <a:gd name="connsiteY4" fmla="*/ 433179 h 433179"/>
                <a:gd name="connsiteX5" fmla="*/ 86006 w 172012"/>
                <a:gd name="connsiteY5" fmla="*/ 346543 h 433179"/>
                <a:gd name="connsiteX6" fmla="*/ 0 w 172012"/>
                <a:gd name="connsiteY6" fmla="*/ 346543 h 433179"/>
                <a:gd name="connsiteX7" fmla="*/ 0 w 172012"/>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012" h="433179">
                  <a:moveTo>
                    <a:pt x="172011" y="346543"/>
                  </a:moveTo>
                  <a:lnTo>
                    <a:pt x="86006" y="346543"/>
                  </a:lnTo>
                  <a:lnTo>
                    <a:pt x="86006" y="433179"/>
                  </a:lnTo>
                  <a:lnTo>
                    <a:pt x="1" y="216589"/>
                  </a:lnTo>
                  <a:lnTo>
                    <a:pt x="86006" y="0"/>
                  </a:lnTo>
                  <a:lnTo>
                    <a:pt x="86006" y="86636"/>
                  </a:lnTo>
                  <a:lnTo>
                    <a:pt x="172011" y="86636"/>
                  </a:lnTo>
                  <a:lnTo>
                    <a:pt x="172011" y="346543"/>
                  </a:lnTo>
                  <a:close/>
                </a:path>
              </a:pathLst>
            </a:custGeom>
          </p:spPr>
          <p:style>
            <a:lnRef idx="0">
              <a:schemeClr val="lt1">
                <a:hueOff val="0"/>
                <a:satOff val="0"/>
                <a:lumOff val="0"/>
                <a:alphaOff val="0"/>
              </a:schemeClr>
            </a:lnRef>
            <a:fillRef idx="2">
              <a:schemeClr val="accent5">
                <a:hueOff val="-4835301"/>
                <a:satOff val="-25453"/>
                <a:lumOff val="-26797"/>
                <a:alphaOff val="0"/>
              </a:schemeClr>
            </a:fillRef>
            <a:effectRef idx="1">
              <a:schemeClr val="accent5">
                <a:hueOff val="-4835301"/>
                <a:satOff val="-25453"/>
                <a:lumOff val="-26797"/>
                <a:alphaOff val="0"/>
              </a:schemeClr>
            </a:effectRef>
            <a:fontRef idx="minor">
              <a:schemeClr val="dk1"/>
            </a:fontRef>
          </p:style>
          <p:txBody>
            <a:bodyPr lIns="51604" tIns="86635" rIns="0" bIns="86636" spcCol="1270" anchor="ctr"/>
            <a:lstStyle/>
            <a:p>
              <a:pPr algn="ctr" defTabSz="711200">
                <a:lnSpc>
                  <a:spcPct val="90000"/>
                </a:lnSpc>
                <a:spcAft>
                  <a:spcPct val="35000"/>
                </a:spcAft>
                <a:defRPr/>
              </a:pPr>
              <a:endParaRPr lang="en-US" sz="1600" dirty="0">
                <a:latin typeface="Century Gothic"/>
              </a:endParaRPr>
            </a:p>
          </p:txBody>
        </p:sp>
        <p:sp>
          <p:nvSpPr>
            <p:cNvPr id="14" name="Freeform 13"/>
            <p:cNvSpPr/>
            <p:nvPr/>
          </p:nvSpPr>
          <p:spPr>
            <a:xfrm>
              <a:off x="4888710" y="3276600"/>
              <a:ext cx="1283493" cy="1283493"/>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7252951"/>
                <a:satOff val="-38179"/>
                <a:lumOff val="-40196"/>
                <a:alphaOff val="0"/>
              </a:schemeClr>
            </a:fillRef>
            <a:effectRef idx="1">
              <a:schemeClr val="accent5">
                <a:hueOff val="-7252951"/>
                <a:satOff val="-38179"/>
                <a:lumOff val="-40196"/>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sz="2000" dirty="0">
                  <a:latin typeface="Century Gothic"/>
                </a:rPr>
                <a:t>Assess</a:t>
              </a:r>
            </a:p>
          </p:txBody>
        </p:sp>
        <p:sp>
          <p:nvSpPr>
            <p:cNvPr id="15" name="Freeform 14"/>
            <p:cNvSpPr/>
            <p:nvPr/>
          </p:nvSpPr>
          <p:spPr>
            <a:xfrm rot="18306324">
              <a:off x="5902856" y="3063223"/>
              <a:ext cx="152335" cy="433585"/>
            </a:xfrm>
            <a:custGeom>
              <a:avLst/>
              <a:gdLst>
                <a:gd name="connsiteX0" fmla="*/ 0 w 151257"/>
                <a:gd name="connsiteY0" fmla="*/ 86636 h 433179"/>
                <a:gd name="connsiteX1" fmla="*/ 75629 w 151257"/>
                <a:gd name="connsiteY1" fmla="*/ 86636 h 433179"/>
                <a:gd name="connsiteX2" fmla="*/ 75629 w 151257"/>
                <a:gd name="connsiteY2" fmla="*/ 0 h 433179"/>
                <a:gd name="connsiteX3" fmla="*/ 151257 w 151257"/>
                <a:gd name="connsiteY3" fmla="*/ 216590 h 433179"/>
                <a:gd name="connsiteX4" fmla="*/ 75629 w 151257"/>
                <a:gd name="connsiteY4" fmla="*/ 433179 h 433179"/>
                <a:gd name="connsiteX5" fmla="*/ 75629 w 151257"/>
                <a:gd name="connsiteY5" fmla="*/ 346543 h 433179"/>
                <a:gd name="connsiteX6" fmla="*/ 0 w 151257"/>
                <a:gd name="connsiteY6" fmla="*/ 346543 h 433179"/>
                <a:gd name="connsiteX7" fmla="*/ 0 w 151257"/>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257" h="433179">
                  <a:moveTo>
                    <a:pt x="0" y="86636"/>
                  </a:moveTo>
                  <a:lnTo>
                    <a:pt x="75629" y="86636"/>
                  </a:lnTo>
                  <a:lnTo>
                    <a:pt x="75629" y="0"/>
                  </a:lnTo>
                  <a:lnTo>
                    <a:pt x="151257" y="216590"/>
                  </a:lnTo>
                  <a:lnTo>
                    <a:pt x="75629" y="433179"/>
                  </a:lnTo>
                  <a:lnTo>
                    <a:pt x="75629" y="346543"/>
                  </a:lnTo>
                  <a:lnTo>
                    <a:pt x="0" y="346543"/>
                  </a:lnTo>
                  <a:lnTo>
                    <a:pt x="0" y="86636"/>
                  </a:lnTo>
                  <a:close/>
                </a:path>
              </a:pathLst>
            </a:custGeom>
          </p:spPr>
          <p:style>
            <a:lnRef idx="0">
              <a:schemeClr val="lt1">
                <a:hueOff val="0"/>
                <a:satOff val="0"/>
                <a:lumOff val="0"/>
                <a:alphaOff val="0"/>
              </a:schemeClr>
            </a:lnRef>
            <a:fillRef idx="2">
              <a:schemeClr val="accent5">
                <a:hueOff val="-7252951"/>
                <a:satOff val="-38179"/>
                <a:lumOff val="-40196"/>
                <a:alphaOff val="0"/>
              </a:schemeClr>
            </a:fillRef>
            <a:effectRef idx="1">
              <a:schemeClr val="accent5">
                <a:hueOff val="-7252951"/>
                <a:satOff val="-38179"/>
                <a:lumOff val="-40196"/>
                <a:alphaOff val="0"/>
              </a:schemeClr>
            </a:effectRef>
            <a:fontRef idx="minor">
              <a:schemeClr val="dk1"/>
            </a:fontRef>
          </p:style>
          <p:txBody>
            <a:bodyPr lIns="-1" tIns="86636" rIns="45377" bIns="86635" spcCol="1270" anchor="ctr"/>
            <a:lstStyle/>
            <a:p>
              <a:pPr algn="ctr" defTabSz="711200">
                <a:lnSpc>
                  <a:spcPct val="90000"/>
                </a:lnSpc>
                <a:spcAft>
                  <a:spcPct val="35000"/>
                </a:spcAft>
                <a:defRPr/>
              </a:pPr>
              <a:endParaRPr lang="en-US" sz="1600" dirty="0">
                <a:latin typeface="Century Gothic"/>
              </a:endParaRPr>
            </a:p>
          </p:txBody>
        </p:sp>
      </p:grpSp>
    </p:spTree>
    <p:extLst>
      <p:ext uri="{BB962C8B-B14F-4D97-AF65-F5344CB8AC3E}">
        <p14:creationId xmlns:p14="http://schemas.microsoft.com/office/powerpoint/2010/main" val="3320221283"/>
      </p:ext>
    </p:extLst>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0"/>
            <a:ext cx="8534400" cy="1507067"/>
          </a:xfrm>
        </p:spPr>
        <p:txBody>
          <a:bodyPr/>
          <a:lstStyle/>
          <a:p>
            <a:r>
              <a:rPr lang="en-US" b="1" dirty="0" smtClean="0"/>
              <a:t>Create a Behavioral Lesson Plan</a:t>
            </a:r>
            <a:endParaRPr lang="en-US" b="1" dirty="0"/>
          </a:p>
        </p:txBody>
      </p:sp>
      <p:graphicFrame>
        <p:nvGraphicFramePr>
          <p:cNvPr id="4" name="Content Placeholder 3"/>
          <p:cNvGraphicFramePr>
            <a:graphicFrameLocks/>
          </p:cNvGraphicFramePr>
          <p:nvPr>
            <p:extLst>
              <p:ext uri="{D42A27DB-BD31-4B8C-83A1-F6EECF244321}">
                <p14:modId xmlns:p14="http://schemas.microsoft.com/office/powerpoint/2010/main" val="770702313"/>
              </p:ext>
            </p:extLst>
          </p:nvPr>
        </p:nvGraphicFramePr>
        <p:xfrm>
          <a:off x="853646" y="1317965"/>
          <a:ext cx="9526030" cy="4790128"/>
        </p:xfrm>
        <a:graphic>
          <a:graphicData uri="http://schemas.openxmlformats.org/drawingml/2006/table">
            <a:tbl>
              <a:tblPr firstRow="1" firstCol="1" bandRow="1">
                <a:tableStyleId>{5C22544A-7EE6-4342-B048-85BDC9FD1C3A}</a:tableStyleId>
              </a:tblPr>
              <a:tblGrid>
                <a:gridCol w="4052742"/>
                <a:gridCol w="5473288"/>
              </a:tblGrid>
              <a:tr h="1132802">
                <a:tc gridSpan="2">
                  <a:txBody>
                    <a:bodyPr/>
                    <a:lstStyle/>
                    <a:p>
                      <a:pPr marL="457200" marR="0" algn="ctr">
                        <a:spcBef>
                          <a:spcPts val="0"/>
                        </a:spcBef>
                        <a:spcAft>
                          <a:spcPts val="0"/>
                        </a:spcAft>
                      </a:pPr>
                      <a:r>
                        <a:rPr lang="en-US" sz="3200" baseline="0" dirty="0" smtClean="0">
                          <a:effectLst/>
                          <a:latin typeface="+mn-lt"/>
                          <a:ea typeface="+mn-ea"/>
                          <a:cs typeface="+mn-cs"/>
                        </a:rPr>
                        <a:t>Components of a Behavioral Lesson Plan</a:t>
                      </a:r>
                    </a:p>
                    <a:p>
                      <a:pPr marL="457200" marR="0" algn="ctr">
                        <a:spcBef>
                          <a:spcPts val="0"/>
                        </a:spcBef>
                        <a:spcAft>
                          <a:spcPts val="0"/>
                        </a:spcAft>
                      </a:pPr>
                      <a:endParaRPr lang="en-US" sz="3200" dirty="0">
                        <a:effectLst/>
                        <a:latin typeface="Cambria"/>
                        <a:ea typeface="Cambria"/>
                        <a:cs typeface="Times New Roman"/>
                      </a:endParaRPr>
                    </a:p>
                  </a:txBody>
                  <a:tcPr marL="68580" marR="68580" marT="0" marB="0"/>
                </a:tc>
                <a:tc hMerge="1">
                  <a:txBody>
                    <a:bodyPr/>
                    <a:lstStyle/>
                    <a:p>
                      <a:endParaRPr lang="en-US"/>
                    </a:p>
                  </a:txBody>
                  <a:tcPr/>
                </a:tc>
              </a:tr>
              <a:tr h="566401">
                <a:tc>
                  <a:txBody>
                    <a:bodyPr/>
                    <a:lstStyle/>
                    <a:p>
                      <a:pPr marL="342900" marR="0" lvl="0" indent="-342900">
                        <a:spcBef>
                          <a:spcPts val="0"/>
                        </a:spcBef>
                        <a:spcAft>
                          <a:spcPts val="0"/>
                        </a:spcAft>
                        <a:buFont typeface="+mj-lt"/>
                        <a:buAutoNum type="arabicPeriod"/>
                        <a:tabLst>
                          <a:tab pos="457200" algn="l"/>
                        </a:tabLst>
                      </a:pPr>
                      <a:r>
                        <a:rPr lang="en-US" sz="2800" dirty="0" smtClean="0">
                          <a:effectLst/>
                          <a:latin typeface="+mn-lt"/>
                          <a:ea typeface="+mn-ea"/>
                          <a:cs typeface="+mn-cs"/>
                        </a:rPr>
                        <a:t>Tell</a:t>
                      </a:r>
                      <a:endParaRPr lang="en-US" sz="2800" dirty="0">
                        <a:effectLst/>
                        <a:latin typeface="Cambria"/>
                        <a:ea typeface="Cambria"/>
                        <a:cs typeface="Times New Roman"/>
                      </a:endParaRPr>
                    </a:p>
                  </a:txBody>
                  <a:tcPr marL="68580" marR="68580" marT="0" marB="0"/>
                </a:tc>
                <a:tc>
                  <a:txBody>
                    <a:bodyPr/>
                    <a:lstStyle/>
                    <a:p>
                      <a:pPr marL="457200" marR="0">
                        <a:spcBef>
                          <a:spcPts val="0"/>
                        </a:spcBef>
                        <a:spcAft>
                          <a:spcPts val="0"/>
                        </a:spcAft>
                      </a:pPr>
                      <a:r>
                        <a:rPr lang="en-US" sz="2400" dirty="0" smtClean="0">
                          <a:effectLst/>
                          <a:latin typeface="+mn-lt"/>
                          <a:ea typeface="+mn-ea"/>
                          <a:cs typeface="+mn-cs"/>
                        </a:rPr>
                        <a:t>Tell</a:t>
                      </a:r>
                      <a:r>
                        <a:rPr lang="en-US" sz="2400" baseline="0" dirty="0" smtClean="0">
                          <a:effectLst/>
                          <a:latin typeface="+mn-lt"/>
                          <a:ea typeface="+mn-ea"/>
                          <a:cs typeface="+mn-cs"/>
                        </a:rPr>
                        <a:t> me specifically how to do it</a:t>
                      </a:r>
                      <a:endParaRPr lang="en-US" sz="2400" dirty="0">
                        <a:effectLst/>
                        <a:latin typeface="Cambria"/>
                        <a:ea typeface="Cambria"/>
                        <a:cs typeface="Times New Roman"/>
                      </a:endParaRPr>
                    </a:p>
                  </a:txBody>
                  <a:tcPr marL="68580" marR="68580" marT="0" marB="0"/>
                </a:tc>
              </a:tr>
              <a:tr h="566401">
                <a:tc>
                  <a:txBody>
                    <a:bodyPr/>
                    <a:lstStyle/>
                    <a:p>
                      <a:pPr marL="342900" marR="0" lvl="0" indent="-342900">
                        <a:spcBef>
                          <a:spcPts val="0"/>
                        </a:spcBef>
                        <a:spcAft>
                          <a:spcPts val="0"/>
                        </a:spcAft>
                        <a:buFont typeface="+mj-lt"/>
                        <a:buAutoNum type="arabicPeriod" startAt="2"/>
                        <a:tabLst>
                          <a:tab pos="457200" algn="l"/>
                        </a:tabLst>
                      </a:pPr>
                      <a:r>
                        <a:rPr lang="en-US" sz="2800" dirty="0" smtClean="0">
                          <a:effectLst/>
                          <a:latin typeface="+mn-lt"/>
                          <a:ea typeface="+mn-ea"/>
                          <a:cs typeface="+mn-cs"/>
                        </a:rPr>
                        <a:t>Show</a:t>
                      </a:r>
                      <a:endParaRPr lang="en-US" sz="2800" dirty="0">
                        <a:effectLst/>
                        <a:latin typeface="Cambria"/>
                        <a:ea typeface="Cambria"/>
                        <a:cs typeface="Times New Roman"/>
                      </a:endParaRPr>
                    </a:p>
                  </a:txBody>
                  <a:tcPr marL="68580" marR="68580" marT="0" marB="0"/>
                </a:tc>
                <a:tc>
                  <a:txBody>
                    <a:bodyPr/>
                    <a:lstStyle/>
                    <a:p>
                      <a:pPr marL="457200" marR="0">
                        <a:spcBef>
                          <a:spcPts val="0"/>
                        </a:spcBef>
                        <a:spcAft>
                          <a:spcPts val="0"/>
                        </a:spcAft>
                      </a:pPr>
                      <a:r>
                        <a:rPr lang="en-US" sz="2400" dirty="0" smtClean="0">
                          <a:effectLst/>
                          <a:latin typeface="+mn-lt"/>
                          <a:ea typeface="+mn-ea"/>
                          <a:cs typeface="+mn-cs"/>
                        </a:rPr>
                        <a:t>Show</a:t>
                      </a:r>
                      <a:r>
                        <a:rPr lang="en-US" sz="2400" baseline="0" dirty="0" smtClean="0">
                          <a:effectLst/>
                          <a:latin typeface="+mn-lt"/>
                          <a:ea typeface="+mn-ea"/>
                          <a:cs typeface="+mn-cs"/>
                        </a:rPr>
                        <a:t> me specifically how to do it</a:t>
                      </a:r>
                      <a:endParaRPr lang="en-US" sz="2400" dirty="0">
                        <a:effectLst/>
                        <a:latin typeface="Cambria"/>
                        <a:ea typeface="Cambria"/>
                        <a:cs typeface="Times New Roman"/>
                      </a:endParaRPr>
                    </a:p>
                  </a:txBody>
                  <a:tcPr marL="68580" marR="68580" marT="0" marB="0"/>
                </a:tc>
              </a:tr>
              <a:tr h="1416002">
                <a:tc>
                  <a:txBody>
                    <a:bodyPr/>
                    <a:lstStyle/>
                    <a:p>
                      <a:pPr marL="342900" marR="0" lvl="0" indent="-342900">
                        <a:spcBef>
                          <a:spcPts val="0"/>
                        </a:spcBef>
                        <a:spcAft>
                          <a:spcPts val="0"/>
                        </a:spcAft>
                        <a:buFont typeface="+mj-lt"/>
                        <a:buAutoNum type="arabicPeriod" startAt="3"/>
                        <a:tabLst>
                          <a:tab pos="457200" algn="l"/>
                        </a:tabLst>
                      </a:pPr>
                      <a:r>
                        <a:rPr lang="en-US" sz="2800" dirty="0" smtClean="0">
                          <a:effectLst/>
                          <a:latin typeface="+mn-lt"/>
                          <a:ea typeface="+mn-ea"/>
                          <a:cs typeface="+mn-cs"/>
                        </a:rPr>
                        <a:t>Do</a:t>
                      </a:r>
                      <a:endParaRPr lang="en-US" sz="2800" dirty="0">
                        <a:effectLst/>
                        <a:latin typeface="Cambria"/>
                        <a:ea typeface="Cambria"/>
                        <a:cs typeface="Times New Roman"/>
                      </a:endParaRPr>
                    </a:p>
                  </a:txBody>
                  <a:tcPr marL="68580" marR="68580" marT="0" marB="0"/>
                </a:tc>
                <a:tc>
                  <a:txBody>
                    <a:bodyPr/>
                    <a:lstStyle/>
                    <a:p>
                      <a:pPr marL="457200" marR="0">
                        <a:spcBef>
                          <a:spcPts val="0"/>
                        </a:spcBef>
                        <a:spcAft>
                          <a:spcPts val="0"/>
                        </a:spcAft>
                      </a:pPr>
                      <a:r>
                        <a:rPr lang="en-US" sz="2400" dirty="0" smtClean="0">
                          <a:effectLst/>
                        </a:rPr>
                        <a:t>Let</a:t>
                      </a:r>
                      <a:r>
                        <a:rPr lang="en-US" sz="2400" baseline="0" dirty="0" smtClean="0">
                          <a:effectLst/>
                        </a:rPr>
                        <a:t> me practice doing it and give me specific feedback on how well I did.  Allow me to correct mistakes.</a:t>
                      </a:r>
                      <a:r>
                        <a:rPr lang="en-US" sz="2400" dirty="0" smtClean="0">
                          <a:effectLst/>
                        </a:rPr>
                        <a:t> </a:t>
                      </a:r>
                      <a:endParaRPr lang="en-US" sz="2400" dirty="0">
                        <a:effectLst/>
                        <a:latin typeface="Cambria"/>
                        <a:ea typeface="Cambria"/>
                        <a:cs typeface="Times New Roman"/>
                      </a:endParaRPr>
                    </a:p>
                  </a:txBody>
                  <a:tcPr marL="68580" marR="68580" marT="0" marB="0"/>
                </a:tc>
              </a:tr>
              <a:tr h="896365">
                <a:tc>
                  <a:txBody>
                    <a:bodyPr/>
                    <a:lstStyle/>
                    <a:p>
                      <a:pPr marL="342900" marR="0" lvl="0" indent="-342900">
                        <a:spcBef>
                          <a:spcPts val="0"/>
                        </a:spcBef>
                        <a:spcAft>
                          <a:spcPts val="0"/>
                        </a:spcAft>
                        <a:buFont typeface="+mj-lt"/>
                        <a:buAutoNum type="arabicPeriod" startAt="4"/>
                        <a:tabLst>
                          <a:tab pos="457200" algn="l"/>
                        </a:tabLst>
                      </a:pPr>
                      <a:r>
                        <a:rPr lang="en-US" sz="2800" dirty="0" smtClean="0">
                          <a:effectLst/>
                          <a:latin typeface="+mn-lt"/>
                          <a:ea typeface="+mn-ea"/>
                          <a:cs typeface="+mn-cs"/>
                        </a:rPr>
                        <a:t>Review</a:t>
                      </a:r>
                      <a:endParaRPr lang="en-US" sz="2800" dirty="0">
                        <a:effectLst/>
                        <a:latin typeface="Cambria"/>
                        <a:ea typeface="Cambria"/>
                        <a:cs typeface="Times New Roman"/>
                      </a:endParaRPr>
                    </a:p>
                  </a:txBody>
                  <a:tcPr marL="68580" marR="68580" marT="0" marB="0"/>
                </a:tc>
                <a:tc>
                  <a:txBody>
                    <a:bodyPr/>
                    <a:lstStyle/>
                    <a:p>
                      <a:pPr marL="457200" marR="0">
                        <a:spcBef>
                          <a:spcPts val="0"/>
                        </a:spcBef>
                        <a:spcAft>
                          <a:spcPts val="0"/>
                        </a:spcAft>
                      </a:pPr>
                      <a:r>
                        <a:rPr lang="en-US" sz="2400" dirty="0" smtClean="0">
                          <a:effectLst/>
                          <a:latin typeface="Cambria"/>
                          <a:ea typeface="Cambria"/>
                          <a:cs typeface="Times New Roman"/>
                        </a:rPr>
                        <a:t>Review the</a:t>
                      </a:r>
                      <a:r>
                        <a:rPr lang="en-US" sz="2400" baseline="0" dirty="0" smtClean="0">
                          <a:effectLst/>
                          <a:latin typeface="Cambria"/>
                          <a:ea typeface="Cambria"/>
                          <a:cs typeface="Times New Roman"/>
                        </a:rPr>
                        <a:t> specific steps with me again.</a:t>
                      </a:r>
                      <a:endParaRPr lang="en-US" sz="2400" dirty="0">
                        <a:effectLst/>
                        <a:latin typeface="Cambria"/>
                        <a:ea typeface="Cambria"/>
                        <a:cs typeface="Times New Roman"/>
                      </a:endParaRPr>
                    </a:p>
                  </a:txBody>
                  <a:tcPr marL="68580" marR="68580" marT="0" marB="0"/>
                </a:tc>
              </a:tr>
            </a:tbl>
          </a:graphicData>
        </a:graphic>
      </p:graphicFrame>
    </p:spTree>
    <p:extLst>
      <p:ext uri="{BB962C8B-B14F-4D97-AF65-F5344CB8AC3E}">
        <p14:creationId xmlns:p14="http://schemas.microsoft.com/office/powerpoint/2010/main" val="23324298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own Arrow 6"/>
          <p:cNvSpPr/>
          <p:nvPr/>
        </p:nvSpPr>
        <p:spPr>
          <a:xfrm rot="8955070">
            <a:off x="9548090" y="5607435"/>
            <a:ext cx="800100" cy="85725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2"/>
          <p:cNvSpPr txBox="1">
            <a:spLocks/>
          </p:cNvSpPr>
          <p:nvPr/>
        </p:nvSpPr>
        <p:spPr>
          <a:xfrm>
            <a:off x="1905000" y="2705100"/>
            <a:ext cx="38100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tx1"/>
                </a:solidFill>
                <a:latin typeface="+mj-lt"/>
                <a:ea typeface="+mj-ea"/>
                <a:cs typeface="+mj-cs"/>
              </a:defRPr>
            </a:lvl1pPr>
          </a:lstStyle>
          <a:p>
            <a:r>
              <a:rPr lang="en-US" sz="5400" b="1" dirty="0"/>
              <a:t>Step 3:</a:t>
            </a:r>
            <a:br>
              <a:rPr lang="en-US" sz="5400" b="1" dirty="0"/>
            </a:br>
            <a:r>
              <a:rPr lang="en-US" sz="5400" b="1" dirty="0"/>
              <a:t/>
            </a:r>
            <a:br>
              <a:rPr lang="en-US" sz="5400" b="1" dirty="0"/>
            </a:br>
            <a:r>
              <a:rPr lang="en-US" sz="5400" b="1" dirty="0"/>
              <a:t>Set up Practice for Students</a:t>
            </a:r>
          </a:p>
        </p:txBody>
      </p:sp>
      <p:grpSp>
        <p:nvGrpSpPr>
          <p:cNvPr id="5" name="Group 14"/>
          <p:cNvGrpSpPr>
            <a:grpSpLocks/>
          </p:cNvGrpSpPr>
          <p:nvPr/>
        </p:nvGrpSpPr>
        <p:grpSpPr bwMode="auto">
          <a:xfrm>
            <a:off x="7031296" y="1395880"/>
            <a:ext cx="3479800" cy="3761440"/>
            <a:chOff x="4888710" y="1993102"/>
            <a:chExt cx="3481379" cy="3759837"/>
          </a:xfrm>
        </p:grpSpPr>
        <p:sp>
          <p:nvSpPr>
            <p:cNvPr id="9" name="Freeform 8"/>
            <p:cNvSpPr/>
            <p:nvPr/>
          </p:nvSpPr>
          <p:spPr>
            <a:xfrm>
              <a:off x="5790948" y="1993102"/>
              <a:ext cx="1283493" cy="1283493"/>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sz="2000" dirty="0">
                  <a:latin typeface="Century Gothic"/>
                </a:rPr>
                <a:t>Tell </a:t>
              </a:r>
            </a:p>
          </p:txBody>
        </p:sp>
        <p:sp>
          <p:nvSpPr>
            <p:cNvPr id="10" name="Freeform 9"/>
            <p:cNvSpPr/>
            <p:nvPr/>
          </p:nvSpPr>
          <p:spPr>
            <a:xfrm rot="2563707">
              <a:off x="6948632" y="3011843"/>
              <a:ext cx="254115" cy="433202"/>
            </a:xfrm>
            <a:custGeom>
              <a:avLst/>
              <a:gdLst>
                <a:gd name="connsiteX0" fmla="*/ 0 w 254561"/>
                <a:gd name="connsiteY0" fmla="*/ 86636 h 433179"/>
                <a:gd name="connsiteX1" fmla="*/ 127281 w 254561"/>
                <a:gd name="connsiteY1" fmla="*/ 86636 h 433179"/>
                <a:gd name="connsiteX2" fmla="*/ 127281 w 254561"/>
                <a:gd name="connsiteY2" fmla="*/ 0 h 433179"/>
                <a:gd name="connsiteX3" fmla="*/ 254561 w 254561"/>
                <a:gd name="connsiteY3" fmla="*/ 216590 h 433179"/>
                <a:gd name="connsiteX4" fmla="*/ 127281 w 254561"/>
                <a:gd name="connsiteY4" fmla="*/ 433179 h 433179"/>
                <a:gd name="connsiteX5" fmla="*/ 127281 w 254561"/>
                <a:gd name="connsiteY5" fmla="*/ 346543 h 433179"/>
                <a:gd name="connsiteX6" fmla="*/ 0 w 254561"/>
                <a:gd name="connsiteY6" fmla="*/ 346543 h 433179"/>
                <a:gd name="connsiteX7" fmla="*/ 0 w 254561"/>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561" h="433179">
                  <a:moveTo>
                    <a:pt x="0" y="86636"/>
                  </a:moveTo>
                  <a:lnTo>
                    <a:pt x="127281" y="86636"/>
                  </a:lnTo>
                  <a:lnTo>
                    <a:pt x="127281" y="0"/>
                  </a:lnTo>
                  <a:lnTo>
                    <a:pt x="254561" y="216590"/>
                  </a:lnTo>
                  <a:lnTo>
                    <a:pt x="127281" y="433179"/>
                  </a:lnTo>
                  <a:lnTo>
                    <a:pt x="127281" y="346543"/>
                  </a:lnTo>
                  <a:lnTo>
                    <a:pt x="0" y="346543"/>
                  </a:lnTo>
                  <a:lnTo>
                    <a:pt x="0" y="86636"/>
                  </a:lnTo>
                  <a:close/>
                </a:path>
              </a:pathLst>
            </a:custGeom>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lIns="0" tIns="86635" rIns="76367" bIns="86636" spcCol="1270" anchor="ctr"/>
            <a:lstStyle/>
            <a:p>
              <a:pPr algn="ctr" defTabSz="711200">
                <a:lnSpc>
                  <a:spcPct val="90000"/>
                </a:lnSpc>
                <a:spcAft>
                  <a:spcPct val="35000"/>
                </a:spcAft>
                <a:defRPr/>
              </a:pPr>
              <a:endParaRPr lang="en-US" sz="1600" dirty="0">
                <a:latin typeface="Century Gothic"/>
              </a:endParaRPr>
            </a:p>
          </p:txBody>
        </p:sp>
        <p:sp>
          <p:nvSpPr>
            <p:cNvPr id="11" name="Freeform 10"/>
            <p:cNvSpPr/>
            <p:nvPr/>
          </p:nvSpPr>
          <p:spPr>
            <a:xfrm>
              <a:off x="7086596" y="3189883"/>
              <a:ext cx="1283493" cy="1283493"/>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2417650"/>
                <a:satOff val="-12726"/>
                <a:lumOff val="-13399"/>
                <a:alphaOff val="0"/>
              </a:schemeClr>
            </a:fillRef>
            <a:effectRef idx="1">
              <a:schemeClr val="accent5">
                <a:hueOff val="-2417650"/>
                <a:satOff val="-12726"/>
                <a:lumOff val="-13399"/>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sz="2000" dirty="0">
                  <a:latin typeface="Century Gothic"/>
                </a:rPr>
                <a:t>Show</a:t>
              </a:r>
            </a:p>
          </p:txBody>
        </p:sp>
        <p:sp>
          <p:nvSpPr>
            <p:cNvPr id="12" name="Freeform 11"/>
            <p:cNvSpPr/>
            <p:nvPr/>
          </p:nvSpPr>
          <p:spPr>
            <a:xfrm rot="18656525">
              <a:off x="7107535" y="4225571"/>
              <a:ext cx="182484" cy="433585"/>
            </a:xfrm>
            <a:custGeom>
              <a:avLst/>
              <a:gdLst>
                <a:gd name="connsiteX0" fmla="*/ 0 w 182568"/>
                <a:gd name="connsiteY0" fmla="*/ 86636 h 433179"/>
                <a:gd name="connsiteX1" fmla="*/ 91284 w 182568"/>
                <a:gd name="connsiteY1" fmla="*/ 86636 h 433179"/>
                <a:gd name="connsiteX2" fmla="*/ 91284 w 182568"/>
                <a:gd name="connsiteY2" fmla="*/ 0 h 433179"/>
                <a:gd name="connsiteX3" fmla="*/ 182568 w 182568"/>
                <a:gd name="connsiteY3" fmla="*/ 216590 h 433179"/>
                <a:gd name="connsiteX4" fmla="*/ 91284 w 182568"/>
                <a:gd name="connsiteY4" fmla="*/ 433179 h 433179"/>
                <a:gd name="connsiteX5" fmla="*/ 91284 w 182568"/>
                <a:gd name="connsiteY5" fmla="*/ 346543 h 433179"/>
                <a:gd name="connsiteX6" fmla="*/ 0 w 182568"/>
                <a:gd name="connsiteY6" fmla="*/ 346543 h 433179"/>
                <a:gd name="connsiteX7" fmla="*/ 0 w 182568"/>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568" h="433179">
                  <a:moveTo>
                    <a:pt x="182567" y="346543"/>
                  </a:moveTo>
                  <a:lnTo>
                    <a:pt x="91284" y="346543"/>
                  </a:lnTo>
                  <a:lnTo>
                    <a:pt x="91284" y="433179"/>
                  </a:lnTo>
                  <a:lnTo>
                    <a:pt x="1" y="216589"/>
                  </a:lnTo>
                  <a:lnTo>
                    <a:pt x="91284" y="0"/>
                  </a:lnTo>
                  <a:lnTo>
                    <a:pt x="91284" y="86636"/>
                  </a:lnTo>
                  <a:lnTo>
                    <a:pt x="182567" y="86636"/>
                  </a:lnTo>
                  <a:lnTo>
                    <a:pt x="182567" y="346543"/>
                  </a:lnTo>
                  <a:close/>
                </a:path>
              </a:pathLst>
            </a:custGeom>
          </p:spPr>
          <p:style>
            <a:lnRef idx="0">
              <a:schemeClr val="lt1">
                <a:hueOff val="0"/>
                <a:satOff val="0"/>
                <a:lumOff val="0"/>
                <a:alphaOff val="0"/>
              </a:schemeClr>
            </a:lnRef>
            <a:fillRef idx="2">
              <a:schemeClr val="accent5">
                <a:hueOff val="-2417650"/>
                <a:satOff val="-12726"/>
                <a:lumOff val="-13399"/>
                <a:alphaOff val="0"/>
              </a:schemeClr>
            </a:fillRef>
            <a:effectRef idx="1">
              <a:schemeClr val="accent5">
                <a:hueOff val="-2417650"/>
                <a:satOff val="-12726"/>
                <a:lumOff val="-13399"/>
                <a:alphaOff val="0"/>
              </a:schemeClr>
            </a:effectRef>
            <a:fontRef idx="minor">
              <a:schemeClr val="dk1"/>
            </a:fontRef>
          </p:style>
          <p:txBody>
            <a:bodyPr lIns="54769" tIns="86636" rIns="1" bIns="86636" spcCol="1270" anchor="ctr"/>
            <a:lstStyle/>
            <a:p>
              <a:pPr algn="ctr" defTabSz="711200">
                <a:lnSpc>
                  <a:spcPct val="90000"/>
                </a:lnSpc>
                <a:spcAft>
                  <a:spcPct val="35000"/>
                </a:spcAft>
                <a:defRPr/>
              </a:pPr>
              <a:endParaRPr lang="en-US" sz="1600" dirty="0">
                <a:latin typeface="Century Gothic"/>
              </a:endParaRPr>
            </a:p>
          </p:txBody>
        </p:sp>
        <p:sp>
          <p:nvSpPr>
            <p:cNvPr id="13" name="Freeform 12"/>
            <p:cNvSpPr/>
            <p:nvPr/>
          </p:nvSpPr>
          <p:spPr>
            <a:xfrm>
              <a:off x="6019798" y="4419602"/>
              <a:ext cx="1389494" cy="1333337"/>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835301"/>
                <a:satOff val="-25453"/>
                <a:lumOff val="-26797"/>
                <a:alphaOff val="0"/>
              </a:schemeClr>
            </a:fillRef>
            <a:effectRef idx="1">
              <a:schemeClr val="accent5">
                <a:hueOff val="-4835301"/>
                <a:satOff val="-25453"/>
                <a:lumOff val="-26797"/>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dirty="0">
                  <a:latin typeface="Century Gothic"/>
                </a:rPr>
                <a:t>Practice</a:t>
              </a:r>
            </a:p>
          </p:txBody>
        </p:sp>
        <p:sp>
          <p:nvSpPr>
            <p:cNvPr id="14" name="Freeform 13"/>
            <p:cNvSpPr/>
            <p:nvPr/>
          </p:nvSpPr>
          <p:spPr>
            <a:xfrm rot="24318008">
              <a:off x="6014040" y="4323161"/>
              <a:ext cx="171377" cy="433585"/>
            </a:xfrm>
            <a:custGeom>
              <a:avLst/>
              <a:gdLst>
                <a:gd name="connsiteX0" fmla="*/ 0 w 172012"/>
                <a:gd name="connsiteY0" fmla="*/ 86636 h 433179"/>
                <a:gd name="connsiteX1" fmla="*/ 86006 w 172012"/>
                <a:gd name="connsiteY1" fmla="*/ 86636 h 433179"/>
                <a:gd name="connsiteX2" fmla="*/ 86006 w 172012"/>
                <a:gd name="connsiteY2" fmla="*/ 0 h 433179"/>
                <a:gd name="connsiteX3" fmla="*/ 172012 w 172012"/>
                <a:gd name="connsiteY3" fmla="*/ 216590 h 433179"/>
                <a:gd name="connsiteX4" fmla="*/ 86006 w 172012"/>
                <a:gd name="connsiteY4" fmla="*/ 433179 h 433179"/>
                <a:gd name="connsiteX5" fmla="*/ 86006 w 172012"/>
                <a:gd name="connsiteY5" fmla="*/ 346543 h 433179"/>
                <a:gd name="connsiteX6" fmla="*/ 0 w 172012"/>
                <a:gd name="connsiteY6" fmla="*/ 346543 h 433179"/>
                <a:gd name="connsiteX7" fmla="*/ 0 w 172012"/>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012" h="433179">
                  <a:moveTo>
                    <a:pt x="172011" y="346543"/>
                  </a:moveTo>
                  <a:lnTo>
                    <a:pt x="86006" y="346543"/>
                  </a:lnTo>
                  <a:lnTo>
                    <a:pt x="86006" y="433179"/>
                  </a:lnTo>
                  <a:lnTo>
                    <a:pt x="1" y="216589"/>
                  </a:lnTo>
                  <a:lnTo>
                    <a:pt x="86006" y="0"/>
                  </a:lnTo>
                  <a:lnTo>
                    <a:pt x="86006" y="86636"/>
                  </a:lnTo>
                  <a:lnTo>
                    <a:pt x="172011" y="86636"/>
                  </a:lnTo>
                  <a:lnTo>
                    <a:pt x="172011" y="346543"/>
                  </a:lnTo>
                  <a:close/>
                </a:path>
              </a:pathLst>
            </a:custGeom>
          </p:spPr>
          <p:style>
            <a:lnRef idx="0">
              <a:schemeClr val="lt1">
                <a:hueOff val="0"/>
                <a:satOff val="0"/>
                <a:lumOff val="0"/>
                <a:alphaOff val="0"/>
              </a:schemeClr>
            </a:lnRef>
            <a:fillRef idx="2">
              <a:schemeClr val="accent5">
                <a:hueOff val="-4835301"/>
                <a:satOff val="-25453"/>
                <a:lumOff val="-26797"/>
                <a:alphaOff val="0"/>
              </a:schemeClr>
            </a:fillRef>
            <a:effectRef idx="1">
              <a:schemeClr val="accent5">
                <a:hueOff val="-4835301"/>
                <a:satOff val="-25453"/>
                <a:lumOff val="-26797"/>
                <a:alphaOff val="0"/>
              </a:schemeClr>
            </a:effectRef>
            <a:fontRef idx="minor">
              <a:schemeClr val="dk1"/>
            </a:fontRef>
          </p:style>
          <p:txBody>
            <a:bodyPr lIns="51604" tIns="86635" rIns="0" bIns="86636" spcCol="1270" anchor="ctr"/>
            <a:lstStyle/>
            <a:p>
              <a:pPr algn="ctr" defTabSz="711200">
                <a:lnSpc>
                  <a:spcPct val="90000"/>
                </a:lnSpc>
                <a:spcAft>
                  <a:spcPct val="35000"/>
                </a:spcAft>
                <a:defRPr/>
              </a:pPr>
              <a:endParaRPr lang="en-US" sz="1600" dirty="0">
                <a:latin typeface="Century Gothic"/>
              </a:endParaRPr>
            </a:p>
          </p:txBody>
        </p:sp>
        <p:sp>
          <p:nvSpPr>
            <p:cNvPr id="15" name="Freeform 14"/>
            <p:cNvSpPr/>
            <p:nvPr/>
          </p:nvSpPr>
          <p:spPr>
            <a:xfrm>
              <a:off x="4888710" y="3276600"/>
              <a:ext cx="1283493" cy="1283493"/>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7252951"/>
                <a:satOff val="-38179"/>
                <a:lumOff val="-40196"/>
                <a:alphaOff val="0"/>
              </a:schemeClr>
            </a:fillRef>
            <a:effectRef idx="1">
              <a:schemeClr val="accent5">
                <a:hueOff val="-7252951"/>
                <a:satOff val="-38179"/>
                <a:lumOff val="-40196"/>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sz="2000" dirty="0">
                  <a:latin typeface="Century Gothic"/>
                </a:rPr>
                <a:t>Assess</a:t>
              </a:r>
            </a:p>
          </p:txBody>
        </p:sp>
        <p:sp>
          <p:nvSpPr>
            <p:cNvPr id="16" name="Freeform 15"/>
            <p:cNvSpPr/>
            <p:nvPr/>
          </p:nvSpPr>
          <p:spPr>
            <a:xfrm rot="18306324">
              <a:off x="5902856" y="3063223"/>
              <a:ext cx="152335" cy="433585"/>
            </a:xfrm>
            <a:custGeom>
              <a:avLst/>
              <a:gdLst>
                <a:gd name="connsiteX0" fmla="*/ 0 w 151257"/>
                <a:gd name="connsiteY0" fmla="*/ 86636 h 433179"/>
                <a:gd name="connsiteX1" fmla="*/ 75629 w 151257"/>
                <a:gd name="connsiteY1" fmla="*/ 86636 h 433179"/>
                <a:gd name="connsiteX2" fmla="*/ 75629 w 151257"/>
                <a:gd name="connsiteY2" fmla="*/ 0 h 433179"/>
                <a:gd name="connsiteX3" fmla="*/ 151257 w 151257"/>
                <a:gd name="connsiteY3" fmla="*/ 216590 h 433179"/>
                <a:gd name="connsiteX4" fmla="*/ 75629 w 151257"/>
                <a:gd name="connsiteY4" fmla="*/ 433179 h 433179"/>
                <a:gd name="connsiteX5" fmla="*/ 75629 w 151257"/>
                <a:gd name="connsiteY5" fmla="*/ 346543 h 433179"/>
                <a:gd name="connsiteX6" fmla="*/ 0 w 151257"/>
                <a:gd name="connsiteY6" fmla="*/ 346543 h 433179"/>
                <a:gd name="connsiteX7" fmla="*/ 0 w 151257"/>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257" h="433179">
                  <a:moveTo>
                    <a:pt x="0" y="86636"/>
                  </a:moveTo>
                  <a:lnTo>
                    <a:pt x="75629" y="86636"/>
                  </a:lnTo>
                  <a:lnTo>
                    <a:pt x="75629" y="0"/>
                  </a:lnTo>
                  <a:lnTo>
                    <a:pt x="151257" y="216590"/>
                  </a:lnTo>
                  <a:lnTo>
                    <a:pt x="75629" y="433179"/>
                  </a:lnTo>
                  <a:lnTo>
                    <a:pt x="75629" y="346543"/>
                  </a:lnTo>
                  <a:lnTo>
                    <a:pt x="0" y="346543"/>
                  </a:lnTo>
                  <a:lnTo>
                    <a:pt x="0" y="86636"/>
                  </a:lnTo>
                  <a:close/>
                </a:path>
              </a:pathLst>
            </a:custGeom>
          </p:spPr>
          <p:style>
            <a:lnRef idx="0">
              <a:schemeClr val="lt1">
                <a:hueOff val="0"/>
                <a:satOff val="0"/>
                <a:lumOff val="0"/>
                <a:alphaOff val="0"/>
              </a:schemeClr>
            </a:lnRef>
            <a:fillRef idx="2">
              <a:schemeClr val="accent5">
                <a:hueOff val="-7252951"/>
                <a:satOff val="-38179"/>
                <a:lumOff val="-40196"/>
                <a:alphaOff val="0"/>
              </a:schemeClr>
            </a:fillRef>
            <a:effectRef idx="1">
              <a:schemeClr val="accent5">
                <a:hueOff val="-7252951"/>
                <a:satOff val="-38179"/>
                <a:lumOff val="-40196"/>
                <a:alphaOff val="0"/>
              </a:schemeClr>
            </a:effectRef>
            <a:fontRef idx="minor">
              <a:schemeClr val="dk1"/>
            </a:fontRef>
          </p:style>
          <p:txBody>
            <a:bodyPr lIns="-1" tIns="86636" rIns="45377" bIns="86635" spcCol="1270" anchor="ctr"/>
            <a:lstStyle/>
            <a:p>
              <a:pPr algn="ctr" defTabSz="711200">
                <a:lnSpc>
                  <a:spcPct val="90000"/>
                </a:lnSpc>
                <a:spcAft>
                  <a:spcPct val="35000"/>
                </a:spcAft>
                <a:defRPr/>
              </a:pPr>
              <a:endParaRPr lang="en-US" sz="1600" dirty="0">
                <a:latin typeface="Century Gothic"/>
              </a:endParaRPr>
            </a:p>
          </p:txBody>
        </p:sp>
      </p:grpSp>
    </p:spTree>
    <p:extLst>
      <p:ext uri="{BB962C8B-B14F-4D97-AF65-F5344CB8AC3E}">
        <p14:creationId xmlns:p14="http://schemas.microsoft.com/office/powerpoint/2010/main" val="436677528"/>
      </p:ext>
    </p:extLst>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own Arrow 6"/>
          <p:cNvSpPr/>
          <p:nvPr/>
        </p:nvSpPr>
        <p:spPr>
          <a:xfrm rot="13143722">
            <a:off x="6602665" y="5607436"/>
            <a:ext cx="800100" cy="85725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2"/>
          <p:cNvSpPr txBox="1">
            <a:spLocks/>
          </p:cNvSpPr>
          <p:nvPr/>
        </p:nvSpPr>
        <p:spPr>
          <a:xfrm>
            <a:off x="642551" y="2705100"/>
            <a:ext cx="5072449"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tx1"/>
                </a:solidFill>
                <a:latin typeface="+mj-lt"/>
                <a:ea typeface="+mj-ea"/>
                <a:cs typeface="+mj-cs"/>
              </a:defRPr>
            </a:lvl1pPr>
          </a:lstStyle>
          <a:p>
            <a:r>
              <a:rPr lang="en-US" sz="5400" b="1" dirty="0"/>
              <a:t>Step 4:</a:t>
            </a:r>
            <a:br>
              <a:rPr lang="en-US" sz="5400" b="1" dirty="0"/>
            </a:br>
            <a:r>
              <a:rPr lang="en-US" sz="5400" b="1" dirty="0"/>
              <a:t/>
            </a:r>
            <a:br>
              <a:rPr lang="en-US" sz="5400" b="1" dirty="0"/>
            </a:br>
            <a:r>
              <a:rPr lang="en-US" sz="5400" b="1" dirty="0"/>
              <a:t>Encourage the Appropriate Behavior</a:t>
            </a:r>
          </a:p>
        </p:txBody>
      </p:sp>
      <p:sp>
        <p:nvSpPr>
          <p:cNvPr id="2" name="TextBox 1"/>
          <p:cNvSpPr txBox="1"/>
          <p:nvPr/>
        </p:nvSpPr>
        <p:spPr>
          <a:xfrm>
            <a:off x="7583444" y="6036062"/>
            <a:ext cx="2930257" cy="646331"/>
          </a:xfrm>
          <a:prstGeom prst="rect">
            <a:avLst/>
          </a:prstGeom>
          <a:noFill/>
        </p:spPr>
        <p:txBody>
          <a:bodyPr wrap="square" rtlCol="0">
            <a:spAutoFit/>
          </a:bodyPr>
          <a:lstStyle/>
          <a:p>
            <a:r>
              <a:rPr lang="en-US" b="1" dirty="0"/>
              <a:t>Specific Feedback Module</a:t>
            </a:r>
          </a:p>
        </p:txBody>
      </p:sp>
      <p:grpSp>
        <p:nvGrpSpPr>
          <p:cNvPr id="9" name="Group 14"/>
          <p:cNvGrpSpPr>
            <a:grpSpLocks/>
          </p:cNvGrpSpPr>
          <p:nvPr/>
        </p:nvGrpSpPr>
        <p:grpSpPr bwMode="auto">
          <a:xfrm>
            <a:off x="7033901" y="1628289"/>
            <a:ext cx="3479800" cy="3761440"/>
            <a:chOff x="4888710" y="1993102"/>
            <a:chExt cx="3481379" cy="3759837"/>
          </a:xfrm>
        </p:grpSpPr>
        <p:sp>
          <p:nvSpPr>
            <p:cNvPr id="10" name="Freeform 9"/>
            <p:cNvSpPr/>
            <p:nvPr/>
          </p:nvSpPr>
          <p:spPr>
            <a:xfrm>
              <a:off x="5790948" y="1993102"/>
              <a:ext cx="1283493" cy="1283493"/>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sz="2000" dirty="0">
                  <a:latin typeface="Century Gothic"/>
                </a:rPr>
                <a:t>Tell </a:t>
              </a:r>
            </a:p>
          </p:txBody>
        </p:sp>
        <p:sp>
          <p:nvSpPr>
            <p:cNvPr id="11" name="Freeform 10"/>
            <p:cNvSpPr/>
            <p:nvPr/>
          </p:nvSpPr>
          <p:spPr>
            <a:xfrm rot="2563707">
              <a:off x="6948632" y="3011843"/>
              <a:ext cx="254115" cy="433202"/>
            </a:xfrm>
            <a:custGeom>
              <a:avLst/>
              <a:gdLst>
                <a:gd name="connsiteX0" fmla="*/ 0 w 254561"/>
                <a:gd name="connsiteY0" fmla="*/ 86636 h 433179"/>
                <a:gd name="connsiteX1" fmla="*/ 127281 w 254561"/>
                <a:gd name="connsiteY1" fmla="*/ 86636 h 433179"/>
                <a:gd name="connsiteX2" fmla="*/ 127281 w 254561"/>
                <a:gd name="connsiteY2" fmla="*/ 0 h 433179"/>
                <a:gd name="connsiteX3" fmla="*/ 254561 w 254561"/>
                <a:gd name="connsiteY3" fmla="*/ 216590 h 433179"/>
                <a:gd name="connsiteX4" fmla="*/ 127281 w 254561"/>
                <a:gd name="connsiteY4" fmla="*/ 433179 h 433179"/>
                <a:gd name="connsiteX5" fmla="*/ 127281 w 254561"/>
                <a:gd name="connsiteY5" fmla="*/ 346543 h 433179"/>
                <a:gd name="connsiteX6" fmla="*/ 0 w 254561"/>
                <a:gd name="connsiteY6" fmla="*/ 346543 h 433179"/>
                <a:gd name="connsiteX7" fmla="*/ 0 w 254561"/>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561" h="433179">
                  <a:moveTo>
                    <a:pt x="0" y="86636"/>
                  </a:moveTo>
                  <a:lnTo>
                    <a:pt x="127281" y="86636"/>
                  </a:lnTo>
                  <a:lnTo>
                    <a:pt x="127281" y="0"/>
                  </a:lnTo>
                  <a:lnTo>
                    <a:pt x="254561" y="216590"/>
                  </a:lnTo>
                  <a:lnTo>
                    <a:pt x="127281" y="433179"/>
                  </a:lnTo>
                  <a:lnTo>
                    <a:pt x="127281" y="346543"/>
                  </a:lnTo>
                  <a:lnTo>
                    <a:pt x="0" y="346543"/>
                  </a:lnTo>
                  <a:lnTo>
                    <a:pt x="0" y="86636"/>
                  </a:lnTo>
                  <a:close/>
                </a:path>
              </a:pathLst>
            </a:custGeom>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lIns="0" tIns="86635" rIns="76367" bIns="86636" spcCol="1270" anchor="ctr"/>
            <a:lstStyle/>
            <a:p>
              <a:pPr algn="ctr" defTabSz="711200">
                <a:lnSpc>
                  <a:spcPct val="90000"/>
                </a:lnSpc>
                <a:spcAft>
                  <a:spcPct val="35000"/>
                </a:spcAft>
                <a:defRPr/>
              </a:pPr>
              <a:endParaRPr lang="en-US" sz="1600" dirty="0">
                <a:latin typeface="Century Gothic"/>
              </a:endParaRPr>
            </a:p>
          </p:txBody>
        </p:sp>
        <p:sp>
          <p:nvSpPr>
            <p:cNvPr id="12" name="Freeform 11"/>
            <p:cNvSpPr/>
            <p:nvPr/>
          </p:nvSpPr>
          <p:spPr>
            <a:xfrm>
              <a:off x="7086596" y="3189883"/>
              <a:ext cx="1283493" cy="1283493"/>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2417650"/>
                <a:satOff val="-12726"/>
                <a:lumOff val="-13399"/>
                <a:alphaOff val="0"/>
              </a:schemeClr>
            </a:fillRef>
            <a:effectRef idx="1">
              <a:schemeClr val="accent5">
                <a:hueOff val="-2417650"/>
                <a:satOff val="-12726"/>
                <a:lumOff val="-13399"/>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sz="2000" dirty="0">
                  <a:latin typeface="Century Gothic"/>
                </a:rPr>
                <a:t>Show</a:t>
              </a:r>
            </a:p>
          </p:txBody>
        </p:sp>
        <p:sp>
          <p:nvSpPr>
            <p:cNvPr id="13" name="Freeform 12"/>
            <p:cNvSpPr/>
            <p:nvPr/>
          </p:nvSpPr>
          <p:spPr>
            <a:xfrm rot="18656525">
              <a:off x="7107535" y="4225571"/>
              <a:ext cx="182484" cy="433585"/>
            </a:xfrm>
            <a:custGeom>
              <a:avLst/>
              <a:gdLst>
                <a:gd name="connsiteX0" fmla="*/ 0 w 182568"/>
                <a:gd name="connsiteY0" fmla="*/ 86636 h 433179"/>
                <a:gd name="connsiteX1" fmla="*/ 91284 w 182568"/>
                <a:gd name="connsiteY1" fmla="*/ 86636 h 433179"/>
                <a:gd name="connsiteX2" fmla="*/ 91284 w 182568"/>
                <a:gd name="connsiteY2" fmla="*/ 0 h 433179"/>
                <a:gd name="connsiteX3" fmla="*/ 182568 w 182568"/>
                <a:gd name="connsiteY3" fmla="*/ 216590 h 433179"/>
                <a:gd name="connsiteX4" fmla="*/ 91284 w 182568"/>
                <a:gd name="connsiteY4" fmla="*/ 433179 h 433179"/>
                <a:gd name="connsiteX5" fmla="*/ 91284 w 182568"/>
                <a:gd name="connsiteY5" fmla="*/ 346543 h 433179"/>
                <a:gd name="connsiteX6" fmla="*/ 0 w 182568"/>
                <a:gd name="connsiteY6" fmla="*/ 346543 h 433179"/>
                <a:gd name="connsiteX7" fmla="*/ 0 w 182568"/>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568" h="433179">
                  <a:moveTo>
                    <a:pt x="182567" y="346543"/>
                  </a:moveTo>
                  <a:lnTo>
                    <a:pt x="91284" y="346543"/>
                  </a:lnTo>
                  <a:lnTo>
                    <a:pt x="91284" y="433179"/>
                  </a:lnTo>
                  <a:lnTo>
                    <a:pt x="1" y="216589"/>
                  </a:lnTo>
                  <a:lnTo>
                    <a:pt x="91284" y="0"/>
                  </a:lnTo>
                  <a:lnTo>
                    <a:pt x="91284" y="86636"/>
                  </a:lnTo>
                  <a:lnTo>
                    <a:pt x="182567" y="86636"/>
                  </a:lnTo>
                  <a:lnTo>
                    <a:pt x="182567" y="346543"/>
                  </a:lnTo>
                  <a:close/>
                </a:path>
              </a:pathLst>
            </a:custGeom>
          </p:spPr>
          <p:style>
            <a:lnRef idx="0">
              <a:schemeClr val="lt1">
                <a:hueOff val="0"/>
                <a:satOff val="0"/>
                <a:lumOff val="0"/>
                <a:alphaOff val="0"/>
              </a:schemeClr>
            </a:lnRef>
            <a:fillRef idx="2">
              <a:schemeClr val="accent5">
                <a:hueOff val="-2417650"/>
                <a:satOff val="-12726"/>
                <a:lumOff val="-13399"/>
                <a:alphaOff val="0"/>
              </a:schemeClr>
            </a:fillRef>
            <a:effectRef idx="1">
              <a:schemeClr val="accent5">
                <a:hueOff val="-2417650"/>
                <a:satOff val="-12726"/>
                <a:lumOff val="-13399"/>
                <a:alphaOff val="0"/>
              </a:schemeClr>
            </a:effectRef>
            <a:fontRef idx="minor">
              <a:schemeClr val="dk1"/>
            </a:fontRef>
          </p:style>
          <p:txBody>
            <a:bodyPr lIns="54769" tIns="86636" rIns="1" bIns="86636" spcCol="1270" anchor="ctr"/>
            <a:lstStyle/>
            <a:p>
              <a:pPr algn="ctr" defTabSz="711200">
                <a:lnSpc>
                  <a:spcPct val="90000"/>
                </a:lnSpc>
                <a:spcAft>
                  <a:spcPct val="35000"/>
                </a:spcAft>
                <a:defRPr/>
              </a:pPr>
              <a:endParaRPr lang="en-US" sz="1600" dirty="0">
                <a:latin typeface="Century Gothic"/>
              </a:endParaRPr>
            </a:p>
          </p:txBody>
        </p:sp>
        <p:sp>
          <p:nvSpPr>
            <p:cNvPr id="14" name="Freeform 13"/>
            <p:cNvSpPr/>
            <p:nvPr/>
          </p:nvSpPr>
          <p:spPr>
            <a:xfrm>
              <a:off x="6019798" y="4419602"/>
              <a:ext cx="1389494" cy="1333337"/>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835301"/>
                <a:satOff val="-25453"/>
                <a:lumOff val="-26797"/>
                <a:alphaOff val="0"/>
              </a:schemeClr>
            </a:fillRef>
            <a:effectRef idx="1">
              <a:schemeClr val="accent5">
                <a:hueOff val="-4835301"/>
                <a:satOff val="-25453"/>
                <a:lumOff val="-26797"/>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dirty="0">
                  <a:latin typeface="Century Gothic"/>
                </a:rPr>
                <a:t>Practice</a:t>
              </a:r>
            </a:p>
          </p:txBody>
        </p:sp>
        <p:sp>
          <p:nvSpPr>
            <p:cNvPr id="15" name="Freeform 14"/>
            <p:cNvSpPr/>
            <p:nvPr/>
          </p:nvSpPr>
          <p:spPr>
            <a:xfrm rot="24318008">
              <a:off x="6014040" y="4323161"/>
              <a:ext cx="171377" cy="433585"/>
            </a:xfrm>
            <a:custGeom>
              <a:avLst/>
              <a:gdLst>
                <a:gd name="connsiteX0" fmla="*/ 0 w 172012"/>
                <a:gd name="connsiteY0" fmla="*/ 86636 h 433179"/>
                <a:gd name="connsiteX1" fmla="*/ 86006 w 172012"/>
                <a:gd name="connsiteY1" fmla="*/ 86636 h 433179"/>
                <a:gd name="connsiteX2" fmla="*/ 86006 w 172012"/>
                <a:gd name="connsiteY2" fmla="*/ 0 h 433179"/>
                <a:gd name="connsiteX3" fmla="*/ 172012 w 172012"/>
                <a:gd name="connsiteY3" fmla="*/ 216590 h 433179"/>
                <a:gd name="connsiteX4" fmla="*/ 86006 w 172012"/>
                <a:gd name="connsiteY4" fmla="*/ 433179 h 433179"/>
                <a:gd name="connsiteX5" fmla="*/ 86006 w 172012"/>
                <a:gd name="connsiteY5" fmla="*/ 346543 h 433179"/>
                <a:gd name="connsiteX6" fmla="*/ 0 w 172012"/>
                <a:gd name="connsiteY6" fmla="*/ 346543 h 433179"/>
                <a:gd name="connsiteX7" fmla="*/ 0 w 172012"/>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012" h="433179">
                  <a:moveTo>
                    <a:pt x="172011" y="346543"/>
                  </a:moveTo>
                  <a:lnTo>
                    <a:pt x="86006" y="346543"/>
                  </a:lnTo>
                  <a:lnTo>
                    <a:pt x="86006" y="433179"/>
                  </a:lnTo>
                  <a:lnTo>
                    <a:pt x="1" y="216589"/>
                  </a:lnTo>
                  <a:lnTo>
                    <a:pt x="86006" y="0"/>
                  </a:lnTo>
                  <a:lnTo>
                    <a:pt x="86006" y="86636"/>
                  </a:lnTo>
                  <a:lnTo>
                    <a:pt x="172011" y="86636"/>
                  </a:lnTo>
                  <a:lnTo>
                    <a:pt x="172011" y="346543"/>
                  </a:lnTo>
                  <a:close/>
                </a:path>
              </a:pathLst>
            </a:custGeom>
          </p:spPr>
          <p:style>
            <a:lnRef idx="0">
              <a:schemeClr val="lt1">
                <a:hueOff val="0"/>
                <a:satOff val="0"/>
                <a:lumOff val="0"/>
                <a:alphaOff val="0"/>
              </a:schemeClr>
            </a:lnRef>
            <a:fillRef idx="2">
              <a:schemeClr val="accent5">
                <a:hueOff val="-4835301"/>
                <a:satOff val="-25453"/>
                <a:lumOff val="-26797"/>
                <a:alphaOff val="0"/>
              </a:schemeClr>
            </a:fillRef>
            <a:effectRef idx="1">
              <a:schemeClr val="accent5">
                <a:hueOff val="-4835301"/>
                <a:satOff val="-25453"/>
                <a:lumOff val="-26797"/>
                <a:alphaOff val="0"/>
              </a:schemeClr>
            </a:effectRef>
            <a:fontRef idx="minor">
              <a:schemeClr val="dk1"/>
            </a:fontRef>
          </p:style>
          <p:txBody>
            <a:bodyPr lIns="51604" tIns="86635" rIns="0" bIns="86636" spcCol="1270" anchor="ctr"/>
            <a:lstStyle/>
            <a:p>
              <a:pPr algn="ctr" defTabSz="711200">
                <a:lnSpc>
                  <a:spcPct val="90000"/>
                </a:lnSpc>
                <a:spcAft>
                  <a:spcPct val="35000"/>
                </a:spcAft>
                <a:defRPr/>
              </a:pPr>
              <a:endParaRPr lang="en-US" sz="1600" dirty="0">
                <a:latin typeface="Century Gothic"/>
              </a:endParaRPr>
            </a:p>
          </p:txBody>
        </p:sp>
        <p:sp>
          <p:nvSpPr>
            <p:cNvPr id="16" name="Freeform 15"/>
            <p:cNvSpPr/>
            <p:nvPr/>
          </p:nvSpPr>
          <p:spPr>
            <a:xfrm>
              <a:off x="4888710" y="3276600"/>
              <a:ext cx="1283493" cy="1283493"/>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7252951"/>
                <a:satOff val="-38179"/>
                <a:lumOff val="-40196"/>
                <a:alphaOff val="0"/>
              </a:schemeClr>
            </a:fillRef>
            <a:effectRef idx="1">
              <a:schemeClr val="accent5">
                <a:hueOff val="-7252951"/>
                <a:satOff val="-38179"/>
                <a:lumOff val="-40196"/>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sz="2000" dirty="0">
                  <a:latin typeface="Century Gothic"/>
                </a:rPr>
                <a:t>Assess</a:t>
              </a:r>
            </a:p>
          </p:txBody>
        </p:sp>
        <p:sp>
          <p:nvSpPr>
            <p:cNvPr id="17" name="Freeform 16"/>
            <p:cNvSpPr/>
            <p:nvPr/>
          </p:nvSpPr>
          <p:spPr>
            <a:xfrm rot="18306324">
              <a:off x="5902856" y="3063223"/>
              <a:ext cx="152335" cy="433585"/>
            </a:xfrm>
            <a:custGeom>
              <a:avLst/>
              <a:gdLst>
                <a:gd name="connsiteX0" fmla="*/ 0 w 151257"/>
                <a:gd name="connsiteY0" fmla="*/ 86636 h 433179"/>
                <a:gd name="connsiteX1" fmla="*/ 75629 w 151257"/>
                <a:gd name="connsiteY1" fmla="*/ 86636 h 433179"/>
                <a:gd name="connsiteX2" fmla="*/ 75629 w 151257"/>
                <a:gd name="connsiteY2" fmla="*/ 0 h 433179"/>
                <a:gd name="connsiteX3" fmla="*/ 151257 w 151257"/>
                <a:gd name="connsiteY3" fmla="*/ 216590 h 433179"/>
                <a:gd name="connsiteX4" fmla="*/ 75629 w 151257"/>
                <a:gd name="connsiteY4" fmla="*/ 433179 h 433179"/>
                <a:gd name="connsiteX5" fmla="*/ 75629 w 151257"/>
                <a:gd name="connsiteY5" fmla="*/ 346543 h 433179"/>
                <a:gd name="connsiteX6" fmla="*/ 0 w 151257"/>
                <a:gd name="connsiteY6" fmla="*/ 346543 h 433179"/>
                <a:gd name="connsiteX7" fmla="*/ 0 w 151257"/>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257" h="433179">
                  <a:moveTo>
                    <a:pt x="0" y="86636"/>
                  </a:moveTo>
                  <a:lnTo>
                    <a:pt x="75629" y="86636"/>
                  </a:lnTo>
                  <a:lnTo>
                    <a:pt x="75629" y="0"/>
                  </a:lnTo>
                  <a:lnTo>
                    <a:pt x="151257" y="216590"/>
                  </a:lnTo>
                  <a:lnTo>
                    <a:pt x="75629" y="433179"/>
                  </a:lnTo>
                  <a:lnTo>
                    <a:pt x="75629" y="346543"/>
                  </a:lnTo>
                  <a:lnTo>
                    <a:pt x="0" y="346543"/>
                  </a:lnTo>
                  <a:lnTo>
                    <a:pt x="0" y="86636"/>
                  </a:lnTo>
                  <a:close/>
                </a:path>
              </a:pathLst>
            </a:custGeom>
          </p:spPr>
          <p:style>
            <a:lnRef idx="0">
              <a:schemeClr val="lt1">
                <a:hueOff val="0"/>
                <a:satOff val="0"/>
                <a:lumOff val="0"/>
                <a:alphaOff val="0"/>
              </a:schemeClr>
            </a:lnRef>
            <a:fillRef idx="2">
              <a:schemeClr val="accent5">
                <a:hueOff val="-7252951"/>
                <a:satOff val="-38179"/>
                <a:lumOff val="-40196"/>
                <a:alphaOff val="0"/>
              </a:schemeClr>
            </a:fillRef>
            <a:effectRef idx="1">
              <a:schemeClr val="accent5">
                <a:hueOff val="-7252951"/>
                <a:satOff val="-38179"/>
                <a:lumOff val="-40196"/>
                <a:alphaOff val="0"/>
              </a:schemeClr>
            </a:effectRef>
            <a:fontRef idx="minor">
              <a:schemeClr val="dk1"/>
            </a:fontRef>
          </p:style>
          <p:txBody>
            <a:bodyPr lIns="-1" tIns="86636" rIns="45377" bIns="86635" spcCol="1270" anchor="ctr"/>
            <a:lstStyle/>
            <a:p>
              <a:pPr algn="ctr" defTabSz="711200">
                <a:lnSpc>
                  <a:spcPct val="90000"/>
                </a:lnSpc>
                <a:spcAft>
                  <a:spcPct val="35000"/>
                </a:spcAft>
                <a:defRPr/>
              </a:pPr>
              <a:endParaRPr lang="en-US" sz="1600" dirty="0">
                <a:latin typeface="Century Gothic"/>
              </a:endParaRPr>
            </a:p>
          </p:txBody>
        </p:sp>
      </p:grpSp>
    </p:spTree>
    <p:extLst>
      <p:ext uri="{BB962C8B-B14F-4D97-AF65-F5344CB8AC3E}">
        <p14:creationId xmlns:p14="http://schemas.microsoft.com/office/powerpoint/2010/main" val="4036637513"/>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85102" y="4389009"/>
            <a:ext cx="8534400" cy="1506537"/>
          </a:xfrm>
        </p:spPr>
        <p:txBody>
          <a:bodyPr>
            <a:normAutofit/>
          </a:bodyPr>
          <a:lstStyle/>
          <a:p>
            <a:r>
              <a:rPr lang="en-US" sz="4400" dirty="0" smtClean="0">
                <a:solidFill>
                  <a:srgbClr val="008000"/>
                </a:solidFill>
              </a:rPr>
              <a:t>Academic Learning Time</a:t>
            </a:r>
            <a:endParaRPr lang="en-US" sz="4400" dirty="0">
              <a:solidFill>
                <a:srgbClr val="008000"/>
              </a:solidFill>
            </a:endParaRPr>
          </a:p>
        </p:txBody>
      </p:sp>
      <p:sp>
        <p:nvSpPr>
          <p:cNvPr id="3" name="Content Placeholder 2"/>
          <p:cNvSpPr>
            <a:spLocks noGrp="1"/>
          </p:cNvSpPr>
          <p:nvPr>
            <p:ph sz="quarter" idx="4294967295"/>
          </p:nvPr>
        </p:nvSpPr>
        <p:spPr>
          <a:xfrm>
            <a:off x="2397211" y="398548"/>
            <a:ext cx="7064375" cy="4953000"/>
          </a:xfrm>
        </p:spPr>
        <p:txBody>
          <a:bodyPr>
            <a:normAutofit/>
          </a:bodyPr>
          <a:lstStyle/>
          <a:p>
            <a:pPr marL="0" indent="0">
              <a:buNone/>
            </a:pPr>
            <a:r>
              <a:rPr lang="en-US" sz="3200" i="1" dirty="0" smtClean="0">
                <a:solidFill>
                  <a:srgbClr val="FF0000"/>
                </a:solidFill>
              </a:rPr>
              <a:t>Instructional Time</a:t>
            </a:r>
            <a:r>
              <a:rPr lang="en-US" sz="3200" dirty="0" smtClean="0"/>
              <a:t>–the amount of the </a:t>
            </a:r>
            <a:r>
              <a:rPr lang="en-US" sz="3200" b="1" i="1" dirty="0" smtClean="0"/>
              <a:t>allocated time</a:t>
            </a:r>
            <a:r>
              <a:rPr lang="en-US" sz="3200" i="1" dirty="0" smtClean="0"/>
              <a:t> </a:t>
            </a:r>
            <a:r>
              <a:rPr lang="en-US" sz="3200" dirty="0" smtClean="0"/>
              <a:t>that actually results in teaching.</a:t>
            </a:r>
          </a:p>
          <a:p>
            <a:pPr marL="0" indent="0">
              <a:buNone/>
            </a:pPr>
            <a:r>
              <a:rPr lang="en-US" sz="3200" i="1" dirty="0" smtClean="0">
                <a:solidFill>
                  <a:srgbClr val="FF0000"/>
                </a:solidFill>
              </a:rPr>
              <a:t>Engaged </a:t>
            </a:r>
            <a:r>
              <a:rPr lang="en-US" sz="3200" i="1" dirty="0">
                <a:solidFill>
                  <a:srgbClr val="FF0000"/>
                </a:solidFill>
              </a:rPr>
              <a:t>Time</a:t>
            </a:r>
            <a:r>
              <a:rPr lang="en-US" sz="3200" dirty="0"/>
              <a:t>–the amount of</a:t>
            </a:r>
            <a:r>
              <a:rPr lang="en-US" sz="3200" i="1" dirty="0"/>
              <a:t> instructional time </a:t>
            </a:r>
            <a:r>
              <a:rPr lang="en-US" sz="3200" dirty="0"/>
              <a:t>where students are </a:t>
            </a:r>
            <a:r>
              <a:rPr lang="en-US" sz="3200" b="1" dirty="0"/>
              <a:t>actively engaged in </a:t>
            </a:r>
            <a:r>
              <a:rPr lang="en-US" sz="3200" b="1" dirty="0" smtClean="0"/>
              <a:t>learning</a:t>
            </a:r>
            <a:r>
              <a:rPr lang="en-US" sz="3200" dirty="0"/>
              <a:t>.</a:t>
            </a:r>
            <a:endParaRPr lang="en-US" sz="3200" dirty="0" smtClean="0"/>
          </a:p>
          <a:p>
            <a:pPr marL="0" indent="0">
              <a:buNone/>
            </a:pPr>
            <a:endParaRPr lang="en-US" i="1" dirty="0" smtClean="0">
              <a:solidFill>
                <a:srgbClr val="008000"/>
              </a:solidFill>
            </a:endParaRPr>
          </a:p>
        </p:txBody>
      </p:sp>
    </p:spTree>
    <p:extLst>
      <p:ext uri="{BB962C8B-B14F-4D97-AF65-F5344CB8AC3E}">
        <p14:creationId xmlns:p14="http://schemas.microsoft.com/office/powerpoint/2010/main" val="2229838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Encouraging Positive Behavior</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836618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8938" y="2857500"/>
            <a:ext cx="4341812" cy="1143000"/>
          </a:xfrm>
        </p:spPr>
        <p:txBody>
          <a:bodyPr>
            <a:noAutofit/>
          </a:bodyPr>
          <a:lstStyle/>
          <a:p>
            <a:r>
              <a:rPr lang="en-US" b="1" dirty="0" smtClean="0">
                <a:latin typeface="Times New Roman" charset="0"/>
                <a:ea typeface="ＭＳ Ｐゴシック" charset="0"/>
                <a:cs typeface="ＭＳ Ｐゴシック" charset="0"/>
              </a:rPr>
              <a:t> </a:t>
            </a:r>
            <a:br>
              <a:rPr lang="en-US" b="1" dirty="0" smtClean="0">
                <a:latin typeface="Times New Roman" charset="0"/>
                <a:ea typeface="ＭＳ Ｐゴシック" charset="0"/>
                <a:cs typeface="ＭＳ Ｐゴシック" charset="0"/>
              </a:rPr>
            </a:br>
            <a:endParaRPr lang="en-US" b="1" dirty="0"/>
          </a:p>
        </p:txBody>
      </p:sp>
      <p:pic>
        <p:nvPicPr>
          <p:cNvPr id="9" name="Picture 2" descr="C:\Users\rogowss\AppData\Local\Microsoft\Windows\Temporary Internet Files\Content.IE5\N6YEFGY3\MC9000787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7751" y="358775"/>
            <a:ext cx="1360485" cy="1524001"/>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6" descr="data:image/jpeg;base64,/9j/4AAQSkZJRgABAQAAAQABAAD/2wCEAAkGBhQQERUTEBQQFRQUFBUVFBAVEhQVFhUVFxQVFRQUFRUXGyYeGBkjGRQUHy8gJScpLCwsFR4xNTAqNSYrLCkBCQoKDgwOGQ8PGi4jHyQpLC80NTIsLDIvLzQqKS8sKi8qNCk1KSosLzAsKSwsLCk0LCwsKiwsLCksKiwsKSosLP/AABEIAMwAzAMBIgACEQEDEQH/xAAcAAACAwEBAQEAAAAAAAAAAAAABQQGBwMBAgj/xAA/EAABAwEGBAMGAwcDBAMAAAABAAIDEQQSIWGB8AUGMUETUXEiMlJykZIHFLEjQkNiocHRM7LhFVOCwiQ0Y//EABsBAQACAwEBAAAAAAAAAAAAAAAEBQECAwYH/8QAMhEAAQMDAgMHBAEEAwAAAAAAAQACAwQRIRIxBUFRIjJhgZGhsRNx0fBSFMHh8QYVI//aAAwDAQACEQMRAD8A267kN6L5kcGgl10AdSTQDWig8Y4qLMy8WXiahrR3I8zTBULivGpbQfbIDe0YwaP8n1VfVV0cHZ3d0/KkRwl+eSvdj5hglcWscyoNBXC9m2oxTK7kN6LIqZBN+GczTQUFQ9vwOx+h6hQ4eKjaUei6vpv4laNdyG9EXchvRJuGc0QzUBox3wu/s6lCnN3Ib0VxHKyQXYbqK5pbgou5DeiLuQ3oi7kN6Iu5Dei6LVF3Ib0RdyG9EXchvRF3Ib0REXchvRF3Ib0RdyG9EXchvRERdyG9EXchvRF3Ib0RdyG9ERF3Ib0RdyG9EXchvRF3Ib0REXchvRF3Ib0RdyG9EXchvRERdyG9EXchvRF3Ib0RdyG9ERF3Ib0RdyG9EXchvRF3Ib0REXchvRF3Ib0RdyG9EXchvRERdyG9EXchvRF3Ib0RdyG9ERIuZogTECBQud+gyVetPBq9KH9frRWXmFuMWA9536DJQLmQ3ovL10bX1D7+HwFYxOIYP3mqpNw9ze2ndRyzJWXjdvis0D5rRQRsFXGlT1oABTqSQknB+LWXiDSbK9rnAVdE4FsjR2NCK0z6KAYJANQFwuutpNlEu+iacM5hmgwBDm/A7EaHqFxtHDHNPTQqI6MjqAtI5nMN2GxWXAEZV94ZzZDLQOpG7yccD6Op+qeAZN3oslp6Jhw3jksHuEFvwOxb/wAaK5g4sRiUeYUR9P8AxWlXchvRF3Ib0SDhvN0UlBIBG7M+yf8AyphqnzaEVF0jzr/wruKaOUXYbqM5pbuvbuQ3oi7kN6Iu5DeiLuQ3ouy1RdyG9EXchvRF3Ib0RdyG9ERF3Ib0RdyG9EXchvRF3Ib0REXchvRF3Ib0RdyG9EXchvRERdyG9EXchvRF3Ib0RdyG9ERF3Ib0RdyG9EXchvRF3Ib0REXchvRF3Ib0RdyG9EXchvRERdyG9EXchvRF3Ib0RdyG9ERLON2R7wwsaHXSSQDjiOyUMlBNCAD8JwP6K1Xcm70XC1WBkg9trTn3GtFU1VA6R5kjOTyO3Ty913jlsLFUjm+zwPscrLW5scLwGukx9kki67AdnUVW4afBtVmi4hHE+S65lj4jCaCUXKXJA39670rULR+IcuEtc0XZI3Cjo3Uxaeo6YhUNv4cWeG0xysNpYIX+IyyukrE1/mARUDKvZVhkNO0tnBbv43xyI/bdF27xu3KUz223WC2sscBNtjfEZWwz3RI1rS4FrZe59nCqtD+IwF8cUpbDPJG2QWeUgOF6ouh3QkEEUySXiUEh41ZpLrrn5aRt8A3b1Xm7WlK0IwVf54Yw8Uj8aB9oZ+UN6KOpcBfd7baY1HXBcS6Opc1pGdN7i1+flyWw1MBzzV7tHCi3oND/AGKhPiI6iiQM42LDw59oscsk8XjMayK0XiYxW6+Kpx6/TNO+Cc0MtL/AmhfBPdveDIPeb8UbujgoD4nsBcBdoJHQ4tfG+L5XUOBxzX1T0U3h/GJYD+zdh3YcWnTtoukvDPhoMlDkgLeoWkc9jdhsUcOquXDecI34StEbvPq060w1T9jg4VF0g9CDULK6eil2DickBrG6g7t6tPqFeU/GHNxKL+PNRnQA91aXdybvRF3Ju9FXOG84sdhM0MPxDFv+QrBFIHCrbhB6EGoV7DURzC8Zuozmlu6+7uTd6Iu5N3oi7k3eiLuTd6KQtUXcm70RdybvRF3Ju9EXcm70REXcm70RdybvRF3Ju9EXcm70REXcm70RdybvRF3Ju9EXcm70REXcm70RdybvRF3Ju9EXcm70REXcm70RdybvRF3Ju9EXcm70REUyaimTUUyaimTURFMmrlPZWvFHtYd9ivmz22OQkMdG4tNCAakLvTJq0IbI2xsQs5BSO18ud4yPlP8AlUfmXkySSdtohlfZ7TGy41xaHMc2pNHNIzOIWqUyaviWBrhRzWkZqmm4Oy+unOk+oPkf3wXcTnZ2VhPOrbUeFzNtUUTXtmipJDi2QXqmS71afOqkwcqW99psj5p4JIrOb4kDLkpaWirHADHDBaxa+Xga3LvynEfVKprG5ho5oH6aKiqf6mkZpdGALnNrjtADHTb32Xdpa83ulvErY2zwySyUDY2OedB016apNyTzOOJWcyOY1jmvLHs6joC04juD/RRvxK4ZabTBHZ7LHeEso8V9QA1oxaHdw2uJP8qWcqWiSDiboZrObOJ7Oy6wuDmOkgbdvRuHUFmqjRQMdSufe7998gDw8cny8VuXkPtyVzm4WD7tBl2UCayOZ1GvZP7noudpZ7DunRQo5XEhq2dYC6QXfRWPlO3NhviQhodSla0wrX0SlkQHYeq8dovZcP4f9Nwlc656D+6gOqGyCzVoscgcKtLCPMGq+6ZNWbRWl0Zqx105FO7BzkW4Tta4fG3A6joVerkrdTJqKZNUex25kzb0ZY4ZdR6jspFMmoiKZNRTJqKZNRTJqIimTUUyaimTUUyaiIpk1FMmopk1FMmoiKZNRTJqKZNRTJqIonEeJMs7b0lB5ACpJ8gFR+M80yT1a2jI/hBxPzH+ysvNEV7wgaYl36BVi1cG7inqP8LznEaqUSOjHdHT7Xyp0EbdIcd0ojeWmrTQjoQaFWPhnOsjKCZokHxdHD+xSGWylvYLlT0VbDUvjN4ypD2B2HBafw7jEU4/ZuaT3acHDRTafKska4g1GBHQjAqwcM5xljoJQJG+ZwcNe+quoOKtOJRbxUN9OR3Ve6fKvl8YIoQ0jyKg8N45FaPcc298Bwd9O+iYU+VW7XMkbcZCjEEHKWWngbTiyjT5dR/wkXE+W43vifMyj4X34pWuOBOBGGBBGBBVwp8q8La9Q1VM/B4XO1xdh3t6fiy6CY7HKQiFp6BqicTgAjcQB0TyfhLTiyjTl0+iU8WsrxG4OaOmDhiqKejkpzeRnmMj8jzXUv1NIB5Ks3/RFfRfHEbBaYWX/wAu9zaVqCDT1aMR9FXjzE/4WDLFXBl0b3C8pJL9F1nXBVhc30UCa3MBp39CoMfMTu7Gn0JClx8TikPtANPm4f3UqKuGzl3h4k29nlfVm4z4bg6NxaR3p+vmFeOXucmT0ZJcbJ2PRrvTyOSoNqc4Ho0DsQOuqikEqzBBFwrhrg4XC22nyop8qp3JvNJfSCci90jkP738rj5+R7q40+VbLKKfKinyop8qKfKiIp8qKfKinyop8qIinyop8qKfKinyoiS8xDGLp7zv0CgU9Ey5gYf2bgKhpNaCtKhLY3h3S6vM1htUvB8PgKfH3AofFJIoo3STuYxjfekJpTslkVmjtDBJA+ORh6PYQfqunO3AhbbG+AvZGXFpY5xoPEBq0HInDVV3laOJlsuvidYbWInB9naR+XtIAoJWdjQ44UPquBp45GF2xW31CDbkmctic3yO/JcKeiXz87TWKcWbiMLZqsvttNmaa3ASC58XalMaKytjimDTG9jr7GyNb7r7jvdddONFElgkiAJyDzC6Ne1yVDDp9U94ZzbLFQPpI3+b3h6O/wApbNYHDpQ/qoxb6LSGofGbxmyOaDghaNw3mCGfBrmh3wOwOnnomX2rJ/onPDeaZYaBxEjfhd1Ho7qryn4uDiYeYUV9P/FX/wC1FPlSrhvMcM+ALWu+B2H0PQpr9qu45GSDUw3CjEEYKPtSviXLUE9S6OMO+NoAOuGOqafaj7Vs5ocLELm5jXizhdZlzFyy+yguETJI/wDuNGLfmaMR69FWDIw/uU9HH+63Qj5VRubuRxR01mABGL4R0Pm5g7HJVNTRkdqP0VDXcPc0F8WR0/CpEM93AYt+E/2PYqS0A4iihBqkWd1D2xXGkqDG7SdioHDq8wyBjj2T7KQ1tDUYEYgrT+WuLfmYQ43b7fZf6jvqMVmtPRWLki13JyzCkjT9W4j+lVer16vv2o+1H2o+1FlH2o+1H2o+1ER9qPtR9qPtREfaoNr4PHJjQNd8TcPqO6nfaj7VzliZKNLxcLLXFuQqhzByx48LoZ2tlid+83BzSOjh3Dh5hUuy8kyx2uCeS2vnjsxcYo5GDxBebduuk7jp18lsf2qJa+GRye8Gg/EMD/yqmbh8rGn+nd5HPoeX7ld2ygnthZHxO0E8esxwB/KSDD5npBz4+IcVh/MSSxMFmwmhqHRuvvuu9kdAVrtt5Yo4SBsby2t19BfaD1A/4VJ5j5anNqZbLKYHSMiMTrPMCGvaSSfa7HHuqZsskMwE4LbNI3wTnY5Hmu5Ac3s5yuMXMTrFY3T2idtthD2COVjW37jsDeIwLgU04TxqzW5pdC9rqe82ha9nzNOI/RU7mqavCZm/lTZHMtEV6LC6XOdUvjIwLTku0EdsfxCyPNiELmVbPaY3AxSxFo94j6441Wj4GyMLybOu7N28gCMDBvfl6LIfY25YVxl4cR7tDl3URzadaLznDmZ1gbC5sQl8WXwywGjsRUXc6rvwXmCC3BwaC2Rn+pBI0skZ6jyzCggSiMSkXb1XQkXtzXGnomvDeZJYcKh7fhdj9D1C5TcL+Ej0P+VCfGQaEUXSGocw6o3WK1c2+Cr5w3meKbAkMd8Lv7O6FN/tWV09EzsPNZssTwTfcaeGwkkDrUnyHReho+Kl50SjzUGp0QMMjjYBXXiXForM29M+Ng7VOJ9B1OiqUP4i/mLVFDBGGxukDXSP94jJv7uqpNsL7RI6SR15zj1P6DyCY8tWK7aoThhI1XjH62hw5rjC8SxiQcxdMud+DCCe+wAMlq6g6B37w/rXVV9rfRX78RQPCi6Vvn/bj/ZUUD0VFVMDZSAvB8VYIqlzW7b+qkNOHZMuX30tMRFPfA+uCVsOHZOOVYb9qj6YEuOgKvYzqYCei9tTPL4WOPMD4Wlfaj7Ufaj7VupCPtR9qPtR9qIj7Ufaj7UfaiI+1H2rwup1LVn3OH4uQ2asdkDJ5RgX/wAJh9R75yGGaw5wbkrrFC+Z2lgutC+1H2rAeEfixbYJHPkc2Zr3XnRvAAHyEe56dFp/LX4oWS2UaXCGU/w5cAT/ACv6H+hWjZWuUmagmiza48FbJp2sBc9zGgdSTQKq8S5gindSIe6f9QigcMu6fca4eJ4S32Sfeb6jp9VnweI69BTrko9UWFpY8XBVHVVX0RbY8imNtssVojMc7GPYerXYjDEHI5qY1gAFKU6Krvtjn4l1xnYD3ipFjtTW4Rl149zU10rReXm4c2Q2iNvA7Z+FFpePkyCOQXubX2Ppz9kl/Flv7Oye2I//AJbP2vwYe+a+XXRReDxz/wDWIjap7O8mzPEUsTQBaGVPvUNA4ddMFfY4hPGWzsjcDgWuaC0j0KWcH/DuxWe0i0xNcx4BDWXyY23gQS0HEYE96YrGl9NEYJm6TZwBsCDfx5e/kV6W4cdQTu76Lla46sdW70KbflG5KJxKzXY3EEVoevoqc08jcrqZAqja7UGDsSeg/uUpcSTU9SvqUG8b3XuvQ30V7DEGBfN+J8RkqpLHDRsPz4/CY2CAXLxugVOJXwOPsieDEA8tINejcM+6Xz2USABxdQdAHYfREHD2t6Y+pV7FWRsjAN7gKzg45BDTtYQbgAbJ9xvmN1sDLzAy7XAGtSaY/wBEsA9EAeik2Sz33AYU6n0UBxdNJfmV5eaV9bUXAy4/6UqGCjR06K1cn2ChdKadLrf1cf0Syz2C8caAf10Vnslsa1oa26ABQBehaNIAX0eNgjYGDkLeiZ/aj7VxZage7V1D82rK3Xv2o+1FflRX5URH2o+1FflRX5URZx+M08vhWeKF7gJXyB7Guuh4a1pAd5jqsYlhLDRwII7EUW2fiv79i6f6kv8AsaqjabIyQUe1rhn29D2UGUXeV6rh72sp23G9/krPkKz2/kxwb4kNbtaUd0r5B3+VXbRZnRmj2lp8iuJxurNtn903Vi5b/ES12GjWP8SMfwZKubT+U9W6Kxv5qjt7i9jDG40dJETUXvNp7gnFZqpXDLaYZWv7A+0PNp6rWS72aVQca4Qytpnhgs/cfccj99loFK9aKTYpAx7XEAgHou0fDi5oc0tIcAQfMHELhYLfZvzAhtEzI/M40r8Jd0afVQ2MfqFt18bp6SrlmDYWEuGdtrcyn8BdMf2GFOp6AeqaMhc0AOIJ7mlP6Kw2KGNsYbF4dymF3EHOtcfVE1iB+FX4bqbpfY/C+hQiQMH1CNXOyQsmI7heW6e9E4YdFPn4fTpdUKSAjrRU1RwaN4P0Tp8Nx/jy9FLbKRuqnaeEukF9oGGlRko8fCj3I0Vw+ijPsorhRdP+vELAAbrzPFeHtkeZ2jff8/lVz/pfkVzksTm9gfRduM2nw5buHugr54PxGs8eI94LoKIOF7qOz/j7ZWB+u1x0/wAqVYeXZpcbt1vxOw+g6lWCzcFEIoKE93Hum8XEvO6pLZmu+FTIaZkWRurOh4XDSHU3Lup/t0SMtI8l4HU8k7fYwel1RZeHeV1SVaKEy0kdwpUXESPJR5LKR5Li5pHkiJ1FxIH4VMjtAPwqriQ17Jvw+XNqIm1flRX5V412bV7X5URZ7+KzvbsWI/1Jf9jVWPotT5h5bgtzAy0Na6lS1wJDmk92kH0WfcU5AtVlqbK8WiMfwnkNkA8mu6OUSVjtRIV/RVMRibG42Ivvsc33/NlYuX3SiwHwBG53in2H0o4d20J6pbxvlVsskDSxkf5gG9ERURvAxpj0KQs5y8OzmzOjeyUSteGuBa68D0xwpmrO20Ge22S0CRoDwA+GoNyQNN5uJwB64U6LAc1wt9lu6KWF5ftfUfvjH74KjcwfhnLBVzKFuOIN5n3DFuqptqsL4jR7SP0PoVp3MPHLNF+aME84kvOZLZHl4D7zqOMZJpTv50X1bY7CILMZGTNjtEYJtgeXxsk6FkjCT0K4uYL9kqyiqJA0fVaTfwsdr+fvfkqTDzrNHZBZmUbQkeN+8GHoxvljXHyVeJVitXAGuilnir4UMnhueCHNqfdcBg66fOir7mLkT1UmCkiZqdC0Ak3PW++fVN+Ac4Wmwn9hIbveJ3tMP/ienqKLUeW/xigmoy1AQP6XsXRnXq3X6rFSELqyVzdlwqKCKbvCx681+qYLUyRoc1zHNPRwIIPoQV5JZgfhX5s4HzRaLE6tnkc0d2HFh9WnBafy3+MsUlGWxvhO6eIAXRn17t/qpTJ2u3wvP1HCposs7Q9/RXWfh3ldUGSzEeSeWS3slaHRvjc09HNIIOoK+3wg/DvVd91Ukcis44zy8+0Wi9eayO60XupJFagBM+HcHjgHsAE93nFx17aK0T8P8ru9UvmsZHksAWwsNGloaFFDvRfbJyO4Xjm08l819FssqbFxAjuFOh4gD1upK1tfJSoYqdSEROQA74VzfYAfhXGK1Bvdu9VLitFe7d6oiX2jhtOl1QQ4sPUJ7PaAB1bvVJ5G3nYUREzsFoqOrVNrm1Q7DDdHVu9VMrm1FlF7Nu9V4fVu9V7ezbvVF7Nu9URK+M8uQWtt2eON47Ej2h8rgahZ3x38K5oiJLBO4lhqyNz7r2/I+tPrRaxezbvVFc271XJ8TX7qZTVs1P3DjochYHxrmSZzHwcTszHyhpEdoczw5mOpgbzcHtTrk2JjgwWO0R+G+6LXw61EUPQPfGSKOqMRShWqcT4PFaWXJ2RPb5OFaehrUH0Wc8w/g4MXWKQD/wDGQ4ejX9tfqozontNxn5V3DxCmmZ9N3/mfVvpy9rdUttdkji4fxSKBwcxlqiu0NfZvNpj3AxFcktl4ZG/hdiJa0Pfa3xukAF+4XHAnuPVQbHNaeEyubNDVkjbksEgrHKz1GFfIjomPEeaoZ22SzWWAwRxTtkIL73tOcK0Plieq4agd8YtbzVsIZGkaO0C7VqBH8LZ8/uq/zTwQWO1S2cOLxGQA4ihILQ7EapVNZi00cC09aEEYHocVbvxQsb28Rme5rg15aWPIN1wuNGB6HonXLPFm2qw2k8QjZaGWRkfh1AbIGmraCQY4ABaae2W7brv9cimjlI1XDb9bmwxy3PULMS2i8TPioi8V/wCWv+FX2A+l4CgwdTyNVCdGtNXJSTDcagpfBuYJ7G69Z5Hs82g1a75mnArZfw/5/fb2vEzGNfHdq5pNHXq40PTosKWh/hK6n5jp/D/9lKgedQCoeLU8ZgdJbtC2fNbPHaQe7d6r6cwHu3eqr0VrI7jeqZ2S3E9xvVWK8euk9hB+Heqgu4ea9t6p219e7d6o1bvVES+Cw0H7u9VHtLDWgpvVOa5t3qufhDzbvVESQWd3mN6qQy8O43qmt0fy71RdH8u9URLRAXdSN6qVDZQPh3qpOrd6r29m3eqIvB6t3qvb2bd6ovZt3qi9m3eqLKL2Y3qi9mN6ovZjeqL2Y3qiIvZjeqL2Y3qi9mN6ovZjeqIi9mN6ormN6ovZjeqL2Y3qiKNbbBHM0slbG9p6tc0EfQrPuYfwfifV1keI3f8AbcSWH0PVv9VpV7Mb1RezG9VzfG1/eClU1ZNTG8TrfHosKn4hxDhrTBaW+JCQRclHixHt7D+310XvKLqWK2xkgOnjYI69CWuNQSOhx7rb7RA2Rpa8Mc09WuAIPqCqTxr8LYnEyWN/5eTyFTGfVtajT6KI6nc03abq/h4vBK0slboJINwMEg3FxuPdZU7liXsWH/yUK2cMkiBL20HStQR0yVy4hZ7VYjS1xVZ2nj9pp9adNaJVzDa2SWerHA+0OnXoeoUQsA+69FHUPfbYtPMKnrQ/wlH/ANjp/D/9lQrJYnzPDImue92Aa0VJW1fhryRLYmPdaCy/Ld/Zg1uBteprSuPZSKcEvBVRxeRjadzCcm1h5qw2exk+W9U1s9lDe7d6ruxgHdu9V93sxvVWS8UgHMb1RezG9UXsxvVF7Mb1RZRezG9UXsxvVF7Mb1RezG9URF7Mb1RezG9UXsxvVF7Mb1REXsxvVF7Mb1RezG9UXsxvVERezG9UXsxvVF7Mb1RezG9URF7Mb1RezG9Vz8Y5I8Y5LCzpK6XsxvVF7Mb1XPxjkjxjkiaSul7Mb1RezG9Vz8Y5I8Y5ImkrpezG9UXsxvVc/GOSPGOSJpK6XsxvVF7Mb1XPxjkjxjkiaSvp7Q4UN0g9QRUH1xVM4/8AhZZbSb0f7B56mMC6fP2CaA+lFcfGOSPGOS1cxrsOC7wTzQHVE4hKeXeU7PYGXYGtBPvSHF7vV1f6DBOq5jeq5+MckeMclkAAWC5Pc97tTjcrpezG9UXsxvVc/GOSPGOSytdJXS9mN6ovZjeq5+MckeMckTSV0vZjeqL2Y3qufjHJHjHJE0ldL2Y3qi9mN6rn4xyR4xyRNJXS9mN6ovZjeq5+MckeMckTSV0vZjeqL2Y3qufjHJHjHJE0lf/Z">
            <a:hlinkClick r:id="rId4"/>
          </p:cNvPr>
          <p:cNvSpPr>
            <a:spLocks noChangeAspect="1" noChangeArrowheads="1"/>
          </p:cNvSpPr>
          <p:nvPr/>
        </p:nvSpPr>
        <p:spPr bwMode="auto">
          <a:xfrm>
            <a:off x="1658938" y="-1165225"/>
            <a:ext cx="2438400" cy="2438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data:image/jpeg;base64,/9j/4AAQSkZJRgABAQAAAQABAAD/2wCEAAkGBhQQERUTEBQQFRQUFBUVFBAVEhQVFhUVFxQVFRQUFRUXGyYeGBkjGRQUHy8gJScpLCwsFR4xNTAqNSYrLCkBCQoKDgwOGQ8PGi4jHyQpLC80NTIsLDIvLzQqKS8sKi8qNCk1KSosLzAsKSwsLCk0LCwsKiwsLCksKiwsKSosLP/AABEIAMwAzAMBIgACEQEDEQH/xAAcAAACAwEBAQEAAAAAAAAAAAAABQQGBwMBAgj/xAA/EAABAwEGBAMGAwcDBAMAAAABAAIDEQQSIWGB8AUGMUETUXEiMlJykZIHFLEjQkNiocHRM7LhFVOCwiQ0Y//EABsBAQACAwEBAAAAAAAAAAAAAAAEBQECAwYH/8QAMhEAAQMDAgMHBAEEAwAAAAAAAQACAwQRIRIxBUFRIjJhgZGhsRNx0fBSFMHh8QYVI//aAAwDAQACEQMRAD8A267kN6L5kcGgl10AdSTQDWig8Y4qLMy8WXiahrR3I8zTBULivGpbQfbIDe0YwaP8n1VfVV0cHZ3d0/KkRwl+eSvdj5hglcWscyoNBXC9m2oxTK7kN6LIqZBN+GczTQUFQ9vwOx+h6hQ4eKjaUei6vpv4laNdyG9EXchvRJuGc0QzUBox3wu/s6lCnN3Ib0VxHKyQXYbqK5pbgou5DeiLuQ3oi7kN6Iu5Dei6LVF3Ib0RdyG9EXchvRF3Ib0REXchvRF3Ib0RdyG9EXchvRERdyG9EXchvRF3Ib0RdyG9ERF3Ib0RdyG9EXchvRF3Ib0REXchvRF3Ib0RdyG9EXchvRERdyG9EXchvRF3Ib0RdyG9ERF3Ib0RdyG9EXchvRF3Ib0REXchvRF3Ib0RdyG9EXchvRERdyG9EXchvRF3Ib0RdyG9ERIuZogTECBQud+gyVetPBq9KH9frRWXmFuMWA9536DJQLmQ3ovL10bX1D7+HwFYxOIYP3mqpNw9ze2ndRyzJWXjdvis0D5rRQRsFXGlT1oABTqSQknB+LWXiDSbK9rnAVdE4FsjR2NCK0z6KAYJANQFwuutpNlEu+iacM5hmgwBDm/A7EaHqFxtHDHNPTQqI6MjqAtI5nMN2GxWXAEZV94ZzZDLQOpG7yccD6Op+qeAZN3oslp6Jhw3jksHuEFvwOxb/wAaK5g4sRiUeYUR9P8AxWlXchvRF3Ib0SDhvN0UlBIBG7M+yf8AyphqnzaEVF0jzr/wruKaOUXYbqM5pbuvbuQ3oi7kN6Iu5DeiLuQ3ouy1RdyG9EXchvRF3Ib0RdyG9ERF3Ib0RdyG9EXchvRF3Ib0REXchvRF3Ib0RdyG9EXchvRERdyG9EXchvRF3Ib0RdyG9ERF3Ib0RdyG9EXchvRF3Ib0REXchvRF3Ib0RdyG9EXchvRERdyG9EXchvRF3Ib0RdyG9ERLON2R7wwsaHXSSQDjiOyUMlBNCAD8JwP6K1Xcm70XC1WBkg9trTn3GtFU1VA6R5kjOTyO3Ty913jlsLFUjm+zwPscrLW5scLwGukx9kki67AdnUVW4afBtVmi4hHE+S65lj4jCaCUXKXJA39670rULR+IcuEtc0XZI3Cjo3Uxaeo6YhUNv4cWeG0xysNpYIX+IyyukrE1/mARUDKvZVhkNO0tnBbv43xyI/bdF27xu3KUz223WC2sscBNtjfEZWwz3RI1rS4FrZe59nCqtD+IwF8cUpbDPJG2QWeUgOF6ouh3QkEEUySXiUEh41ZpLrrn5aRt8A3b1Xm7WlK0IwVf54Yw8Uj8aB9oZ+UN6KOpcBfd7baY1HXBcS6Opc1pGdN7i1+flyWw1MBzzV7tHCi3oND/AGKhPiI6iiQM42LDw59oscsk8XjMayK0XiYxW6+Kpx6/TNO+Cc0MtL/AmhfBPdveDIPeb8UbujgoD4nsBcBdoJHQ4tfG+L5XUOBxzX1T0U3h/GJYD+zdh3YcWnTtoukvDPhoMlDkgLeoWkc9jdhsUcOquXDecI34StEbvPq060w1T9jg4VF0g9CDULK6eil2DickBrG6g7t6tPqFeU/GHNxKL+PNRnQA91aXdybvRF3Ju9FXOG84sdhM0MPxDFv+QrBFIHCrbhB6EGoV7DURzC8Zuozmlu6+7uTd6Iu5N3oi7k3eiLuTd6KQtUXcm70RdybvRF3Ju9EXcm70REXcm70RdybvRF3Ju9EXcm70REXcm70RdybvRF3Ju9EXcm70REXcm70RdybvRF3Ju9EXcm70REXcm70RdybvRF3Ju9EXcm70REUyaimTUUyaimTURFMmrlPZWvFHtYd9ivmz22OQkMdG4tNCAakLvTJq0IbI2xsQs5BSO18ud4yPlP8AlUfmXkySSdtohlfZ7TGy41xaHMc2pNHNIzOIWqUyaviWBrhRzWkZqmm4Oy+unOk+oPkf3wXcTnZ2VhPOrbUeFzNtUUTXtmipJDi2QXqmS71afOqkwcqW99psj5p4JIrOb4kDLkpaWirHADHDBaxa+Xga3LvynEfVKprG5ho5oH6aKiqf6mkZpdGALnNrjtADHTb32Xdpa83ulvErY2zwySyUDY2OedB016apNyTzOOJWcyOY1jmvLHs6joC04juD/RRvxK4ZabTBHZ7LHeEso8V9QA1oxaHdw2uJP8qWcqWiSDiboZrObOJ7Oy6wuDmOkgbdvRuHUFmqjRQMdSufe7998gDw8cny8VuXkPtyVzm4WD7tBl2UCayOZ1GvZP7noudpZ7DunRQo5XEhq2dYC6QXfRWPlO3NhviQhodSla0wrX0SlkQHYeq8dovZcP4f9Nwlc656D+6gOqGyCzVoscgcKtLCPMGq+6ZNWbRWl0Zqx105FO7BzkW4Tta4fG3A6joVerkrdTJqKZNUex25kzb0ZY4ZdR6jspFMmoiKZNRTJqKZNRTJqIimTUUyaimTUUyaiIpk1FMmopk1FMmoiKZNRTJqKZNRTJqIonEeJMs7b0lB5ACpJ8gFR+M80yT1a2jI/hBxPzH+ysvNEV7wgaYl36BVi1cG7inqP8LznEaqUSOjHdHT7Xyp0EbdIcd0ojeWmrTQjoQaFWPhnOsjKCZokHxdHD+xSGWylvYLlT0VbDUvjN4ypD2B2HBafw7jEU4/ZuaT3acHDRTafKska4g1GBHQjAqwcM5xljoJQJG+ZwcNe+quoOKtOJRbxUN9OR3Ve6fKvl8YIoQ0jyKg8N45FaPcc298Bwd9O+iYU+VW7XMkbcZCjEEHKWWngbTiyjT5dR/wkXE+W43vifMyj4X34pWuOBOBGGBBGBBVwp8q8La9Q1VM/B4XO1xdh3t6fiy6CY7HKQiFp6BqicTgAjcQB0TyfhLTiyjTl0+iU8WsrxG4OaOmDhiqKejkpzeRnmMj8jzXUv1NIB5Ks3/RFfRfHEbBaYWX/wAu9zaVqCDT1aMR9FXjzE/4WDLFXBl0b3C8pJL9F1nXBVhc30UCa3MBp39CoMfMTu7Gn0JClx8TikPtANPm4f3UqKuGzl3h4k29nlfVm4z4bg6NxaR3p+vmFeOXucmT0ZJcbJ2PRrvTyOSoNqc4Ho0DsQOuqikEqzBBFwrhrg4XC22nyop8qp3JvNJfSCci90jkP738rj5+R7q40+VbLKKfKinyop8qKfKiIp8qKfKinyop8qIinyop8qKfKinyoiS8xDGLp7zv0CgU9Ey5gYf2bgKhpNaCtKhLY3h3S6vM1htUvB8PgKfH3AofFJIoo3STuYxjfekJpTslkVmjtDBJA+ORh6PYQfqunO3AhbbG+AvZGXFpY5xoPEBq0HInDVV3laOJlsuvidYbWInB9naR+XtIAoJWdjQ44UPquBp45GF2xW31CDbkmctic3yO/JcKeiXz87TWKcWbiMLZqsvttNmaa3ASC58XalMaKytjimDTG9jr7GyNb7r7jvdddONFElgkiAJyDzC6Ne1yVDDp9U94ZzbLFQPpI3+b3h6O/wApbNYHDpQ/qoxb6LSGofGbxmyOaDghaNw3mCGfBrmh3wOwOnnomX2rJ/onPDeaZYaBxEjfhd1Ho7qryn4uDiYeYUV9P/FX/wC1FPlSrhvMcM+ALWu+B2H0PQpr9qu45GSDUw3CjEEYKPtSviXLUE9S6OMO+NoAOuGOqafaj7Vs5ocLELm5jXizhdZlzFyy+yguETJI/wDuNGLfmaMR69FWDIw/uU9HH+63Qj5VRubuRxR01mABGL4R0Pm5g7HJVNTRkdqP0VDXcPc0F8WR0/CpEM93AYt+E/2PYqS0A4iihBqkWd1D2xXGkqDG7SdioHDq8wyBjj2T7KQ1tDUYEYgrT+WuLfmYQ43b7fZf6jvqMVmtPRWLki13JyzCkjT9W4j+lVer16vv2o+1H2o+1FlH2o+1H2o+1ER9qPtR9qPtREfaoNr4PHJjQNd8TcPqO6nfaj7VzliZKNLxcLLXFuQqhzByx48LoZ2tlid+83BzSOjh3Dh5hUuy8kyx2uCeS2vnjsxcYo5GDxBebduuk7jp18lsf2qJa+GRye8Gg/EMD/yqmbh8rGn+nd5HPoeX7ld2ygnthZHxO0E8esxwB/KSDD5npBz4+IcVh/MSSxMFmwmhqHRuvvuu9kdAVrtt5Yo4SBsby2t19BfaD1A/4VJ5j5anNqZbLKYHSMiMTrPMCGvaSSfa7HHuqZsskMwE4LbNI3wTnY5Hmu5Ac3s5yuMXMTrFY3T2idtthD2COVjW37jsDeIwLgU04TxqzW5pdC9rqe82ha9nzNOI/RU7mqavCZm/lTZHMtEV6LC6XOdUvjIwLTku0EdsfxCyPNiELmVbPaY3AxSxFo94j6441Wj4GyMLybOu7N28gCMDBvfl6LIfY25YVxl4cR7tDl3URzadaLznDmZ1gbC5sQl8WXwywGjsRUXc6rvwXmCC3BwaC2Rn+pBI0skZ6jyzCggSiMSkXb1XQkXtzXGnomvDeZJYcKh7fhdj9D1C5TcL+Ej0P+VCfGQaEUXSGocw6o3WK1c2+Cr5w3meKbAkMd8Lv7O6FN/tWV09EzsPNZssTwTfcaeGwkkDrUnyHReho+Kl50SjzUGp0QMMjjYBXXiXForM29M+Ng7VOJ9B1OiqUP4i/mLVFDBGGxukDXSP94jJv7uqpNsL7RI6SR15zj1P6DyCY8tWK7aoThhI1XjH62hw5rjC8SxiQcxdMud+DCCe+wAMlq6g6B37w/rXVV9rfRX78RQPCi6Vvn/bj/ZUUD0VFVMDZSAvB8VYIqlzW7b+qkNOHZMuX30tMRFPfA+uCVsOHZOOVYb9qj6YEuOgKvYzqYCei9tTPL4WOPMD4Wlfaj7Ufaj7VupCPtR9qPtR9qIj7Ufaj7UfaiI+1H2rwup1LVn3OH4uQ2asdkDJ5RgX/wAJh9R75yGGaw5wbkrrFC+Z2lgutC+1H2rAeEfixbYJHPkc2Zr3XnRvAAHyEe56dFp/LX4oWS2UaXCGU/w5cAT/ACv6H+hWjZWuUmagmiza48FbJp2sBc9zGgdSTQKq8S5gindSIe6f9QigcMu6fca4eJ4S32Sfeb6jp9VnweI69BTrko9UWFpY8XBVHVVX0RbY8imNtssVojMc7GPYerXYjDEHI5qY1gAFKU6Krvtjn4l1xnYD3ipFjtTW4Rl149zU10rReXm4c2Q2iNvA7Z+FFpePkyCOQXubX2Ppz9kl/Flv7Oye2I//AJbP2vwYe+a+XXRReDxz/wDWIjap7O8mzPEUsTQBaGVPvUNA4ddMFfY4hPGWzsjcDgWuaC0j0KWcH/DuxWe0i0xNcx4BDWXyY23gQS0HEYE96YrGl9NEYJm6TZwBsCDfx5e/kV6W4cdQTu76Lla46sdW70KbflG5KJxKzXY3EEVoevoqc08jcrqZAqja7UGDsSeg/uUpcSTU9SvqUG8b3XuvQ30V7DEGBfN+J8RkqpLHDRsPz4/CY2CAXLxugVOJXwOPsieDEA8tINejcM+6Xz2USABxdQdAHYfREHD2t6Y+pV7FWRsjAN7gKzg45BDTtYQbgAbJ9xvmN1sDLzAy7XAGtSaY/wBEsA9EAeik2Sz33AYU6n0UBxdNJfmV5eaV9bUXAy4/6UqGCjR06K1cn2ChdKadLrf1cf0Syz2C8caAf10Vnslsa1oa26ABQBehaNIAX0eNgjYGDkLeiZ/aj7VxZage7V1D82rK3Xv2o+1FflRX5URH2o+1FflRX5URZx+M08vhWeKF7gJXyB7Guuh4a1pAd5jqsYlhLDRwII7EUW2fiv79i6f6kv8AsaqjabIyQUe1rhn29D2UGUXeV6rh72sp23G9/krPkKz2/kxwb4kNbtaUd0r5B3+VXbRZnRmj2lp8iuJxurNtn903Vi5b/ES12GjWP8SMfwZKubT+U9W6Kxv5qjt7i9jDG40dJETUXvNp7gnFZqpXDLaYZWv7A+0PNp6rWS72aVQca4Qytpnhgs/cfccj99loFK9aKTYpAx7XEAgHou0fDi5oc0tIcAQfMHELhYLfZvzAhtEzI/M40r8Jd0afVQ2MfqFt18bp6SrlmDYWEuGdtrcyn8BdMf2GFOp6AeqaMhc0AOIJ7mlP6Kw2KGNsYbF4dymF3EHOtcfVE1iB+FX4bqbpfY/C+hQiQMH1CNXOyQsmI7heW6e9E4YdFPn4fTpdUKSAjrRU1RwaN4P0Tp8Nx/jy9FLbKRuqnaeEukF9oGGlRko8fCj3I0Vw+ijPsorhRdP+vELAAbrzPFeHtkeZ2jff8/lVz/pfkVzksTm9gfRduM2nw5buHugr54PxGs8eI94LoKIOF7qOz/j7ZWB+u1x0/wAqVYeXZpcbt1vxOw+g6lWCzcFEIoKE93Hum8XEvO6pLZmu+FTIaZkWRurOh4XDSHU3Lup/t0SMtI8l4HU8k7fYwel1RZeHeV1SVaKEy0kdwpUXESPJR5LKR5Li5pHkiJ1FxIH4VMjtAPwqriQ17Jvw+XNqIm1flRX5V412bV7X5URZ7+KzvbsWI/1Jf9jVWPotT5h5bgtzAy0Na6lS1wJDmk92kH0WfcU5AtVlqbK8WiMfwnkNkA8mu6OUSVjtRIV/RVMRibG42Ivvsc33/NlYuX3SiwHwBG53in2H0o4d20J6pbxvlVsskDSxkf5gG9ERURvAxpj0KQs5y8OzmzOjeyUSteGuBa68D0xwpmrO20Ge22S0CRoDwA+GoNyQNN5uJwB64U6LAc1wt9lu6KWF5ftfUfvjH74KjcwfhnLBVzKFuOIN5n3DFuqptqsL4jR7SP0PoVp3MPHLNF+aME84kvOZLZHl4D7zqOMZJpTv50X1bY7CILMZGTNjtEYJtgeXxsk6FkjCT0K4uYL9kqyiqJA0fVaTfwsdr+fvfkqTDzrNHZBZmUbQkeN+8GHoxvljXHyVeJVitXAGuilnir4UMnhueCHNqfdcBg66fOir7mLkT1UmCkiZqdC0Ak3PW++fVN+Ac4Wmwn9hIbveJ3tMP/ienqKLUeW/xigmoy1AQP6XsXRnXq3X6rFSELqyVzdlwqKCKbvCx681+qYLUyRoc1zHNPRwIIPoQV5JZgfhX5s4HzRaLE6tnkc0d2HFh9WnBafy3+MsUlGWxvhO6eIAXRn17t/qpTJ2u3wvP1HCposs7Q9/RXWfh3ldUGSzEeSeWS3slaHRvjc09HNIIOoK+3wg/DvVd91Ukcis44zy8+0Wi9eayO60XupJFagBM+HcHjgHsAE93nFx17aK0T8P8ru9UvmsZHksAWwsNGloaFFDvRfbJyO4Xjm08l819FssqbFxAjuFOh4gD1upK1tfJSoYqdSEROQA74VzfYAfhXGK1Bvdu9VLitFe7d6oiX2jhtOl1QQ4sPUJ7PaAB1bvVJ5G3nYUREzsFoqOrVNrm1Q7DDdHVu9VMrm1FlF7Nu9V4fVu9V7ezbvVF7Nu9URK+M8uQWtt2eON47Ej2h8rgahZ3x38K5oiJLBO4lhqyNz7r2/I+tPrRaxezbvVFc271XJ8TX7qZTVs1P3DjochYHxrmSZzHwcTszHyhpEdoczw5mOpgbzcHtTrk2JjgwWO0R+G+6LXw61EUPQPfGSKOqMRShWqcT4PFaWXJ2RPb5OFaehrUH0Wc8w/g4MXWKQD/wDGQ4ejX9tfqozontNxn5V3DxCmmZ9N3/mfVvpy9rdUttdkji4fxSKBwcxlqiu0NfZvNpj3AxFcktl4ZG/hdiJa0Pfa3xukAF+4XHAnuPVQbHNaeEyubNDVkjbksEgrHKz1GFfIjomPEeaoZ22SzWWAwRxTtkIL73tOcK0Plieq4agd8YtbzVsIZGkaO0C7VqBH8LZ8/uq/zTwQWO1S2cOLxGQA4ihILQ7EapVNZi00cC09aEEYHocVbvxQsb28Rme5rg15aWPIN1wuNGB6HonXLPFm2qw2k8QjZaGWRkfh1AbIGmraCQY4ABaae2W7brv9cimjlI1XDb9bmwxy3PULMS2i8TPioi8V/wCWv+FX2A+l4CgwdTyNVCdGtNXJSTDcagpfBuYJ7G69Z5Hs82g1a75mnArZfw/5/fb2vEzGNfHdq5pNHXq40PTosKWh/hK6n5jp/D/9lKgedQCoeLU8ZgdJbtC2fNbPHaQe7d6r6cwHu3eqr0VrI7jeqZ2S3E9xvVWK8euk9hB+Heqgu4ea9t6p219e7d6o1bvVES+Cw0H7u9VHtLDWgpvVOa5t3qufhDzbvVESQWd3mN6qQy8O43qmt0fy71RdH8u9URLRAXdSN6qVDZQPh3qpOrd6r29m3eqIvB6t3qvb2bd6ovZt3qi9m3eqLKL2Y3qi9mN6ovZjeqL2Y3qiIvZjeqL2Y3qi9mN6ovZjeqIi9mN6ormN6ovZjeqL2Y3qiKNbbBHM0slbG9p6tc0EfQrPuYfwfifV1keI3f8AbcSWH0PVv9VpV7Mb1RezG9VzfG1/eClU1ZNTG8TrfHosKn4hxDhrTBaW+JCQRclHixHt7D+310XvKLqWK2xkgOnjYI69CWuNQSOhx7rb7RA2Rpa8Mc09WuAIPqCqTxr8LYnEyWN/5eTyFTGfVtajT6KI6nc03abq/h4vBK0slboJINwMEg3FxuPdZU7liXsWH/yUK2cMkiBL20HStQR0yVy4hZ7VYjS1xVZ2nj9pp9adNaJVzDa2SWerHA+0OnXoeoUQsA+69FHUPfbYtPMKnrQ/wlH/ANjp/D/9lQrJYnzPDImue92Aa0VJW1fhryRLYmPdaCy/Ld/Zg1uBteprSuPZSKcEvBVRxeRjadzCcm1h5qw2exk+W9U1s9lDe7d6ruxgHdu9V93sxvVWS8UgHMb1RezG9UXsxvVF7Mb1RZRezG9UXsxvVF7Mb1RezG9URF7Mb1RezG9UXsxvVF7Mb1REXsxvVF7Mb1RezG9UXsxvVERezG9UXsxvVF7Mb1RezG9URF7Mb1RezG9Vz8Y5I8Y5LCzpK6XsxvVF7Mb1XPxjkjxjkiaSul7Mb1RezG9Vz8Y5I8Y5ImkrpezG9UXsxvVc/GOSPGOSJpK6XsxvVF7Mb1XPxjkjxjkiaSvp7Q4UN0g9QRUH1xVM4/8AhZZbSb0f7B56mMC6fP2CaA+lFcfGOSPGOS1cxrsOC7wTzQHVE4hKeXeU7PYGXYGtBPvSHF7vV1f6DBOq5jeq5+MckeMclkAAWC5Pc97tTjcrpezG9UXsxvVc/GOSPGOSytdJXS9mN6ovZjeq5+MckeMckTSV0vZjeqL2Y3qufjHJHjHJE0ldL2Y3qi9mN6rn4xyR4xyRNJXS9mN6ovZjeq5+MckeMckTSV0vZjeqL2Y3qufjHJHjHJE0lf/Z">
            <a:hlinkClick r:id="rId4"/>
          </p:cNvPr>
          <p:cNvSpPr>
            <a:spLocks noChangeAspect="1" noChangeArrowheads="1"/>
          </p:cNvSpPr>
          <p:nvPr/>
        </p:nvSpPr>
        <p:spPr bwMode="auto">
          <a:xfrm>
            <a:off x="1811338" y="-1012825"/>
            <a:ext cx="2438400" cy="2438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0" descr="data:image/jpeg;base64,/9j/4AAQSkZJRgABAQAAAQABAAD/2wCEAAkGBhQQERUTEBQQFRQUFBUVFBAVEhQVFhUVFxQVFRQUFRUXGyYeGBkjGRQUHy8gJScpLCwsFR4xNTAqNSYrLCkBCQoKDgwOGQ8PGi4jHyQpLC80NTIsLDIvLzQqKS8sKi8qNCk1KSosLzAsKSwsLCk0LCwsKiwsLCksKiwsKSosLP/AABEIAMwAzAMBIgACEQEDEQH/xAAcAAACAwEBAQEAAAAAAAAAAAAABQQGBwMBAgj/xAA/EAABAwEGBAMGAwcDBAMAAAABAAIDEQQSIWGB8AUGMUETUXEiMlJykZIHFLEjQkNiocHRM7LhFVOCwiQ0Y//EABsBAQACAwEBAAAAAAAAAAAAAAAEBQECAwYH/8QAMhEAAQMDAgMHBAEEAwAAAAAAAQACAwQRIRIxBUFRIjJhgZGhsRNx0fBSFMHh8QYVI//aAAwDAQACEQMRAD8A267kN6L5kcGgl10AdSTQDWig8Y4qLMy8WXiahrR3I8zTBULivGpbQfbIDe0YwaP8n1VfVV0cHZ3d0/KkRwl+eSvdj5hglcWscyoNBXC9m2oxTK7kN6LIqZBN+GczTQUFQ9vwOx+h6hQ4eKjaUei6vpv4laNdyG9EXchvRJuGc0QzUBox3wu/s6lCnN3Ib0VxHKyQXYbqK5pbgou5DeiLuQ3oi7kN6Iu5Dei6LVF3Ib0RdyG9EXchvRF3Ib0REXchvRF3Ib0RdyG9EXchvRERdyG9EXchvRF3Ib0RdyG9ERF3Ib0RdyG9EXchvRF3Ib0REXchvRF3Ib0RdyG9EXchvRERdyG9EXchvRF3Ib0RdyG9ERF3Ib0RdyG9EXchvRF3Ib0REXchvRF3Ib0RdyG9EXchvRERdyG9EXchvRF3Ib0RdyG9ERIuZogTECBQud+gyVetPBq9KH9frRWXmFuMWA9536DJQLmQ3ovL10bX1D7+HwFYxOIYP3mqpNw9ze2ndRyzJWXjdvis0D5rRQRsFXGlT1oABTqSQknB+LWXiDSbK9rnAVdE4FsjR2NCK0z6KAYJANQFwuutpNlEu+iacM5hmgwBDm/A7EaHqFxtHDHNPTQqI6MjqAtI5nMN2GxWXAEZV94ZzZDLQOpG7yccD6Op+qeAZN3oslp6Jhw3jksHuEFvwOxb/wAaK5g4sRiUeYUR9P8AxWlXchvRF3Ib0SDhvN0UlBIBG7M+yf8AyphqnzaEVF0jzr/wruKaOUXYbqM5pbuvbuQ3oi7kN6Iu5DeiLuQ3ouy1RdyG9EXchvRF3Ib0RdyG9ERF3Ib0RdyG9EXchvRF3Ib0REXchvRF3Ib0RdyG9EXchvRERdyG9EXchvRF3Ib0RdyG9ERF3Ib0RdyG9EXchvRF3Ib0REXchvRF3Ib0RdyG9EXchvRERdyG9EXchvRF3Ib0RdyG9ERLON2R7wwsaHXSSQDjiOyUMlBNCAD8JwP6K1Xcm70XC1WBkg9trTn3GtFU1VA6R5kjOTyO3Ty913jlsLFUjm+zwPscrLW5scLwGukx9kki67AdnUVW4afBtVmi4hHE+S65lj4jCaCUXKXJA39670rULR+IcuEtc0XZI3Cjo3Uxaeo6YhUNv4cWeG0xysNpYIX+IyyukrE1/mARUDKvZVhkNO0tnBbv43xyI/bdF27xu3KUz223WC2sscBNtjfEZWwz3RI1rS4FrZe59nCqtD+IwF8cUpbDPJG2QWeUgOF6ouh3QkEEUySXiUEh41ZpLrrn5aRt8A3b1Xm7WlK0IwVf54Yw8Uj8aB9oZ+UN6KOpcBfd7baY1HXBcS6Opc1pGdN7i1+flyWw1MBzzV7tHCi3oND/AGKhPiI6iiQM42LDw59oscsk8XjMayK0XiYxW6+Kpx6/TNO+Cc0MtL/AmhfBPdveDIPeb8UbujgoD4nsBcBdoJHQ4tfG+L5XUOBxzX1T0U3h/GJYD+zdh3YcWnTtoukvDPhoMlDkgLeoWkc9jdhsUcOquXDecI34StEbvPq060w1T9jg4VF0g9CDULK6eil2DickBrG6g7t6tPqFeU/GHNxKL+PNRnQA91aXdybvRF3Ju9FXOG84sdhM0MPxDFv+QrBFIHCrbhB6EGoV7DURzC8Zuozmlu6+7uTd6Iu5N3oi7k3eiLuTd6KQtUXcm70RdybvRF3Ju9EXcm70REXcm70RdybvRF3Ju9EXcm70REXcm70RdybvRF3Ju9EXcm70REXcm70RdybvRF3Ju9EXcm70REXcm70RdybvRF3Ju9EXcm70REUyaimTUUyaimTURFMmrlPZWvFHtYd9ivmz22OQkMdG4tNCAakLvTJq0IbI2xsQs5BSO18ud4yPlP8AlUfmXkySSdtohlfZ7TGy41xaHMc2pNHNIzOIWqUyaviWBrhRzWkZqmm4Oy+unOk+oPkf3wXcTnZ2VhPOrbUeFzNtUUTXtmipJDi2QXqmS71afOqkwcqW99psj5p4JIrOb4kDLkpaWirHADHDBaxa+Xga3LvynEfVKprG5ho5oH6aKiqf6mkZpdGALnNrjtADHTb32Xdpa83ulvErY2zwySyUDY2OedB016apNyTzOOJWcyOY1jmvLHs6joC04juD/RRvxK4ZabTBHZ7LHeEso8V9QA1oxaHdw2uJP8qWcqWiSDiboZrObOJ7Oy6wuDmOkgbdvRuHUFmqjRQMdSufe7998gDw8cny8VuXkPtyVzm4WD7tBl2UCayOZ1GvZP7noudpZ7DunRQo5XEhq2dYC6QXfRWPlO3NhviQhodSla0wrX0SlkQHYeq8dovZcP4f9Nwlc656D+6gOqGyCzVoscgcKtLCPMGq+6ZNWbRWl0Zqx105FO7BzkW4Tta4fG3A6joVerkrdTJqKZNUex25kzb0ZY4ZdR6jspFMmoiKZNRTJqKZNRTJqIimTUUyaimTUUyaiIpk1FMmopk1FMmoiKZNRTJqKZNRTJqIonEeJMs7b0lB5ACpJ8gFR+M80yT1a2jI/hBxPzH+ysvNEV7wgaYl36BVi1cG7inqP8LznEaqUSOjHdHT7Xyp0EbdIcd0ojeWmrTQjoQaFWPhnOsjKCZokHxdHD+xSGWylvYLlT0VbDUvjN4ypD2B2HBafw7jEU4/ZuaT3acHDRTafKska4g1GBHQjAqwcM5xljoJQJG+ZwcNe+quoOKtOJRbxUN9OR3Ve6fKvl8YIoQ0jyKg8N45FaPcc298Bwd9O+iYU+VW7XMkbcZCjEEHKWWngbTiyjT5dR/wkXE+W43vifMyj4X34pWuOBOBGGBBGBBVwp8q8La9Q1VM/B4XO1xdh3t6fiy6CY7HKQiFp6BqicTgAjcQB0TyfhLTiyjTl0+iU8WsrxG4OaOmDhiqKejkpzeRnmMj8jzXUv1NIB5Ks3/RFfRfHEbBaYWX/wAu9zaVqCDT1aMR9FXjzE/4WDLFXBl0b3C8pJL9F1nXBVhc30UCa3MBp39CoMfMTu7Gn0JClx8TikPtANPm4f3UqKuGzl3h4k29nlfVm4z4bg6NxaR3p+vmFeOXucmT0ZJcbJ2PRrvTyOSoNqc4Ho0DsQOuqikEqzBBFwrhrg4XC22nyop8qp3JvNJfSCci90jkP738rj5+R7q40+VbLKKfKinyop8qKfKiIp8qKfKinyop8qIinyop8qKfKinyoiS8xDGLp7zv0CgU9Ey5gYf2bgKhpNaCtKhLY3h3S6vM1htUvB8PgKfH3AofFJIoo3STuYxjfekJpTslkVmjtDBJA+ORh6PYQfqunO3AhbbG+AvZGXFpY5xoPEBq0HInDVV3laOJlsuvidYbWInB9naR+XtIAoJWdjQ44UPquBp45GF2xW31CDbkmctic3yO/JcKeiXz87TWKcWbiMLZqsvttNmaa3ASC58XalMaKytjimDTG9jr7GyNb7r7jvdddONFElgkiAJyDzC6Ne1yVDDp9U94ZzbLFQPpI3+b3h6O/wApbNYHDpQ/qoxb6LSGofGbxmyOaDghaNw3mCGfBrmh3wOwOnnomX2rJ/onPDeaZYaBxEjfhd1Ho7qryn4uDiYeYUV9P/FX/wC1FPlSrhvMcM+ALWu+B2H0PQpr9qu45GSDUw3CjEEYKPtSviXLUE9S6OMO+NoAOuGOqafaj7Vs5ocLELm5jXizhdZlzFyy+yguETJI/wDuNGLfmaMR69FWDIw/uU9HH+63Qj5VRubuRxR01mABGL4R0Pm5g7HJVNTRkdqP0VDXcPc0F8WR0/CpEM93AYt+E/2PYqS0A4iihBqkWd1D2xXGkqDG7SdioHDq8wyBjj2T7KQ1tDUYEYgrT+WuLfmYQ43b7fZf6jvqMVmtPRWLki13JyzCkjT9W4j+lVer16vv2o+1H2o+1FlH2o+1H2o+1ER9qPtR9qPtREfaoNr4PHJjQNd8TcPqO6nfaj7VzliZKNLxcLLXFuQqhzByx48LoZ2tlid+83BzSOjh3Dh5hUuy8kyx2uCeS2vnjsxcYo5GDxBebduuk7jp18lsf2qJa+GRye8Gg/EMD/yqmbh8rGn+nd5HPoeX7ld2ygnthZHxO0E8esxwB/KSDD5npBz4+IcVh/MSSxMFmwmhqHRuvvuu9kdAVrtt5Yo4SBsby2t19BfaD1A/4VJ5j5anNqZbLKYHSMiMTrPMCGvaSSfa7HHuqZsskMwE4LbNI3wTnY5Hmu5Ac3s5yuMXMTrFY3T2idtthD2COVjW37jsDeIwLgU04TxqzW5pdC9rqe82ha9nzNOI/RU7mqavCZm/lTZHMtEV6LC6XOdUvjIwLTku0EdsfxCyPNiELmVbPaY3AxSxFo94j6441Wj4GyMLybOu7N28gCMDBvfl6LIfY25YVxl4cR7tDl3URzadaLznDmZ1gbC5sQl8WXwywGjsRUXc6rvwXmCC3BwaC2Rn+pBI0skZ6jyzCggSiMSkXb1XQkXtzXGnomvDeZJYcKh7fhdj9D1C5TcL+Ej0P+VCfGQaEUXSGocw6o3WK1c2+Cr5w3meKbAkMd8Lv7O6FN/tWV09EzsPNZssTwTfcaeGwkkDrUnyHReho+Kl50SjzUGp0QMMjjYBXXiXForM29M+Ng7VOJ9B1OiqUP4i/mLVFDBGGxukDXSP94jJv7uqpNsL7RI6SR15zj1P6DyCY8tWK7aoThhI1XjH62hw5rjC8SxiQcxdMud+DCCe+wAMlq6g6B37w/rXVV9rfRX78RQPCi6Vvn/bj/ZUUD0VFVMDZSAvB8VYIqlzW7b+qkNOHZMuX30tMRFPfA+uCVsOHZOOVYb9qj6YEuOgKvYzqYCei9tTPL4WOPMD4Wlfaj7Ufaj7VupCPtR9qPtR9qIj7Ufaj7UfaiI+1H2rwup1LVn3OH4uQ2asdkDJ5RgX/wAJh9R75yGGaw5wbkrrFC+Z2lgutC+1H2rAeEfixbYJHPkc2Zr3XnRvAAHyEe56dFp/LX4oWS2UaXCGU/w5cAT/ACv6H+hWjZWuUmagmiza48FbJp2sBc9zGgdSTQKq8S5gindSIe6f9QigcMu6fca4eJ4S32Sfeb6jp9VnweI69BTrko9UWFpY8XBVHVVX0RbY8imNtssVojMc7GPYerXYjDEHI5qY1gAFKU6Krvtjn4l1xnYD3ipFjtTW4Rl149zU10rReXm4c2Q2iNvA7Z+FFpePkyCOQXubX2Ppz9kl/Flv7Oye2I//AJbP2vwYe+a+XXRReDxz/wDWIjap7O8mzPEUsTQBaGVPvUNA4ddMFfY4hPGWzsjcDgWuaC0j0KWcH/DuxWe0i0xNcx4BDWXyY23gQS0HEYE96YrGl9NEYJm6TZwBsCDfx5e/kV6W4cdQTu76Lla46sdW70KbflG5KJxKzXY3EEVoevoqc08jcrqZAqja7UGDsSeg/uUpcSTU9SvqUG8b3XuvQ30V7DEGBfN+J8RkqpLHDRsPz4/CY2CAXLxugVOJXwOPsieDEA8tINejcM+6Xz2USABxdQdAHYfREHD2t6Y+pV7FWRsjAN7gKzg45BDTtYQbgAbJ9xvmN1sDLzAy7XAGtSaY/wBEsA9EAeik2Sz33AYU6n0UBxdNJfmV5eaV9bUXAy4/6UqGCjR06K1cn2ChdKadLrf1cf0Syz2C8caAf10Vnslsa1oa26ABQBehaNIAX0eNgjYGDkLeiZ/aj7VxZage7V1D82rK3Xv2o+1FflRX5URH2o+1FflRX5URZx+M08vhWeKF7gJXyB7Guuh4a1pAd5jqsYlhLDRwII7EUW2fiv79i6f6kv8AsaqjabIyQUe1rhn29D2UGUXeV6rh72sp23G9/krPkKz2/kxwb4kNbtaUd0r5B3+VXbRZnRmj2lp8iuJxurNtn903Vi5b/ES12GjWP8SMfwZKubT+U9W6Kxv5qjt7i9jDG40dJETUXvNp7gnFZqpXDLaYZWv7A+0PNp6rWS72aVQca4Qytpnhgs/cfccj99loFK9aKTYpAx7XEAgHou0fDi5oc0tIcAQfMHELhYLfZvzAhtEzI/M40r8Jd0afVQ2MfqFt18bp6SrlmDYWEuGdtrcyn8BdMf2GFOp6AeqaMhc0AOIJ7mlP6Kw2KGNsYbF4dymF3EHOtcfVE1iB+FX4bqbpfY/C+hQiQMH1CNXOyQsmI7heW6e9E4YdFPn4fTpdUKSAjrRU1RwaN4P0Tp8Nx/jy9FLbKRuqnaeEukF9oGGlRko8fCj3I0Vw+ijPsorhRdP+vELAAbrzPFeHtkeZ2jff8/lVz/pfkVzksTm9gfRduM2nw5buHugr54PxGs8eI94LoKIOF7qOz/j7ZWB+u1x0/wAqVYeXZpcbt1vxOw+g6lWCzcFEIoKE93Hum8XEvO6pLZmu+FTIaZkWRurOh4XDSHU3Lup/t0SMtI8l4HU8k7fYwel1RZeHeV1SVaKEy0kdwpUXESPJR5LKR5Li5pHkiJ1FxIH4VMjtAPwqriQ17Jvw+XNqIm1flRX5V412bV7X5URZ7+KzvbsWI/1Jf9jVWPotT5h5bgtzAy0Na6lS1wJDmk92kH0WfcU5AtVlqbK8WiMfwnkNkA8mu6OUSVjtRIV/RVMRibG42Ivvsc33/NlYuX3SiwHwBG53in2H0o4d20J6pbxvlVsskDSxkf5gG9ERURvAxpj0KQs5y8OzmzOjeyUSteGuBa68D0xwpmrO20Ge22S0CRoDwA+GoNyQNN5uJwB64U6LAc1wt9lu6KWF5ftfUfvjH74KjcwfhnLBVzKFuOIN5n3DFuqptqsL4jR7SP0PoVp3MPHLNF+aME84kvOZLZHl4D7zqOMZJpTv50X1bY7CILMZGTNjtEYJtgeXxsk6FkjCT0K4uYL9kqyiqJA0fVaTfwsdr+fvfkqTDzrNHZBZmUbQkeN+8GHoxvljXHyVeJVitXAGuilnir4UMnhueCHNqfdcBg66fOir7mLkT1UmCkiZqdC0Ak3PW++fVN+Ac4Wmwn9hIbveJ3tMP/ienqKLUeW/xigmoy1AQP6XsXRnXq3X6rFSELqyVzdlwqKCKbvCx681+qYLUyRoc1zHNPRwIIPoQV5JZgfhX5s4HzRaLE6tnkc0d2HFh9WnBafy3+MsUlGWxvhO6eIAXRn17t/qpTJ2u3wvP1HCposs7Q9/RXWfh3ldUGSzEeSeWS3slaHRvjc09HNIIOoK+3wg/DvVd91Ukcis44zy8+0Wi9eayO60XupJFagBM+HcHjgHsAE93nFx17aK0T8P8ru9UvmsZHksAWwsNGloaFFDvRfbJyO4Xjm08l819FssqbFxAjuFOh4gD1upK1tfJSoYqdSEROQA74VzfYAfhXGK1Bvdu9VLitFe7d6oiX2jhtOl1QQ4sPUJ7PaAB1bvVJ5G3nYUREzsFoqOrVNrm1Q7DDdHVu9VMrm1FlF7Nu9V4fVu9V7ezbvVF7Nu9URK+M8uQWtt2eON47Ej2h8rgahZ3x38K5oiJLBO4lhqyNz7r2/I+tPrRaxezbvVFc271XJ8TX7qZTVs1P3DjochYHxrmSZzHwcTszHyhpEdoczw5mOpgbzcHtTrk2JjgwWO0R+G+6LXw61EUPQPfGSKOqMRShWqcT4PFaWXJ2RPb5OFaehrUH0Wc8w/g4MXWKQD/wDGQ4ejX9tfqozontNxn5V3DxCmmZ9N3/mfVvpy9rdUttdkji4fxSKBwcxlqiu0NfZvNpj3AxFcktl4ZG/hdiJa0Pfa3xukAF+4XHAnuPVQbHNaeEyubNDVkjbksEgrHKz1GFfIjomPEeaoZ22SzWWAwRxTtkIL73tOcK0Plieq4agd8YtbzVsIZGkaO0C7VqBH8LZ8/uq/zTwQWO1S2cOLxGQA4ihILQ7EapVNZi00cC09aEEYHocVbvxQsb28Rme5rg15aWPIN1wuNGB6HonXLPFm2qw2k8QjZaGWRkfh1AbIGmraCQY4ABaae2W7brv9cimjlI1XDb9bmwxy3PULMS2i8TPioi8V/wCWv+FX2A+l4CgwdTyNVCdGtNXJSTDcagpfBuYJ7G69Z5Hs82g1a75mnArZfw/5/fb2vEzGNfHdq5pNHXq40PTosKWh/hK6n5jp/D/9lKgedQCoeLU8ZgdJbtC2fNbPHaQe7d6r6cwHu3eqr0VrI7jeqZ2S3E9xvVWK8euk9hB+Heqgu4ea9t6p219e7d6o1bvVES+Cw0H7u9VHtLDWgpvVOa5t3qufhDzbvVESQWd3mN6qQy8O43qmt0fy71RdH8u9URLRAXdSN6qVDZQPh3qpOrd6r29m3eqIvB6t3qvb2bd6ovZt3qi9m3eqLKL2Y3qi9mN6ovZjeqL2Y3qiIvZjeqL2Y3qi9mN6ovZjeqIi9mN6ormN6ovZjeqL2Y3qiKNbbBHM0slbG9p6tc0EfQrPuYfwfifV1keI3f8AbcSWH0PVv9VpV7Mb1RezG9VzfG1/eClU1ZNTG8TrfHosKn4hxDhrTBaW+JCQRclHixHt7D+310XvKLqWK2xkgOnjYI69CWuNQSOhx7rb7RA2Rpa8Mc09WuAIPqCqTxr8LYnEyWN/5eTyFTGfVtajT6KI6nc03abq/h4vBK0slboJINwMEg3FxuPdZU7liXsWH/yUK2cMkiBL20HStQR0yVy4hZ7VYjS1xVZ2nj9pp9adNaJVzDa2SWerHA+0OnXoeoUQsA+69FHUPfbYtPMKnrQ/wlH/ANjp/D/9lQrJYnzPDImue92Aa0VJW1fhryRLYmPdaCy/Ld/Zg1uBteprSuPZSKcEvBVRxeRjadzCcm1h5qw2exk+W9U1s9lDe7d6ruxgHdu9V93sxvVWS8UgHMb1RezG9UXsxvVF7Mb1RZRezG9UXsxvVF7Mb1RezG9URF7Mb1RezG9UXsxvVF7Mb1REXsxvVF7Mb1RezG9UXsxvVERezG9UXsxvVF7Mb1RezG9URF7Mb1RezG9Vz8Y5I8Y5LCzpK6XsxvVF7Mb1XPxjkjxjkiaSul7Mb1RezG9Vz8Y5I8Y5ImkrpezG9UXsxvVc/GOSPGOSJpK6XsxvVF7Mb1XPxjkjxjkiaSvp7Q4UN0g9QRUH1xVM4/8AhZZbSb0f7B56mMC6fP2CaA+lFcfGOSPGOS1cxrsOC7wTzQHVE4hKeXeU7PYGXYGtBPvSHF7vV1f6DBOq5jeq5+MckeMclkAAWC5Pc97tTjcrpezG9UXsxvVc/GOSPGOSytdJXS9mN6ovZjeq5+MckeMckTSV0vZjeqL2Y3qufjHJHjHJE0ldL2Y3qi9mN6rn4xyR4xyRNJXS9mN6ovZjeq5+MckeMckTSV0vZjeqL2Y3qufjHJHjHJE0lf/Z">
            <a:hlinkClick r:id="rId4"/>
          </p:cNvPr>
          <p:cNvSpPr>
            <a:spLocks noChangeAspect="1" noChangeArrowheads="1"/>
          </p:cNvSpPr>
          <p:nvPr/>
        </p:nvSpPr>
        <p:spPr bwMode="auto">
          <a:xfrm>
            <a:off x="1963738" y="-860425"/>
            <a:ext cx="2438400" cy="2438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2" descr="data:image/jpeg;base64,/9j/4AAQSkZJRgABAQAAAQABAAD/2wCEAAkGBhQQERUTEBQQFRQUFBUVFBAVEhQVFhUVFxQVFRQUFRUXGyYeGBkjGRQUHy8gJScpLCwsFR4xNTAqNSYrLCkBCQoKDgwOGQ8PGi4jHyQpLC80NTIsLDIvLzQqKS8sKi8qNCk1KSosLzAsKSwsLCk0LCwsKiwsLCksKiwsKSosLP/AABEIAMwAzAMBIgACEQEDEQH/xAAcAAACAwEBAQEAAAAAAAAAAAAABQQGBwMBAgj/xAA/EAABAwEGBAMGAwcDBAMAAAABAAIDEQQSIWGB8AUGMUETUXEiMlJykZIHFLEjQkNiocHRM7LhFVOCwiQ0Y//EABsBAQACAwEBAAAAAAAAAAAAAAAEBQECAwYH/8QAMhEAAQMDAgMHBAEEAwAAAAAAAQACAwQRIRIxBUFRIjJhgZGhsRNx0fBSFMHh8QYVI//aAAwDAQACEQMRAD8A267kN6L5kcGgl10AdSTQDWig8Y4qLMy8WXiahrR3I8zTBULivGpbQfbIDe0YwaP8n1VfVV0cHZ3d0/KkRwl+eSvdj5hglcWscyoNBXC9m2oxTK7kN6LIqZBN+GczTQUFQ9vwOx+h6hQ4eKjaUei6vpv4laNdyG9EXchvRJuGc0QzUBox3wu/s6lCnN3Ib0VxHKyQXYbqK5pbgou5DeiLuQ3oi7kN6Iu5Dei6LVF3Ib0RdyG9EXchvRF3Ib0REXchvRF3Ib0RdyG9EXchvRERdyG9EXchvRF3Ib0RdyG9ERF3Ib0RdyG9EXchvRF3Ib0REXchvRF3Ib0RdyG9EXchvRERdyG9EXchvRF3Ib0RdyG9ERF3Ib0RdyG9EXchvRF3Ib0REXchvRF3Ib0RdyG9EXchvRERdyG9EXchvRF3Ib0RdyG9ERIuZogTECBQud+gyVetPBq9KH9frRWXmFuMWA9536DJQLmQ3ovL10bX1D7+HwFYxOIYP3mqpNw9ze2ndRyzJWXjdvis0D5rRQRsFXGlT1oABTqSQknB+LWXiDSbK9rnAVdE4FsjR2NCK0z6KAYJANQFwuutpNlEu+iacM5hmgwBDm/A7EaHqFxtHDHNPTQqI6MjqAtI5nMN2GxWXAEZV94ZzZDLQOpG7yccD6Op+qeAZN3oslp6Jhw3jksHuEFvwOxb/wAaK5g4sRiUeYUR9P8AxWlXchvRF3Ib0SDhvN0UlBIBG7M+yf8AyphqnzaEVF0jzr/wruKaOUXYbqM5pbuvbuQ3oi7kN6Iu5DeiLuQ3ouy1RdyG9EXchvRF3Ib0RdyG9ERF3Ib0RdyG9EXchvRF3Ib0REXchvRF3Ib0RdyG9EXchvRERdyG9EXchvRF3Ib0RdyG9ERF3Ib0RdyG9EXchvRF3Ib0REXchvRF3Ib0RdyG9EXchvRERdyG9EXchvRF3Ib0RdyG9ERLON2R7wwsaHXSSQDjiOyUMlBNCAD8JwP6K1Xcm70XC1WBkg9trTn3GtFU1VA6R5kjOTyO3Ty913jlsLFUjm+zwPscrLW5scLwGukx9kki67AdnUVW4afBtVmi4hHE+S65lj4jCaCUXKXJA39670rULR+IcuEtc0XZI3Cjo3Uxaeo6YhUNv4cWeG0xysNpYIX+IyyukrE1/mARUDKvZVhkNO0tnBbv43xyI/bdF27xu3KUz223WC2sscBNtjfEZWwz3RI1rS4FrZe59nCqtD+IwF8cUpbDPJG2QWeUgOF6ouh3QkEEUySXiUEh41ZpLrrn5aRt8A3b1Xm7WlK0IwVf54Yw8Uj8aB9oZ+UN6KOpcBfd7baY1HXBcS6Opc1pGdN7i1+flyWw1MBzzV7tHCi3oND/AGKhPiI6iiQM42LDw59oscsk8XjMayK0XiYxW6+Kpx6/TNO+Cc0MtL/AmhfBPdveDIPeb8UbujgoD4nsBcBdoJHQ4tfG+L5XUOBxzX1T0U3h/GJYD+zdh3YcWnTtoukvDPhoMlDkgLeoWkc9jdhsUcOquXDecI34StEbvPq060w1T9jg4VF0g9CDULK6eil2DickBrG6g7t6tPqFeU/GHNxKL+PNRnQA91aXdybvRF3Ju9FXOG84sdhM0MPxDFv+QrBFIHCrbhB6EGoV7DURzC8Zuozmlu6+7uTd6Iu5N3oi7k3eiLuTd6KQtUXcm70RdybvRF3Ju9EXcm70REXcm70RdybvRF3Ju9EXcm70REXcm70RdybvRF3Ju9EXcm70REXcm70RdybvRF3Ju9EXcm70REXcm70RdybvRF3Ju9EXcm70REUyaimTUUyaimTURFMmrlPZWvFHtYd9ivmz22OQkMdG4tNCAakLvTJq0IbI2xsQs5BSO18ud4yPlP8AlUfmXkySSdtohlfZ7TGy41xaHMc2pNHNIzOIWqUyaviWBrhRzWkZqmm4Oy+unOk+oPkf3wXcTnZ2VhPOrbUeFzNtUUTXtmipJDi2QXqmS71afOqkwcqW99psj5p4JIrOb4kDLkpaWirHADHDBaxa+Xga3LvynEfVKprG5ho5oH6aKiqf6mkZpdGALnNrjtADHTb32Xdpa83ulvErY2zwySyUDY2OedB016apNyTzOOJWcyOY1jmvLHs6joC04juD/RRvxK4ZabTBHZ7LHeEso8V9QA1oxaHdw2uJP8qWcqWiSDiboZrObOJ7Oy6wuDmOkgbdvRuHUFmqjRQMdSufe7998gDw8cny8VuXkPtyVzm4WD7tBl2UCayOZ1GvZP7noudpZ7DunRQo5XEhq2dYC6QXfRWPlO3NhviQhodSla0wrX0SlkQHYeq8dovZcP4f9Nwlc656D+6gOqGyCzVoscgcKtLCPMGq+6ZNWbRWl0Zqx105FO7BzkW4Tta4fG3A6joVerkrdTJqKZNUex25kzb0ZY4ZdR6jspFMmoiKZNRTJqKZNRTJqIimTUUyaimTUUyaiIpk1FMmopk1FMmoiKZNRTJqKZNRTJqIonEeJMs7b0lB5ACpJ8gFR+M80yT1a2jI/hBxPzH+ysvNEV7wgaYl36BVi1cG7inqP8LznEaqUSOjHdHT7Xyp0EbdIcd0ojeWmrTQjoQaFWPhnOsjKCZokHxdHD+xSGWylvYLlT0VbDUvjN4ypD2B2HBafw7jEU4/ZuaT3acHDRTafKska4g1GBHQjAqwcM5xljoJQJG+ZwcNe+quoOKtOJRbxUN9OR3Ve6fKvl8YIoQ0jyKg8N45FaPcc298Bwd9O+iYU+VW7XMkbcZCjEEHKWWngbTiyjT5dR/wkXE+W43vifMyj4X34pWuOBOBGGBBGBBVwp8q8La9Q1VM/B4XO1xdh3t6fiy6CY7HKQiFp6BqicTgAjcQB0TyfhLTiyjTl0+iU8WsrxG4OaOmDhiqKejkpzeRnmMj8jzXUv1NIB5Ks3/RFfRfHEbBaYWX/wAu9zaVqCDT1aMR9FXjzE/4WDLFXBl0b3C8pJL9F1nXBVhc30UCa3MBp39CoMfMTu7Gn0JClx8TikPtANPm4f3UqKuGzl3h4k29nlfVm4z4bg6NxaR3p+vmFeOXucmT0ZJcbJ2PRrvTyOSoNqc4Ho0DsQOuqikEqzBBFwrhrg4XC22nyop8qp3JvNJfSCci90jkP738rj5+R7q40+VbLKKfKinyop8qKfKiIp8qKfKinyop8qIinyop8qKfKinyoiS8xDGLp7zv0CgU9Ey5gYf2bgKhpNaCtKhLY3h3S6vM1htUvB8PgKfH3AofFJIoo3STuYxjfekJpTslkVmjtDBJA+ORh6PYQfqunO3AhbbG+AvZGXFpY5xoPEBq0HInDVV3laOJlsuvidYbWInB9naR+XtIAoJWdjQ44UPquBp45GF2xW31CDbkmctic3yO/JcKeiXz87TWKcWbiMLZqsvttNmaa3ASC58XalMaKytjimDTG9jr7GyNb7r7jvdddONFElgkiAJyDzC6Ne1yVDDp9U94ZzbLFQPpI3+b3h6O/wApbNYHDpQ/qoxb6LSGofGbxmyOaDghaNw3mCGfBrmh3wOwOnnomX2rJ/onPDeaZYaBxEjfhd1Ho7qryn4uDiYeYUV9P/FX/wC1FPlSrhvMcM+ALWu+B2H0PQpr9qu45GSDUw3CjEEYKPtSviXLUE9S6OMO+NoAOuGOqafaj7Vs5ocLELm5jXizhdZlzFyy+yguETJI/wDuNGLfmaMR69FWDIw/uU9HH+63Qj5VRubuRxR01mABGL4R0Pm5g7HJVNTRkdqP0VDXcPc0F8WR0/CpEM93AYt+E/2PYqS0A4iihBqkWd1D2xXGkqDG7SdioHDq8wyBjj2T7KQ1tDUYEYgrT+WuLfmYQ43b7fZf6jvqMVmtPRWLki13JyzCkjT9W4j+lVer16vv2o+1H2o+1FlH2o+1H2o+1ER9qPtR9qPtREfaoNr4PHJjQNd8TcPqO6nfaj7VzliZKNLxcLLXFuQqhzByx48LoZ2tlid+83BzSOjh3Dh5hUuy8kyx2uCeS2vnjsxcYo5GDxBebduuk7jp18lsf2qJa+GRye8Gg/EMD/yqmbh8rGn+nd5HPoeX7ld2ygnthZHxO0E8esxwB/KSDD5npBz4+IcVh/MSSxMFmwmhqHRuvvuu9kdAVrtt5Yo4SBsby2t19BfaD1A/4VJ5j5anNqZbLKYHSMiMTrPMCGvaSSfa7HHuqZsskMwE4LbNI3wTnY5Hmu5Ac3s5yuMXMTrFY3T2idtthD2COVjW37jsDeIwLgU04TxqzW5pdC9rqe82ha9nzNOI/RU7mqavCZm/lTZHMtEV6LC6XOdUvjIwLTku0EdsfxCyPNiELmVbPaY3AxSxFo94j6441Wj4GyMLybOu7N28gCMDBvfl6LIfY25YVxl4cR7tDl3URzadaLznDmZ1gbC5sQl8WXwywGjsRUXc6rvwXmCC3BwaC2Rn+pBI0skZ6jyzCggSiMSkXb1XQkXtzXGnomvDeZJYcKh7fhdj9D1C5TcL+Ej0P+VCfGQaEUXSGocw6o3WK1c2+Cr5w3meKbAkMd8Lv7O6FN/tWV09EzsPNZssTwTfcaeGwkkDrUnyHReho+Kl50SjzUGp0QMMjjYBXXiXForM29M+Ng7VOJ9B1OiqUP4i/mLVFDBGGxukDXSP94jJv7uqpNsL7RI6SR15zj1P6DyCY8tWK7aoThhI1XjH62hw5rjC8SxiQcxdMud+DCCe+wAMlq6g6B37w/rXVV9rfRX78RQPCi6Vvn/bj/ZUUD0VFVMDZSAvB8VYIqlzW7b+qkNOHZMuX30tMRFPfA+uCVsOHZOOVYb9qj6YEuOgKvYzqYCei9tTPL4WOPMD4Wlfaj7Ufaj7VupCPtR9qPtR9qIj7Ufaj7UfaiI+1H2rwup1LVn3OH4uQ2asdkDJ5RgX/wAJh9R75yGGaw5wbkrrFC+Z2lgutC+1H2rAeEfixbYJHPkc2Zr3XnRvAAHyEe56dFp/LX4oWS2UaXCGU/w5cAT/ACv6H+hWjZWuUmagmiza48FbJp2sBc9zGgdSTQKq8S5gindSIe6f9QigcMu6fca4eJ4S32Sfeb6jp9VnweI69BTrko9UWFpY8XBVHVVX0RbY8imNtssVojMc7GPYerXYjDEHI5qY1gAFKU6Krvtjn4l1xnYD3ipFjtTW4Rl149zU10rReXm4c2Q2iNvA7Z+FFpePkyCOQXubX2Ppz9kl/Flv7Oye2I//AJbP2vwYe+a+XXRReDxz/wDWIjap7O8mzPEUsTQBaGVPvUNA4ddMFfY4hPGWzsjcDgWuaC0j0KWcH/DuxWe0i0xNcx4BDWXyY23gQS0HEYE96YrGl9NEYJm6TZwBsCDfx5e/kV6W4cdQTu76Lla46sdW70KbflG5KJxKzXY3EEVoevoqc08jcrqZAqja7UGDsSeg/uUpcSTU9SvqUG8b3XuvQ30V7DEGBfN+J8RkqpLHDRsPz4/CY2CAXLxugVOJXwOPsieDEA8tINejcM+6Xz2USABxdQdAHYfREHD2t6Y+pV7FWRsjAN7gKzg45BDTtYQbgAbJ9xvmN1sDLzAy7XAGtSaY/wBEsA9EAeik2Sz33AYU6n0UBxdNJfmV5eaV9bUXAy4/6UqGCjR06K1cn2ChdKadLrf1cf0Syz2C8caAf10Vnslsa1oa26ABQBehaNIAX0eNgjYGDkLeiZ/aj7VxZage7V1D82rK3Xv2o+1FflRX5URH2o+1FflRX5URZx+M08vhWeKF7gJXyB7Guuh4a1pAd5jqsYlhLDRwII7EUW2fiv79i6f6kv8AsaqjabIyQUe1rhn29D2UGUXeV6rh72sp23G9/krPkKz2/kxwb4kNbtaUd0r5B3+VXbRZnRmj2lp8iuJxurNtn903Vi5b/ES12GjWP8SMfwZKubT+U9W6Kxv5qjt7i9jDG40dJETUXvNp7gnFZqpXDLaYZWv7A+0PNp6rWS72aVQca4Qytpnhgs/cfccj99loFK9aKTYpAx7XEAgHou0fDi5oc0tIcAQfMHELhYLfZvzAhtEzI/M40r8Jd0afVQ2MfqFt18bp6SrlmDYWEuGdtrcyn8BdMf2GFOp6AeqaMhc0AOIJ7mlP6Kw2KGNsYbF4dymF3EHOtcfVE1iB+FX4bqbpfY/C+hQiQMH1CNXOyQsmI7heW6e9E4YdFPn4fTpdUKSAjrRU1RwaN4P0Tp8Nx/jy9FLbKRuqnaeEukF9oGGlRko8fCj3I0Vw+ijPsorhRdP+vELAAbrzPFeHtkeZ2jff8/lVz/pfkVzksTm9gfRduM2nw5buHugr54PxGs8eI94LoKIOF7qOz/j7ZWB+u1x0/wAqVYeXZpcbt1vxOw+g6lWCzcFEIoKE93Hum8XEvO6pLZmu+FTIaZkWRurOh4XDSHU3Lup/t0SMtI8l4HU8k7fYwel1RZeHeV1SVaKEy0kdwpUXESPJR5LKR5Li5pHkiJ1FxIH4VMjtAPwqriQ17Jvw+XNqIm1flRX5V412bV7X5URZ7+KzvbsWI/1Jf9jVWPotT5h5bgtzAy0Na6lS1wJDmk92kH0WfcU5AtVlqbK8WiMfwnkNkA8mu6OUSVjtRIV/RVMRibG42Ivvsc33/NlYuX3SiwHwBG53in2H0o4d20J6pbxvlVsskDSxkf5gG9ERURvAxpj0KQs5y8OzmzOjeyUSteGuBa68D0xwpmrO20Ge22S0CRoDwA+GoNyQNN5uJwB64U6LAc1wt9lu6KWF5ftfUfvjH74KjcwfhnLBVzKFuOIN5n3DFuqptqsL4jR7SP0PoVp3MPHLNF+aME84kvOZLZHl4D7zqOMZJpTv50X1bY7CILMZGTNjtEYJtgeXxsk6FkjCT0K4uYL9kqyiqJA0fVaTfwsdr+fvfkqTDzrNHZBZmUbQkeN+8GHoxvljXHyVeJVitXAGuilnir4UMnhueCHNqfdcBg66fOir7mLkT1UmCkiZqdC0Ak3PW++fVN+Ac4Wmwn9hIbveJ3tMP/ienqKLUeW/xigmoy1AQP6XsXRnXq3X6rFSELqyVzdlwqKCKbvCx681+qYLUyRoc1zHNPRwIIPoQV5JZgfhX5s4HzRaLE6tnkc0d2HFh9WnBafy3+MsUlGWxvhO6eIAXRn17t/qpTJ2u3wvP1HCposs7Q9/RXWfh3ldUGSzEeSeWS3slaHRvjc09HNIIOoK+3wg/DvVd91Ukcis44zy8+0Wi9eayO60XupJFagBM+HcHjgHsAE93nFx17aK0T8P8ru9UvmsZHksAWwsNGloaFFDvRfbJyO4Xjm08l819FssqbFxAjuFOh4gD1upK1tfJSoYqdSEROQA74VzfYAfhXGK1Bvdu9VLitFe7d6oiX2jhtOl1QQ4sPUJ7PaAB1bvVJ5G3nYUREzsFoqOrVNrm1Q7DDdHVu9VMrm1FlF7Nu9V4fVu9V7ezbvVF7Nu9URK+M8uQWtt2eON47Ej2h8rgahZ3x38K5oiJLBO4lhqyNz7r2/I+tPrRaxezbvVFc271XJ8TX7qZTVs1P3DjochYHxrmSZzHwcTszHyhpEdoczw5mOpgbzcHtTrk2JjgwWO0R+G+6LXw61EUPQPfGSKOqMRShWqcT4PFaWXJ2RPb5OFaehrUH0Wc8w/g4MXWKQD/wDGQ4ejX9tfqozontNxn5V3DxCmmZ9N3/mfVvpy9rdUttdkji4fxSKBwcxlqiu0NfZvNpj3AxFcktl4ZG/hdiJa0Pfa3xukAF+4XHAnuPVQbHNaeEyubNDVkjbksEgrHKz1GFfIjomPEeaoZ22SzWWAwRxTtkIL73tOcK0Plieq4agd8YtbzVsIZGkaO0C7VqBH8LZ8/uq/zTwQWO1S2cOLxGQA4ihILQ7EapVNZi00cC09aEEYHocVbvxQsb28Rme5rg15aWPIN1wuNGB6HonXLPFm2qw2k8QjZaGWRkfh1AbIGmraCQY4ABaae2W7brv9cimjlI1XDb9bmwxy3PULMS2i8TPioi8V/wCWv+FX2A+l4CgwdTyNVCdGtNXJSTDcagpfBuYJ7G69Z5Hs82g1a75mnArZfw/5/fb2vEzGNfHdq5pNHXq40PTosKWh/hK6n5jp/D/9lKgedQCoeLU8ZgdJbtC2fNbPHaQe7d6r6cwHu3eqr0VrI7jeqZ2S3E9xvVWK8euk9hB+Heqgu4ea9t6p219e7d6o1bvVES+Cw0H7u9VHtLDWgpvVOa5t3qufhDzbvVESQWd3mN6qQy8O43qmt0fy71RdH8u9URLRAXdSN6qVDZQPh3qpOrd6r29m3eqIvB6t3qvb2bd6ovZt3qi9m3eqLKL2Y3qi9mN6ovZjeqL2Y3qiIvZjeqL2Y3qi9mN6ovZjeqIi9mN6ormN6ovZjeqL2Y3qiKNbbBHM0slbG9p6tc0EfQrPuYfwfifV1keI3f8AbcSWH0PVv9VpV7Mb1RezG9VzfG1/eClU1ZNTG8TrfHosKn4hxDhrTBaW+JCQRclHixHt7D+310XvKLqWK2xkgOnjYI69CWuNQSOhx7rb7RA2Rpa8Mc09WuAIPqCqTxr8LYnEyWN/5eTyFTGfVtajT6KI6nc03abq/h4vBK0slboJINwMEg3FxuPdZU7liXsWH/yUK2cMkiBL20HStQR0yVy4hZ7VYjS1xVZ2nj9pp9adNaJVzDa2SWerHA+0OnXoeoUQsA+69FHUPfbYtPMKnrQ/wlH/ANjp/D/9lQrJYnzPDImue92Aa0VJW1fhryRLYmPdaCy/Ld/Zg1uBteprSuPZSKcEvBVRxeRjadzCcm1h5qw2exk+W9U1s9lDe7d6ruxgHdu9V93sxvVWS8UgHMb1RezG9UXsxvVF7Mb1RZRezG9UXsxvVF7Mb1RezG9URF7Mb1RezG9UXsxvVF7Mb1REXsxvVF7Mb1RezG9UXsxvVERezG9UXsxvVF7Mb1RezG9URF7Mb1RezG9Vz8Y5I8Y5LCzpK6XsxvVF7Mb1XPxjkjxjkiaSul7Mb1RezG9Vz8Y5I8Y5ImkrpezG9UXsxvVc/GOSPGOSJpK6XsxvVF7Mb1XPxjkjxjkiaSvp7Q4UN0g9QRUH1xVM4/8AhZZbSb0f7B56mMC6fP2CaA+lFcfGOSPGOS1cxrsOC7wTzQHVE4hKeXeU7PYGXYGtBPvSHF7vV1f6DBOq5jeq5+MckeMclkAAWC5Pc97tTjcrpezG9UXsxvVc/GOSPGOSytdJXS9mN6ovZjeq5+MckeMckTSV0vZjeqL2Y3qufjHJHjHJE0ldL2Y3qi9mN6rn4xyR4xyRNJXS9mN6ovZjeq5+MckeMckTSV0vZjeqL2Y3qufjHJHjHJE0lf/Z">
            <a:hlinkClick r:id="rId4"/>
          </p:cNvPr>
          <p:cNvSpPr>
            <a:spLocks noChangeAspect="1" noChangeArrowheads="1"/>
          </p:cNvSpPr>
          <p:nvPr/>
        </p:nvSpPr>
        <p:spPr bwMode="auto">
          <a:xfrm>
            <a:off x="2116138" y="-708025"/>
            <a:ext cx="2438400" cy="2438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4" descr="data:image/jpeg;base64,/9j/4AAQSkZJRgABAQAAAQABAAD/2wCEAAkGBhQQERUTEBQQFRQUFBUVFBAVEhQVFhUVFxQVFRQUFRUXGyYeGBkjGRQUHy8gJScpLCwsFR4xNTAqNSYrLCkBCQoKDgwOGQ8PGi4jHyQpLC80NTIsLDIvLzQqKS8sKi8qNCk1KSosLzAsKSwsLCk0LCwsKiwsLCksKiwsKSosLP/AABEIAMwAzAMBIgACEQEDEQH/xAAcAAACAwEBAQEAAAAAAAAAAAAABQQGBwMBAgj/xAA/EAABAwEGBAMGAwcDBAMAAAABAAIDEQQSIWGB8AUGMUETUXEiMlJykZIHFLEjQkNiocHRM7LhFVOCwiQ0Y//EABsBAQACAwEBAAAAAAAAAAAAAAAEBQECAwYH/8QAMhEAAQMDAgMHBAEEAwAAAAAAAQACAwQRIRIxBUFRIjJhgZGhsRNx0fBSFMHh8QYVI//aAAwDAQACEQMRAD8A267kN6L5kcGgl10AdSTQDWig8Y4qLMy8WXiahrR3I8zTBULivGpbQfbIDe0YwaP8n1VfVV0cHZ3d0/KkRwl+eSvdj5hglcWscyoNBXC9m2oxTK7kN6LIqZBN+GczTQUFQ9vwOx+h6hQ4eKjaUei6vpv4laNdyG9EXchvRJuGc0QzUBox3wu/s6lCnN3Ib0VxHKyQXYbqK5pbgou5DeiLuQ3oi7kN6Iu5Dei6LVF3Ib0RdyG9EXchvRF3Ib0REXchvRF3Ib0RdyG9EXchvRERdyG9EXchvRF3Ib0RdyG9ERF3Ib0RdyG9EXchvRF3Ib0REXchvRF3Ib0RdyG9EXchvRERdyG9EXchvRF3Ib0RdyG9ERF3Ib0RdyG9EXchvRF3Ib0REXchvRF3Ib0RdyG9EXchvRERdyG9EXchvRF3Ib0RdyG9ERIuZogTECBQud+gyVetPBq9KH9frRWXmFuMWA9536DJQLmQ3ovL10bX1D7+HwFYxOIYP3mqpNw9ze2ndRyzJWXjdvis0D5rRQRsFXGlT1oABTqSQknB+LWXiDSbK9rnAVdE4FsjR2NCK0z6KAYJANQFwuutpNlEu+iacM5hmgwBDm/A7EaHqFxtHDHNPTQqI6MjqAtI5nMN2GxWXAEZV94ZzZDLQOpG7yccD6Op+qeAZN3oslp6Jhw3jksHuEFvwOxb/wAaK5g4sRiUeYUR9P8AxWlXchvRF3Ib0SDhvN0UlBIBG7M+yf8AyphqnzaEVF0jzr/wruKaOUXYbqM5pbuvbuQ3oi7kN6Iu5DeiLuQ3ouy1RdyG9EXchvRF3Ib0RdyG9ERF3Ib0RdyG9EXchvRF3Ib0REXchvRF3Ib0RdyG9EXchvRERdyG9EXchvRF3Ib0RdyG9ERF3Ib0RdyG9EXchvRF3Ib0REXchvRF3Ib0RdyG9EXchvRERdyG9EXchvRF3Ib0RdyG9ERLON2R7wwsaHXSSQDjiOyUMlBNCAD8JwP6K1Xcm70XC1WBkg9trTn3GtFU1VA6R5kjOTyO3Ty913jlsLFUjm+zwPscrLW5scLwGukx9kki67AdnUVW4afBtVmi4hHE+S65lj4jCaCUXKXJA39670rULR+IcuEtc0XZI3Cjo3Uxaeo6YhUNv4cWeG0xysNpYIX+IyyukrE1/mARUDKvZVhkNO0tnBbv43xyI/bdF27xu3KUz223WC2sscBNtjfEZWwz3RI1rS4FrZe59nCqtD+IwF8cUpbDPJG2QWeUgOF6ouh3QkEEUySXiUEh41ZpLrrn5aRt8A3b1Xm7WlK0IwVf54Yw8Uj8aB9oZ+UN6KOpcBfd7baY1HXBcS6Opc1pGdN7i1+flyWw1MBzzV7tHCi3oND/AGKhPiI6iiQM42LDw59oscsk8XjMayK0XiYxW6+Kpx6/TNO+Cc0MtL/AmhfBPdveDIPeb8UbujgoD4nsBcBdoJHQ4tfG+L5XUOBxzX1T0U3h/GJYD+zdh3YcWnTtoukvDPhoMlDkgLeoWkc9jdhsUcOquXDecI34StEbvPq060w1T9jg4VF0g9CDULK6eil2DickBrG6g7t6tPqFeU/GHNxKL+PNRnQA91aXdybvRF3Ju9FXOG84sdhM0MPxDFv+QrBFIHCrbhB6EGoV7DURzC8Zuozmlu6+7uTd6Iu5N3oi7k3eiLuTd6KQtUXcm70RdybvRF3Ju9EXcm70REXcm70RdybvRF3Ju9EXcm70REXcm70RdybvRF3Ju9EXcm70REXcm70RdybvRF3Ju9EXcm70REXcm70RdybvRF3Ju9EXcm70REUyaimTUUyaimTURFMmrlPZWvFHtYd9ivmz22OQkMdG4tNCAakLvTJq0IbI2xsQs5BSO18ud4yPlP8AlUfmXkySSdtohlfZ7TGy41xaHMc2pNHNIzOIWqUyaviWBrhRzWkZqmm4Oy+unOk+oPkf3wXcTnZ2VhPOrbUeFzNtUUTXtmipJDi2QXqmS71afOqkwcqW99psj5p4JIrOb4kDLkpaWirHADHDBaxa+Xga3LvynEfVKprG5ho5oH6aKiqf6mkZpdGALnNrjtADHTb32Xdpa83ulvErY2zwySyUDY2OedB016apNyTzOOJWcyOY1jmvLHs6joC04juD/RRvxK4ZabTBHZ7LHeEso8V9QA1oxaHdw2uJP8qWcqWiSDiboZrObOJ7Oy6wuDmOkgbdvRuHUFmqjRQMdSufe7998gDw8cny8VuXkPtyVzm4WD7tBl2UCayOZ1GvZP7noudpZ7DunRQo5XEhq2dYC6QXfRWPlO3NhviQhodSla0wrX0SlkQHYeq8dovZcP4f9Nwlc656D+6gOqGyCzVoscgcKtLCPMGq+6ZNWbRWl0Zqx105FO7BzkW4Tta4fG3A6joVerkrdTJqKZNUex25kzb0ZY4ZdR6jspFMmoiKZNRTJqKZNRTJqIimTUUyaimTUUyaiIpk1FMmopk1FMmoiKZNRTJqKZNRTJqIonEeJMs7b0lB5ACpJ8gFR+M80yT1a2jI/hBxPzH+ysvNEV7wgaYl36BVi1cG7inqP8LznEaqUSOjHdHT7Xyp0EbdIcd0ojeWmrTQjoQaFWPhnOsjKCZokHxdHD+xSGWylvYLlT0VbDUvjN4ypD2B2HBafw7jEU4/ZuaT3acHDRTafKska4g1GBHQjAqwcM5xljoJQJG+ZwcNe+quoOKtOJRbxUN9OR3Ve6fKvl8YIoQ0jyKg8N45FaPcc298Bwd9O+iYU+VW7XMkbcZCjEEHKWWngbTiyjT5dR/wkXE+W43vifMyj4X34pWuOBOBGGBBGBBVwp8q8La9Q1VM/B4XO1xdh3t6fiy6CY7HKQiFp6BqicTgAjcQB0TyfhLTiyjTl0+iU8WsrxG4OaOmDhiqKejkpzeRnmMj8jzXUv1NIB5Ks3/RFfRfHEbBaYWX/wAu9zaVqCDT1aMR9FXjzE/4WDLFXBl0b3C8pJL9F1nXBVhc30UCa3MBp39CoMfMTu7Gn0JClx8TikPtANPm4f3UqKuGzl3h4k29nlfVm4z4bg6NxaR3p+vmFeOXucmT0ZJcbJ2PRrvTyOSoNqc4Ho0DsQOuqikEqzBBFwrhrg4XC22nyop8qp3JvNJfSCci90jkP738rj5+R7q40+VbLKKfKinyop8qKfKiIp8qKfKinyop8qIinyop8qKfKinyoiS8xDGLp7zv0CgU9Ey5gYf2bgKhpNaCtKhLY3h3S6vM1htUvB8PgKfH3AofFJIoo3STuYxjfekJpTslkVmjtDBJA+ORh6PYQfqunO3AhbbG+AvZGXFpY5xoPEBq0HInDVV3laOJlsuvidYbWInB9naR+XtIAoJWdjQ44UPquBp45GF2xW31CDbkmctic3yO/JcKeiXz87TWKcWbiMLZqsvttNmaa3ASC58XalMaKytjimDTG9jr7GyNb7r7jvdddONFElgkiAJyDzC6Ne1yVDDp9U94ZzbLFQPpI3+b3h6O/wApbNYHDpQ/qoxb6LSGofGbxmyOaDghaNw3mCGfBrmh3wOwOnnomX2rJ/onPDeaZYaBxEjfhd1Ho7qryn4uDiYeYUV9P/FX/wC1FPlSrhvMcM+ALWu+B2H0PQpr9qu45GSDUw3CjEEYKPtSviXLUE9S6OMO+NoAOuGOqafaj7Vs5ocLELm5jXizhdZlzFyy+yguETJI/wDuNGLfmaMR69FWDIw/uU9HH+63Qj5VRubuRxR01mABGL4R0Pm5g7HJVNTRkdqP0VDXcPc0F8WR0/CpEM93AYt+E/2PYqS0A4iihBqkWd1D2xXGkqDG7SdioHDq8wyBjj2T7KQ1tDUYEYgrT+WuLfmYQ43b7fZf6jvqMVmtPRWLki13JyzCkjT9W4j+lVer16vv2o+1H2o+1FlH2o+1H2o+1ER9qPtR9qPtREfaoNr4PHJjQNd8TcPqO6nfaj7VzliZKNLxcLLXFuQqhzByx48LoZ2tlid+83BzSOjh3Dh5hUuy8kyx2uCeS2vnjsxcYo5GDxBebduuk7jp18lsf2qJa+GRye8Gg/EMD/yqmbh8rGn+nd5HPoeX7ld2ygnthZHxO0E8esxwB/KSDD5npBz4+IcVh/MSSxMFmwmhqHRuvvuu9kdAVrtt5Yo4SBsby2t19BfaD1A/4VJ5j5anNqZbLKYHSMiMTrPMCGvaSSfa7HHuqZsskMwE4LbNI3wTnY5Hmu5Ac3s5yuMXMTrFY3T2idtthD2COVjW37jsDeIwLgU04TxqzW5pdC9rqe82ha9nzNOI/RU7mqavCZm/lTZHMtEV6LC6XOdUvjIwLTku0EdsfxCyPNiELmVbPaY3AxSxFo94j6441Wj4GyMLybOu7N28gCMDBvfl6LIfY25YVxl4cR7tDl3URzadaLznDmZ1gbC5sQl8WXwywGjsRUXc6rvwXmCC3BwaC2Rn+pBI0skZ6jyzCggSiMSkXb1XQkXtzXGnomvDeZJYcKh7fhdj9D1C5TcL+Ej0P+VCfGQaEUXSGocw6o3WK1c2+Cr5w3meKbAkMd8Lv7O6FN/tWV09EzsPNZssTwTfcaeGwkkDrUnyHReho+Kl50SjzUGp0QMMjjYBXXiXForM29M+Ng7VOJ9B1OiqUP4i/mLVFDBGGxukDXSP94jJv7uqpNsL7RI6SR15zj1P6DyCY8tWK7aoThhI1XjH62hw5rjC8SxiQcxdMud+DCCe+wAMlq6g6B37w/rXVV9rfRX78RQPCi6Vvn/bj/ZUUD0VFVMDZSAvB8VYIqlzW7b+qkNOHZMuX30tMRFPfA+uCVsOHZOOVYb9qj6YEuOgKvYzqYCei9tTPL4WOPMD4Wlfaj7Ufaj7VupCPtR9qPtR9qIj7Ufaj7UfaiI+1H2rwup1LVn3OH4uQ2asdkDJ5RgX/wAJh9R75yGGaw5wbkrrFC+Z2lgutC+1H2rAeEfixbYJHPkc2Zr3XnRvAAHyEe56dFp/LX4oWS2UaXCGU/w5cAT/ACv6H+hWjZWuUmagmiza48FbJp2sBc9zGgdSTQKq8S5gindSIe6f9QigcMu6fca4eJ4S32Sfeb6jp9VnweI69BTrko9UWFpY8XBVHVVX0RbY8imNtssVojMc7GPYerXYjDEHI5qY1gAFKU6Krvtjn4l1xnYD3ipFjtTW4Rl149zU10rReXm4c2Q2iNvA7Z+FFpePkyCOQXubX2Ppz9kl/Flv7Oye2I//AJbP2vwYe+a+XXRReDxz/wDWIjap7O8mzPEUsTQBaGVPvUNA4ddMFfY4hPGWzsjcDgWuaC0j0KWcH/DuxWe0i0xNcx4BDWXyY23gQS0HEYE96YrGl9NEYJm6TZwBsCDfx5e/kV6W4cdQTu76Lla46sdW70KbflG5KJxKzXY3EEVoevoqc08jcrqZAqja7UGDsSeg/uUpcSTU9SvqUG8b3XuvQ30V7DEGBfN+J8RkqpLHDRsPz4/CY2CAXLxugVOJXwOPsieDEA8tINejcM+6Xz2USABxdQdAHYfREHD2t6Y+pV7FWRsjAN7gKzg45BDTtYQbgAbJ9xvmN1sDLzAy7XAGtSaY/wBEsA9EAeik2Sz33AYU6n0UBxdNJfmV5eaV9bUXAy4/6UqGCjR06K1cn2ChdKadLrf1cf0Syz2C8caAf10Vnslsa1oa26ABQBehaNIAX0eNgjYGDkLeiZ/aj7VxZage7V1D82rK3Xv2o+1FflRX5URH2o+1FflRX5URZx+M08vhWeKF7gJXyB7Guuh4a1pAd5jqsYlhLDRwII7EUW2fiv79i6f6kv8AsaqjabIyQUe1rhn29D2UGUXeV6rh72sp23G9/krPkKz2/kxwb4kNbtaUd0r5B3+VXbRZnRmj2lp8iuJxurNtn903Vi5b/ES12GjWP8SMfwZKubT+U9W6Kxv5qjt7i9jDG40dJETUXvNp7gnFZqpXDLaYZWv7A+0PNp6rWS72aVQca4Qytpnhgs/cfccj99loFK9aKTYpAx7XEAgHou0fDi5oc0tIcAQfMHELhYLfZvzAhtEzI/M40r8Jd0afVQ2MfqFt18bp6SrlmDYWEuGdtrcyn8BdMf2GFOp6AeqaMhc0AOIJ7mlP6Kw2KGNsYbF4dymF3EHOtcfVE1iB+FX4bqbpfY/C+hQiQMH1CNXOyQsmI7heW6e9E4YdFPn4fTpdUKSAjrRU1RwaN4P0Tp8Nx/jy9FLbKRuqnaeEukF9oGGlRko8fCj3I0Vw+ijPsorhRdP+vELAAbrzPFeHtkeZ2jff8/lVz/pfkVzksTm9gfRduM2nw5buHugr54PxGs8eI94LoKIOF7qOz/j7ZWB+u1x0/wAqVYeXZpcbt1vxOw+g6lWCzcFEIoKE93Hum8XEvO6pLZmu+FTIaZkWRurOh4XDSHU3Lup/t0SMtI8l4HU8k7fYwel1RZeHeV1SVaKEy0kdwpUXESPJR5LKR5Li5pHkiJ1FxIH4VMjtAPwqriQ17Jvw+XNqIm1flRX5V412bV7X5URZ7+KzvbsWI/1Jf9jVWPotT5h5bgtzAy0Na6lS1wJDmk92kH0WfcU5AtVlqbK8WiMfwnkNkA8mu6OUSVjtRIV/RVMRibG42Ivvsc33/NlYuX3SiwHwBG53in2H0o4d20J6pbxvlVsskDSxkf5gG9ERURvAxpj0KQs5y8OzmzOjeyUSteGuBa68D0xwpmrO20Ge22S0CRoDwA+GoNyQNN5uJwB64U6LAc1wt9lu6KWF5ftfUfvjH74KjcwfhnLBVzKFuOIN5n3DFuqptqsL4jR7SP0PoVp3MPHLNF+aME84kvOZLZHl4D7zqOMZJpTv50X1bY7CILMZGTNjtEYJtgeXxsk6FkjCT0K4uYL9kqyiqJA0fVaTfwsdr+fvfkqTDzrNHZBZmUbQkeN+8GHoxvljXHyVeJVitXAGuilnir4UMnhueCHNqfdcBg66fOir7mLkT1UmCkiZqdC0Ak3PW++fVN+Ac4Wmwn9hIbveJ3tMP/ienqKLUeW/xigmoy1AQP6XsXRnXq3X6rFSELqyVzdlwqKCKbvCx681+qYLUyRoc1zHNPRwIIPoQV5JZgfhX5s4HzRaLE6tnkc0d2HFh9WnBafy3+MsUlGWxvhO6eIAXRn17t/qpTJ2u3wvP1HCposs7Q9/RXWfh3ldUGSzEeSeWS3slaHRvjc09HNIIOoK+3wg/DvVd91Ukcis44zy8+0Wi9eayO60XupJFagBM+HcHjgHsAE93nFx17aK0T8P8ru9UvmsZHksAWwsNGloaFFDvRfbJyO4Xjm08l819FssqbFxAjuFOh4gD1upK1tfJSoYqdSEROQA74VzfYAfhXGK1Bvdu9VLitFe7d6oiX2jhtOl1QQ4sPUJ7PaAB1bvVJ5G3nYUREzsFoqOrVNrm1Q7DDdHVu9VMrm1FlF7Nu9V4fVu9V7ezbvVF7Nu9URK+M8uQWtt2eON47Ej2h8rgahZ3x38K5oiJLBO4lhqyNz7r2/I+tPrRaxezbvVFc271XJ8TX7qZTVs1P3DjochYHxrmSZzHwcTszHyhpEdoczw5mOpgbzcHtTrk2JjgwWO0R+G+6LXw61EUPQPfGSKOqMRShWqcT4PFaWXJ2RPb5OFaehrUH0Wc8w/g4MXWKQD/wDGQ4ejX9tfqozontNxn5V3DxCmmZ9N3/mfVvpy9rdUttdkji4fxSKBwcxlqiu0NfZvNpj3AxFcktl4ZG/hdiJa0Pfa3xukAF+4XHAnuPVQbHNaeEyubNDVkjbksEgrHKz1GFfIjomPEeaoZ22SzWWAwRxTtkIL73tOcK0Plieq4agd8YtbzVsIZGkaO0C7VqBH8LZ8/uq/zTwQWO1S2cOLxGQA4ihILQ7EapVNZi00cC09aEEYHocVbvxQsb28Rme5rg15aWPIN1wuNGB6HonXLPFm2qw2k8QjZaGWRkfh1AbIGmraCQY4ABaae2W7brv9cimjlI1XDb9bmwxy3PULMS2i8TPioi8V/wCWv+FX2A+l4CgwdTyNVCdGtNXJSTDcagpfBuYJ7G69Z5Hs82g1a75mnArZfw/5/fb2vEzGNfHdq5pNHXq40PTosKWh/hK6n5jp/D/9lKgedQCoeLU8ZgdJbtC2fNbPHaQe7d6r6cwHu3eqr0VrI7jeqZ2S3E9xvVWK8euk9hB+Heqgu4ea9t6p219e7d6o1bvVES+Cw0H7u9VHtLDWgpvVOa5t3qufhDzbvVESQWd3mN6qQy8O43qmt0fy71RdH8u9URLRAXdSN6qVDZQPh3qpOrd6r29m3eqIvB6t3qvb2bd6ovZt3qi9m3eqLKL2Y3qi9mN6ovZjeqL2Y3qiIvZjeqL2Y3qi9mN6ovZjeqIi9mN6ormN6ovZjeqL2Y3qiKNbbBHM0slbG9p6tc0EfQrPuYfwfifV1keI3f8AbcSWH0PVv9VpV7Mb1RezG9VzfG1/eClU1ZNTG8TrfHosKn4hxDhrTBaW+JCQRclHixHt7D+310XvKLqWK2xkgOnjYI69CWuNQSOhx7rb7RA2Rpa8Mc09WuAIPqCqTxr8LYnEyWN/5eTyFTGfVtajT6KI6nc03abq/h4vBK0slboJINwMEg3FxuPdZU7liXsWH/yUK2cMkiBL20HStQR0yVy4hZ7VYjS1xVZ2nj9pp9adNaJVzDa2SWerHA+0OnXoeoUQsA+69FHUPfbYtPMKnrQ/wlH/ANjp/D/9lQrJYnzPDImue92Aa0VJW1fhryRLYmPdaCy/Ld/Zg1uBteprSuPZSKcEvBVRxeRjadzCcm1h5qw2exk+W9U1s9lDe7d6ruxgHdu9V93sxvVWS8UgHMb1RezG9UXsxvVF7Mb1RZRezG9UXsxvVF7Mb1RezG9URF7Mb1RezG9UXsxvVF7Mb1REXsxvVF7Mb1RezG9UXsxvVERezG9UXsxvVF7Mb1RezG9URF7Mb1RezG9Vz8Y5I8Y5LCzpK6XsxvVF7Mb1XPxjkjxjkiaSul7Mb1RezG9Vz8Y5I8Y5ImkrpezG9UXsxvVc/GOSPGOSJpK6XsxvVF7Mb1XPxjkjxjkiaSvp7Q4UN0g9QRUH1xVM4/8AhZZbSb0f7B56mMC6fP2CaA+lFcfGOSPGOS1cxrsOC7wTzQHVE4hKeXeU7PYGXYGtBPvSHF7vV1f6DBOq5jeq5+MckeMclkAAWC5Pc97tTjcrpezG9UXsxvVc/GOSPGOSytdJXS9mN6ovZjeq5+MckeMckTSV0vZjeqL2Y3qufjHJHjHJE0ldL2Y3qi9mN6rn4xyR4xyRNJXS9mN6ovZjeq5+MckeMckTSV0vZjeqL2Y3qufjHJHjHJE0lf/Z">
            <a:hlinkClick r:id="rId4"/>
          </p:cNvPr>
          <p:cNvSpPr>
            <a:spLocks noChangeAspect="1" noChangeArrowheads="1"/>
          </p:cNvSpPr>
          <p:nvPr/>
        </p:nvSpPr>
        <p:spPr bwMode="auto">
          <a:xfrm>
            <a:off x="2268538" y="-555625"/>
            <a:ext cx="2438400" cy="2438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2" descr="data:image/jpeg;base64,/9j/4AAQSkZJRgABAQAAAQABAAD/2wCEAAkGBxQSEhQUEhQUFRUXFxQUFxcUFBUUFRQUFRQXFxQUFBQYHCggGBwlHBQUITEhJSkrLi4uFx8zODMsNygtLiwBCgoKDg0OFxAQFCwcHBwsLCwsLCwsLCwsLCwsLCwsLCwsLCwsLCwsLCwsLCwsLCwsLCwsLCwsLCwsLCwsLCwrLP/AABEIANsA2wMBIgACEQEDEQH/xAAcAAEBAAMBAQEBAAAAAAAAAAAAAQIFBwYEAwj/xABBEAACAQIBCAYHBAkFAQAAAAAAAQIDEQQFBgcSITFhcUFRgZGxwRMyMzRzofAistHhFCMkNWJygoOzFUNSY/GS/8QAGQEBAQEBAQEAAAAAAAAAAAAAAAECAwQF/8QAJhEBAAICAAYCAQUAAAAAAAAAAAECAxEEEiExM0ETMmEUIiM0kf/aAAwDAQACEQMRAD8A7d0i/SF0hcQqRXRw8iplZL/ViA14eRSogQCBQCAABAAAAQAEEGAIDIIiZGLlQANhhlBgqIACQRWBGUhQMRwDfYEw0J9JbCwvxIFykKEAAAAAAEFwAFhcBcAgRSAtgAAAAC/EoAWAAXAYCwsS/EtwJ8i3AI0rIEUIAAAAEAARAKQAC3MXzCKgggQAVcy3IyFFZSIgGRO0BgW5GGAFwydY6/roAdpdYjewyQVGECkAhQAAABCwJcA2UlwAZEy3ARbGLfItwAABRDKxBcAwABSXAAtjFvkW4AISJ4jWKDe3zZdUjuNXiFZAAyADFgABAARqc4sc6NNSXE1+bOWpVpWk7m4pM15h6YEsVGERFBLAWwLcxsUWwsEVgfnOrFetKK5tLxLConuafJpnGtLM5LG2u0tSO69jb6GZybxF22rRtc9E4NY+fa66OoBnz4/Fxo051ajtCEXKT4JHCc6M9cRjJStOVOl0U4NrZ/G16z+RnFhnJPQiNu7yxlNSUHUgpN2UdaOs31JXufufzlmXD9vwtl/vU+j+JH9GNDNi+OYjeyY0cSlTMWjig/mxboC2FkwqO41uBNXly2l9IijIBmNWaim3uRkHKyuz554+mt8keSyrlmVSerHdwP1wuRKs1d7OZ2+KIj90q9TTxsJbpI+g8NjsnVaO3bY2mb+V2/sTJOPpuJTTDP52oLm/I0Wjud6rN3pB9gub8jQaN/as7U8Mr6dISPyr4qEPWlFc2anOvLH6PT+z6zvbgcyw6xONqWjrO5zx4eaNzOoSIdY/1zD7vSxPqw+KhP1JRfJnNamj/EWvrK/Vc83Xq4nA1bSck0dIwVt9bdTTuiPyliaa2OcU+pyRqM0Mt/pVG79aO/8AE5JnbjprF1bSatJ9PExjwTa01n0ad211a91brvsPi/1mhravpI626yZx/G57Vp4eFCC1bKzaveR82bOEryxFOTU7ayu3frOkcLqJm06Xldkyp+ia36/0Ot/2at7dpcDVwsIzlRdJRinKbhayildt25M5RpZf7d/bgfVozpSqUcfTjtlKjKMVffKUJJLvYnD/AB83Mmm70j50Yergp06FeE5ylBWi9uqnd+ByJLavmbrK2auLwtP0lak4Quo31ova9ysmzSWPZhpWtdVnbUO95Byzk6lCnQoVqKb1YJR9aUnZLbba2/E+7KGdWDoTdOrXhCpG14u91dX27DlOQcxsdDE4epOg1GFajOT14bIxqRlJ7+pHwaTf3jX/AKPuI8sYKWvqLbTTtOTM48LiZuFCtCpJJSajfd17VyNrvvc4voXX7ZU+E/vI7Q+K7jhmxxS3LCTDX5XyzQwqTxFWNOMtkXK+12baVuG01tLPfASdliqblJxil9ra3ZJLZ1s8ppx9hhtn+7L7jOU5K9vR+LS/yRO2Lh63pzTLUQ/qKUV+ZmjDsZbPrPGyyNRnNX1KL4m3PP55xvRXaaxxu0Dzma1D0lbadCtwPB5jP9Y1zPeXN5/sS/OvSUouL3M1dHISjK6Zt2inKLTHRHlNIC/Z4834I0Gjf2rPQ6QvYLm/I8/o39qz1U8Mtentcr5FhiPWbMsjZGp4ZPU236bHxZz5yRwkbbHNruPF4TOLFYuVoa1uBzpjvav4TTqFSrFbW0ubOT6UcpU6tSKhZ6qs2j0tDNzETX25W5s8ln9m6sNqSUnJyTvfmdcFaxfv1WG20SVXrTj0WPGZ3e91v5n4nrtEj/WT5Hkc71+11v5n4nop5bLHd7LRnmzCcHXqx1ttop7jpcKUUtkUlwSR57R9G2Cp2635HpDxZrTN5ZlxXSz79/bgbbQv6+I5Q8TU6Wvfv7cDbaGPXr8o+J67f119N9pd9w/uU/FnFKfrLmvE7Xpd9wfxafizilP1lzXia4XxrXs/p+O5dhwLSb+8q/8AR9xHfILZ3M4HpO/eVf8Ao+4jhwnklIbbQw/2yp8J/eR2drtOL6GffKnCk/vI7TuvxMcV5Ce7mWnH2GG+LL/GzlOS/b0fi0v8kTq+nH2GGf8A2y+5I5Rkr29H4tL78T2cN4v9ajs/qJrh2l2iT4F1kfLYD4MtYb0lKS6d594aJE6nY5vkmr6Ctd9Z0OhWU1eLuuw8/ljIGs3OHcauFKtT2K56LaydYk7vX47Gxpxbb29CNRgMqzqTsjVQwNaq9tz0uSsmKkuJiYrWPyNPn8v1Eeb8EaHRzH9Yz1Od+Gc6SS27WanMvAOnUbaOlbR8Uwenj9ItdyxMk9yue10Z0ILDaytrN2fWth8WfubEqz9LTV30pHl8g4vFYRtRTt1W2HXpkxRESvp2RnJtKOVY1KkacXfVVmb6nlPF4haqTV+pWNDnNmVVWrNPWk96XQYw1ilt2lIfvoj9pPkzyOd3vdb+Z+J0HRvkidGUnNNXXSjyedWQa0sVUlGDacnts+s70tHy2na+3SdH/uVPtPRGjzMwzp4SnGSs1c3aZ4Mn2lHFtLXvz+HDzNtoW9fEco+J8OlXAVJYzWjCclqRV1Fs2mh/BzhKu5wlFNR9ZNXtzPbaY/Ttem30ue4P4lPxZxWn6y5rxO16XE3gH8Wnu5s4rTg9ZbHvXQ+s3wvjI7P6eW5ckcI0rYZwyjUbvacKc1xVtV/OL7ju0Hs+R5bSBmisdRTg7Vqd3BvdJPfCXOys+s8nD5IpfcpDlWjrLsMHjIzqu1OcXTlL/jezUnwTXzO4/wCs4fV11Xpam/W9LDV72z+ccp5MrYebhXpzpyX/ACi0nxi90lxR8lKg5tKEXKT2JRi5Sb6kltZ7MuCuSebbUxt7bSnnVTxlWnToPWpUtZufROpLZ9ngkt/Tdnj8le3o/Fpf5Im2y1mtVwmGpVq6cJ1Kmqqb3xgot3n1NtbjUZK9vR+LS/yROtIrFNV7K/qOV78CpojRbHxnMCARELGLSMh3gEgUlyiON+i/MkaaW5IyLcDE/OWGg98Y9yP1KBhCmluSXJGQCAWI7FuR9oFRGVMjYUXaxq9+8Lm+38y634FGMrddu7zIop9Hy3lfFvsv5FT7gHmcoz9z0xuExlSjSqRUEoSinTjJ2lFPe1t23OrvwOa6X83JVYxxdJNunHUqpJ7aabcZr+W8r8HwO3D8vPqywmjrO+rja1SjjJQleKlTWpFJuL+0rdOx+J0WlhqcPUjGD/hjGN/kfzBRrShJSg3GUWnGUXZp9DTR6WOkPKCjq+n4XcIa3/1Y9OXhZmd16Qsw9NpuylByw+Hi05R1qs/4brVgnz+07cF1nPM38O6mLw0Ftcq1FdnpI3fYrvsPlxVeVSUp1JOUpO8pSd231tnTtEWac9f9NrRcUk1RUlZu6s6lnuVm0ub4HWdYcWtr2h1jv7jLaY9rMrs+WyMAIyyiRblZL/ViiNFKiMAECgQC5UURC4ZL/W4AvxCdjKxjrcfk34ED8SIyiGgqN33E6e3ysTW49yfiZ7LcCiJ23ke58dw1vppli/qzQEt4iTT2fXaZSMbv6QHjsu6N8HiJOcVOjJ73SaUW+twkmurdY0T0PU7+9zt8KN+/W8jqKRi3b/y51jPkiNRZdy8bkLRtgsM1OSnXktqdZppPhCKS77nsIx2W5eCMkJMxa9rTuZ2DZkjFv6syqKMgACMomUWAC4FgAAAAAIoly8yDmAv0c/kLvosLDlYKl+nsZlMxS/MykyDF349lvAyS2H5q3Wuz8D9IFEW97eheYgtz4Bva+S8yw3Iglw9gHNlBBdHeVIx3BVSFt/NeQiRvfzXkBbGRhu8jNMgjCAQZVktyIi2ApCMoBFuQkfrv/wDCg1y7ipkSHUBXt/MiVurs2EXQW1mrBVcjFx5d1xHf3/XiIpPeBkmJOxj0duzvMp7u7xIEWVskenn5IS6AI2+tIqZIk/FeIGTZjFcu4fjtLIqqmRvkiPf3ef5GS3gLhsnX1AgmtxRmjBdpmmBAgAypjctwBbEYuPEoINEF7kEb4LvMkickreIT7mVTgSL6gn09ZefyAuqYSfWl3lv0fWwLggMkhNeXiYoEE39HzMlEPiL/AIFEk+syRFwAVWY8i3HMCqJJcRcW6iAkJIeIv3ARcPEzRi+WwWfWBQGEGSwKYlBopSSRA5mK2fX11lijIKxV0EtyI19XM0ijBdHDYXnsLJEigIl08/mVXRkYSRBbfiEjJIkkUQceP5CKMgrENfMSRUgJYMyaMIoBbp+vraXkZGMkQH8yavR9fWwySK0BjtGsRIzA/9k="/>
          <p:cNvSpPr>
            <a:spLocks noChangeAspect="1" noChangeArrowheads="1"/>
          </p:cNvSpPr>
          <p:nvPr/>
        </p:nvSpPr>
        <p:spPr bwMode="auto">
          <a:xfrm>
            <a:off x="1587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SEhQUEhQUFRUXFxQUFxcUFBUUFRQUFRQXFxQUFBQYHCggGBwlHBQUITEhJSkrLi4uFx8zODMsNygtLiwBCgoKDg0OFxAQFCwcHBwsLCwsLCwsLCwsLCwsLCwsLCwsLCwsLCwsLCwsLCwsLCwsLCwsLCwsLCwsLCwsLCwrLP/AABEIANsA2wMBIgACEQEDEQH/xAAcAAEBAAMBAQEBAAAAAAAAAAAAAQIFBwYEAwj/xABBEAACAQIBCAYHBAkFAQAAAAAAAQIDEQQFBgcSITFhcUFRgZGxwRMyMzRzofAistHhFCMkNWJygoOzFUNSY/GS/8QAGQEBAQEBAQEAAAAAAAAAAAAAAAECAwQF/8QAJhEBAAICAAYCAQUAAAAAAAAAAAECAxEEEiExM0ETMmEUIiM0kf/aAAwDAQACEQMRAD8A7d0i/SF0hcQqRXRw8iplZL/ViA14eRSogQCBQCAABAAAAQAEEGAIDIIiZGLlQANhhlBgqIACQRWBGUhQMRwDfYEw0J9JbCwvxIFykKEAAAAAAEFwAFhcBcAgRSAtgAAAAC/EoAWAAXAYCwsS/EtwJ8i3AI0rIEUIAAAAEAARAKQAC3MXzCKgggQAVcy3IyFFZSIgGRO0BgW5GGAFwydY6/roAdpdYjewyQVGECkAhQAAABCwJcA2UlwAZEy3ARbGLfItwAABRDKxBcAwABSXAAtjFvkW4AISJ4jWKDe3zZdUjuNXiFZAAyADFgABAARqc4sc6NNSXE1+bOWpVpWk7m4pM15h6YEsVGERFBLAWwLcxsUWwsEVgfnOrFetKK5tLxLConuafJpnGtLM5LG2u0tSO69jb6GZybxF22rRtc9E4NY+fa66OoBnz4/Fxo051ajtCEXKT4JHCc6M9cRjJStOVOl0U4NrZ/G16z+RnFhnJPQiNu7yxlNSUHUgpN2UdaOs31JXufufzlmXD9vwtl/vU+j+JH9GNDNi+OYjeyY0cSlTMWjig/mxboC2FkwqO41uBNXly2l9IijIBmNWaim3uRkHKyuz554+mt8keSyrlmVSerHdwP1wuRKs1d7OZ2+KIj90q9TTxsJbpI+g8NjsnVaO3bY2mb+V2/sTJOPpuJTTDP52oLm/I0Wjud6rN3pB9gub8jQaN/as7U8Mr6dISPyr4qEPWlFc2anOvLH6PT+z6zvbgcyw6xONqWjrO5zx4eaNzOoSIdY/1zD7vSxPqw+KhP1JRfJnNamj/EWvrK/Vc83Xq4nA1bSck0dIwVt9bdTTuiPyliaa2OcU+pyRqM0Mt/pVG79aO/8AE5JnbjprF1bSatJ9PExjwTa01n0ad211a91brvsPi/1mhravpI626yZx/G57Vp4eFCC1bKzaveR82bOEryxFOTU7ayu3frOkcLqJm06Xldkyp+ia36/0Ot/2at7dpcDVwsIzlRdJRinKbhayildt25M5RpZf7d/bgfVozpSqUcfTjtlKjKMVffKUJJLvYnD/AB83Mmm70j50Yergp06FeE5ylBWi9uqnd+ByJLavmbrK2auLwtP0lak4Quo31ova9ysmzSWPZhpWtdVnbUO95Byzk6lCnQoVqKb1YJR9aUnZLbba2/E+7KGdWDoTdOrXhCpG14u91dX27DlOQcxsdDE4epOg1GFajOT14bIxqRlJ7+pHwaTf3jX/AKPuI8sYKWvqLbTTtOTM48LiZuFCtCpJJSajfd17VyNrvvc4voXX7ZU+E/vI7Q+K7jhmxxS3LCTDX5XyzQwqTxFWNOMtkXK+12baVuG01tLPfASdliqblJxil9ra3ZJLZ1s8ppx9hhtn+7L7jOU5K9vR+LS/yRO2Lh63pzTLUQ/qKUV+ZmjDsZbPrPGyyNRnNX1KL4m3PP55xvRXaaxxu0Dzma1D0lbadCtwPB5jP9Y1zPeXN5/sS/OvSUouL3M1dHISjK6Zt2inKLTHRHlNIC/Z4834I0Gjf2rPQ6QvYLm/I8/o39qz1U8Mtentcr5FhiPWbMsjZGp4ZPU236bHxZz5yRwkbbHNruPF4TOLFYuVoa1uBzpjvav4TTqFSrFbW0ubOT6UcpU6tSKhZ6qs2j0tDNzETX25W5s8ln9m6sNqSUnJyTvfmdcFaxfv1WG20SVXrTj0WPGZ3e91v5n4nrtEj/WT5Hkc71+11v5n4nop5bLHd7LRnmzCcHXqx1ttop7jpcKUUtkUlwSR57R9G2Cp2635HpDxZrTN5ZlxXSz79/bgbbQv6+I5Q8TU6Wvfv7cDbaGPXr8o+J67f119N9pd9w/uU/FnFKfrLmvE7Xpd9wfxafizilP1lzXia4XxrXs/p+O5dhwLSb+8q/8AR9xHfILZ3M4HpO/eVf8Ao+4jhwnklIbbQw/2yp8J/eR2drtOL6GffKnCk/vI7TuvxMcV5Ce7mWnH2GG+LL/GzlOS/b0fi0v8kTq+nH2GGf8A2y+5I5Rkr29H4tL78T2cN4v9ajs/qJrh2l2iT4F1kfLYD4MtYb0lKS6d594aJE6nY5vkmr6Ctd9Z0OhWU1eLuuw8/ljIGs3OHcauFKtT2K56LaydYk7vX47Gxpxbb29CNRgMqzqTsjVQwNaq9tz0uSsmKkuJiYrWPyNPn8v1Eeb8EaHRzH9Yz1Od+Gc6SS27WanMvAOnUbaOlbR8Uwenj9ItdyxMk9yue10Z0ILDaytrN2fWth8WfubEqz9LTV30pHl8g4vFYRtRTt1W2HXpkxRESvp2RnJtKOVY1KkacXfVVmb6nlPF4haqTV+pWNDnNmVVWrNPWk96XQYw1ilt2lIfvoj9pPkzyOd3vdb+Z+J0HRvkidGUnNNXXSjyedWQa0sVUlGDacnts+s70tHy2na+3SdH/uVPtPRGjzMwzp4SnGSs1c3aZ4Mn2lHFtLXvz+HDzNtoW9fEco+J8OlXAVJYzWjCclqRV1Fs2mh/BzhKu5wlFNR9ZNXtzPbaY/Ttem30ue4P4lPxZxWn6y5rxO16XE3gH8Wnu5s4rTg9ZbHvXQ+s3wvjI7P6eW5ckcI0rYZwyjUbvacKc1xVtV/OL7ju0Hs+R5bSBmisdRTg7Vqd3BvdJPfCXOys+s8nD5IpfcpDlWjrLsMHjIzqu1OcXTlL/jezUnwTXzO4/wCs4fV11Xpam/W9LDV72z+ccp5MrYebhXpzpyX/ACi0nxi90lxR8lKg5tKEXKT2JRi5Sb6kltZ7MuCuSebbUxt7bSnnVTxlWnToPWpUtZufROpLZ9ngkt/Tdnj8le3o/Fpf5Im2y1mtVwmGpVq6cJ1Kmqqb3xgot3n1NtbjUZK9vR+LS/yROtIrFNV7K/qOV78CpojRbHxnMCARELGLSMh3gEgUlyiON+i/MkaaW5IyLcDE/OWGg98Y9yP1KBhCmluSXJGQCAWI7FuR9oFRGVMjYUXaxq9+8Lm+38y634FGMrddu7zIop9Hy3lfFvsv5FT7gHmcoz9z0xuExlSjSqRUEoSinTjJ2lFPe1t23OrvwOa6X83JVYxxdJNunHUqpJ7aabcZr+W8r8HwO3D8vPqywmjrO+rja1SjjJQleKlTWpFJuL+0rdOx+J0WlhqcPUjGD/hjGN/kfzBRrShJSg3GUWnGUXZp9DTR6WOkPKCjq+n4XcIa3/1Y9OXhZmd16Qsw9NpuylByw+Hi05R1qs/4brVgnz+07cF1nPM38O6mLw0Ftcq1FdnpI3fYrvsPlxVeVSUp1JOUpO8pSd231tnTtEWac9f9NrRcUk1RUlZu6s6lnuVm0ub4HWdYcWtr2h1jv7jLaY9rMrs+WyMAIyyiRblZL/ViiNFKiMAECgQC5UURC4ZL/W4AvxCdjKxjrcfk34ED8SIyiGgqN33E6e3ysTW49yfiZ7LcCiJ23ke58dw1vppli/qzQEt4iTT2fXaZSMbv6QHjsu6N8HiJOcVOjJ73SaUW+twkmurdY0T0PU7+9zt8KN+/W8jqKRi3b/y51jPkiNRZdy8bkLRtgsM1OSnXktqdZppPhCKS77nsIx2W5eCMkJMxa9rTuZ2DZkjFv6syqKMgACMomUWAC4FgAAAAAIoly8yDmAv0c/kLvosLDlYKl+nsZlMxS/MykyDF349lvAyS2H5q3Wuz8D9IFEW97eheYgtz4Bva+S8yw3Iglw9gHNlBBdHeVIx3BVSFt/NeQiRvfzXkBbGRhu8jNMgjCAQZVktyIi2ApCMoBFuQkfrv/wDCg1y7ipkSHUBXt/MiVurs2EXQW1mrBVcjFx5d1xHf3/XiIpPeBkmJOxj0duzvMp7u7xIEWVskenn5IS6AI2+tIqZIk/FeIGTZjFcu4fjtLIqqmRvkiPf3ef5GS3gLhsnX1AgmtxRmjBdpmmBAgAypjctwBbEYuPEoINEF7kEb4LvMkickreIT7mVTgSL6gn09ZefyAuqYSfWl3lv0fWwLggMkhNeXiYoEE39HzMlEPiL/AIFEk+syRFwAVWY8i3HMCqJJcRcW6iAkJIeIv3ARcPEzRi+WwWfWBQGEGSwKYlBopSSRA5mK2fX11lijIKxV0EtyI19XM0ijBdHDYXnsLJEigIl08/mVXRkYSRBbfiEjJIkkUQceP5CKMgrENfMSRUgJYMyaMIoBbp+vraXkZGMkQH8yavR9fWwySK0BjtGsRIzA/9k="/>
          <p:cNvSpPr>
            <a:spLocks noChangeAspect="1" noChangeArrowheads="1"/>
          </p:cNvSpPr>
          <p:nvPr/>
        </p:nvSpPr>
        <p:spPr bwMode="auto">
          <a:xfrm>
            <a:off x="1739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2" descr="data:image/jpeg;base64,/9j/4AAQSkZJRgABAQAAAQABAAD/2wCEAAkGBwgHBgkIBwgWFhUUGRwbGRgXGRsfHBsfIh4iIiImJCQqKCggIR0xHx8iKjQpJSo3Li8vHyAzODMsNyguOCsBCgoKDg0OGxAQGzcjHyQ3Ni44Lzc3MTE0LDAvLDIsLzUsLDYyMywsLDQsMjc0LS0sNCwsLCwvLCwsLCwsLCwsLP/AABEIAOEA4QMBEQACEQEDEQH/xAAbAAEAAwEBAQEAAAAAAAAAAAAABQYHBAMCAf/EAEMQAAECBAEFCwsCBAcAAAAAAAABAgMEBREGBxIhMVEXNkFVcXJzgbGy0hMWIjVUYZGSk8HCMqEUFUJSIzSCo9Hh4v/EABsBAQADAQEBAQAAAAAAAAAAAAADBAUGAgEH/8QAOxEBAAEDAQENBwMEAgMBAAAAAAECAwQRBRIVITEzNFFxgaHB0eEUQVJTYbHwExYyBnKR8SJCJGJjI//aAAwDAQACEQMRAD8A8TnH6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qnU2cqcZ0GQgZ7kS6pdqaNXCqJwnui3VXOlMaob+RasU7q5OkcXv8Eh5pV/ixfnh+Ik9lvfD9vNV31w/md0+T5fhWvMS7qY7qVi9ij2a98P2eo2niTxXI7/JFzEvHlYnk5mC5i7HIqL+5DVTNM6TGi5RcorjWiYmPpwvM+PTvp1FqVThPiyEor0atlVFall18KoSUWa641pjVWv5lixMU3KtJnr8IdfmlX+LF+eH4j37Le+H7eaDfXD+Z3T5HmlX+LF+eH4h7Le+H7eZvrh/M7p8nJUaLUqXDZEn5RWI5bIqq1brr4FU8V2a6I1qjRPYzLF+Zi3VrMdfjD5ptIqFUSItPllfm2vZWpa+rWqbD5Rarr/jGr7fy7NjT9WrTXr8Hb5pV/ixfnh+Ik9lvfD9vNX31w/md0+R5pV/ixfnh+Iey3vh+3mb64fzO6fJx1Kj1GlthuqEqrEddEurVvbkVTxXaro/lGixYy7N+Zi1Vrp1+MO+UwlWJuVhTMCA1Wvajk9NNSpdCSnFuVUxVEcEq1zauNbrmiqeGODiRM9KRpCbiysy2zm6FRFvwX7FIa6JoqmmeNds3abtEV0cUu6Ww1WpqXhzEvIK5rkui5zNKdbrklOPdqjWKeDs81a5tHFt1TRVXpMfSfJ8z2H6vISzpmckVaxLXXOYtrrZNSqus+VWLlEa1U6R2PVrPxrtW4or1nt8kYRLaSkKDVajLpMSUkr23VL5zE0pyqiktFi5XGtMax2Kt7Ox7NW4uVaT2+Tln5Gap0x/DzsHMdZFsqouheRVQ8V0VUTpVGkpbN+3ep3dudYdUhQarUZdJiSkle26pfOYmlOVUU90WLlca0xrHYhvZ2PZq3FyrSe3ydHmlX+LF+eH4j17Le+H7eaLfXD+Z3T5HmlX+LF+eH4h7Le+H7eZvrh/M7p8nDUqVP0tYaVCWVmffNurVva19SrtQjrt10fyjRZsZVm/r+lVrp1+LjPCcAAAAFtyaeu5jol7zS7gcpPUxNvc3p6/CV7rdUhUenvnI8NzkRUSzbX0rbhsaN27FundS5zExqsm7FumdJQcrj6kxno2NDiM97kRU/ZVX9ivTnW549YaNzYWRTGtMxP59U/NysjWJFGR2NiMcl0XXyKi8HKhZqpouU8PDDMt3buNc1pnc1R+cMMnxFSIlFqb5Vy3brY7a1fvwL/2Yt+1Nqvcu1wsuMm1FccfFMfVc8mPqqc6T8Wl/A/hPX4MDb/LUdXjKYxBiKUoT4DZqE93lM62aicFtd1TaT3sim1MRMcajhbPuZcVTRMRppx/X/SJ3QaX7LG+DPEQ+32+ifztXd4b/wAUd/kgcYYllK5Jy8GVgvarXZy5yJsVOBV2lbJyabtMRENLZmzrmLXVVXMTrGnBr09STyX/AKKlys/Im2fxVKn9Qcdvt8FlxBXZehQYMWZhPcj1smZbZfhVC1fvxaiJmGThYNeVVNNExGnShN0Km+xxvgzxFffCj4Z7vNobwX/ip7/JXsX4kla9BlWS0B7cxVVc/N4U9yqVsnIpuxGkaaNPZmzrmJVVNcxOvRr5L9hne7TOiZ3UNLH5Knqj7Oaz+dXP7p+7NMZb56hzk7rTJyuWq/Pc63ZfNLf575aThbe5Tejb2Gtj8lT1OT2jzq51y7puBBn5ONLRdLXorV7F6ySqmK6ZiVe3XVariuOOOFi0/KRZCdjykdPSY5UX37F5FTT1mBXTNFU0z7nf2btN23FyninhaVk73tt57+01sLknJ7b51PVCqZRN8i9G37lLN5XsbOxOa9s+C15PN7bOe/tLuFyTG23zqeqHTXcUSdEmmS81BequbneijbWuqcKpsPd7JptTpMIcPZl3KomuiYjSdOHXyRu6DS/ZY3wZ4iH2+30T+dq3vDf+KO/yVnGVflq9Ek3SsJ7fJo++cif1ZuqyrsKeVfpuzEx7tfBr7LwbmJFcVzE66cX0181dKzUAAAABbcmnruY6Je80u4HKT1MTb3N6evwlZsoO9mNzmd5C3m8jPZ92TsXncdU/ZlhjuxaJkznHxZCak3uukNyKnuR19HxRV6zUwK9aZp6PFy23rMU3Kbkf9o+3pL5ynS7XSMlM20terepUv+J8z6f+MVPWwLkxcro6Y1/xPq9MmPqqc6T8Wn3A/hPX4PG3+Wo6vGXTjPDs5XYkm6UiMTyaPvnKqa821rIuw95WPVdmJp92qLZe0LeLFcVxPDpxfTXzVzc/q3tEH5neEq+wXOmGrv8AY/RPd5oau0OaocWDDm3sVXoqpmqq6uVE2kF6zVamIq969h5tvKiZoieDpWrJf+ipcrPyLmz+Kpj/ANQcdvt8EvjSiTdblpaHJK27HKq5yqnBbYpPlWarsRFKjsrMt4tdU3NeGPcqnmFWf74XzO8JS9hu/T87G1v5i/X/ABHmh61Rpqix4cGcVt3JdM1VXRe2xCC7ZqtTpUvYuZbyaZqt68HBwtTwzvdpnRM7qGxj8lT1R9nG5/Orn90/dmmMt89Q5yd1pk5XLVfnudbsvmlv898tJwtvcpvRt7DWx+Sp6nJ7R51c65RlBqtsTVelRXf1q9nwTOTsX5iGzd//AGronrXMzF/8S1fp6NJ8PL/CKyk0qzoNVhN1+g/8V+3wIc+1xVx1LuwsrgmxPXHj5/5S+Tve23nv7SfC5JR23zqeqFUyib5F6Nv3KWbyvY2dic17Z8Fryeb22c9/aXcLkmNtvnU9UOfF+GJ2t1CFMSkWGiNZm+kqot7qvAi7Tzk41V2qJhJszaVrFtTRXE6zOvBp0daC3P6t7RB+Z3hK3sFzphpb/Y/RPd5oKt0mYos6kpNParlajvRVbWVVThRNOgrXbU26tzLRxMqjJt7ujXTXThcBGsgAAAAtuTT13MdEveaXcDlJ6mJt7m9PX4Ss2UHezG5zO8hbzeRns+7J2LzuOqfsywx3YtAyYS7my0/MqmhzmtT/AEoq/kaWz6eCqr8/OFzP9QXImuijo1n/AD/p65TYqNpcpBvpdEv1I1f+UPWfP/CI+rxsCjW9XV0R959H7kx9VTnSfi0YH8J6/B82/wAtR1eMu/FeJH0CJKtZKo/yiO1utbNzfcu0lycmbMxGmuqts7Z0ZcVTNWmmnu149fJA7osbixv1F8JW3wn4e/0aX7fp+Z3eqBxLX316NAiPlkZmIqaHXve3uTYVr9/9WYnTTRpYGDGJTVEVa69iyZL/ANFS5WfkW9n8VTK/qDjt9vgn8UV/+QQIEX+Gz89VS2da2i+xSzkX/wBKInTXVmbPwfa6qqd1pp9NVe3RV4q/3P8AyVd8P/Xv9Gp+3/8A6d3qrmJq5/PpqDH/AIbMzW5ts699N9iFXIv/AKsxOmjVwML2Siad1rrOvQ0zDO92mdEzuoa2PyVPVH2cjn86uf3T92aYy3z1DnJ3WmTlctV+e51uy+aW/wA98tJwtvcpvRt7DWx+Sp6nJ7R51c65Z1W5yJT8ZTU3B1siX5dCXTrTR1mVdrmi/NUe6XVYlqm9g026uKYaXHhy1dozmIt2RmXRdl0ui8qL+6GvMU3bf0lyVFVeLf199MozAsvFlKI6Wjts5kR6LyovYQ4dM029J6ZW9r3KbmRu6eKYie5UMom+Rejb9yjm8r2NzYnNe2fBa8nm9tnPf2l3C5Jjbb51PVD8xRip9CnoUsyTR+c3OurrcKpsXYfMjKm1VEaamz9lxlW5rmrTSdOL1Q26LG4sb9RfCQb4T8Pf6L/7fp+Z3eqt4irDq5UGzb4CMs1G2Rb6lVdibSpeu/q1brTRrYWJGLa/TideHX7eSMIlsAAAAFtyaeu5jol7zS7gcpPUxNvc3p6/CVzxVTI9Xo8STlXNRyq1fSVUTQt+BF7C/k25uW9zSwdnZNGPfi5XxcPF1KhK5Pp90RP4uchtThzM5y/ujSjTgV/9phuXNvWYj/hTMz9dI817p8lLUqQZLS6WYxNa/FVVdvCaVFFNuncxxQ5u9eryLk11cMz+cDMMY1ltYqyugL/hw0zWe/avWv7Ihj5V79Svg4odhsvDnGs6VfynhnwhacmPqqc6T8WlzA/hPX4Mbb/LUdXjLpxnh2crsSTdKRGJ5NH3z1VNeba1kXYe8rHquzE0+7XwRbL2hbxYriuJnXTi+mv1+qubn9W9og/M/wAJV9gudMfnY1d/sfoq7vNH1vC09RZRs1NRYaorkb6KuVbqirwomwiu41dqndVLOJtO1k17iiJ1014dPNYcl/6Klys/ItbP4qmZ/UHHb7fB65T/APIyPPXun3aH8aXjYHKV9Xiz0zHTgGyYZ3u0zomd1Ddx+Sp6o+zg8/nVz+6fuzTGW+eoc5O60ycrlqvz3Ot2XzS3+e+Wk4W3uU3o29hrY/JU9Tk9o86udcsyxXvkqPP+yGRkcrU67Z3NbfUtuTeq+VlotLiu0s9JnNVdKdTu8XcG7rE0T7mLt3F3NcX49/BPX7u77Lm1jWq5Wt1rdfetrdiGhowJmZ42YZRN8i9G37mPm8r2Ov2JzXtnwWvJ5vbZz39pdwuSY22+dT1Q58X4Ynq3UIUxKRYaI1mb6SuRb3VeBF2njJxq7tUTSk2ZtK1i2poridZnXg06OtBbn9W9og/M/wAJX9gudMfnY0t/sfoq7vNF13Dk5Q4UGJNxGKj1VEzFVdXKiEN7HqtRE1LmHtC1lTMURPB0/wC0OQLwAAAAJXDlafQpyJMsl0fnNzbKtuFF2LsJrF6bVWsRqp52HGVbiiZ00nXpWLdFj8Vt+ovhLW+FXw9/oyv2/T8zu9Xy7KJMqnoU1qcr1X7IfN8Kvh732P6fo99yf8eqCrGJqpV2LCmIqNZ/YxLIvLrVetbFe7k3LnBM8DSxdm2Med1TGs9M/mkIcgXlgw3iiJQZWLAZJo/OdnXV1raETYuws2MmbUTERqzM7ZkZdcVTVppGnFr4pfdFj8Vt+ovhJ98Kvh7/AEUf2/T8zu9TdFj8Vt+ovhG+FXw9/oft+n5nd6ovEWLIlckWyr5JGWcjro5V1IqbE2kN7Km7TuZjRcwdl04tzdxVrwacWni8MNYjfQEmEZKo/wApm63Wta/uXaebGRNrXSNdUmfs+Mvc61aafTXjfWJMTRK9AgQnyiMzFVdDr30W2Ifb+TN2IiY00fMDZsYlU1RVrr9NPFAlZpAFup2Oo0hT5aTbTmr5NrW3z1S9kt/aXbebNFMU7ni+vow7+xKbtyq5u9NZmeLp7Vcq8+tTqUeddDzVeqLa97aETX1FW5Xu65q6WrjWIsWqbcTrosVMxzGp9Pl5NtOa7ybUbfPVL292aWrebNFMU7ni+voy8jYtN67Vc3ems68XqrlUnFqNRmJx0PNz1va97dZVuV7uqaulq49n9G1TbiddH7SKhFpVRgzsBLq1dW1F0KnwFu5NuqKofMmxTftTbq9/ctm6LH4rb9RfCXd8Kvh7/Ri/t+n5nd6qzX6s6tVFZx8FGeijbIt9V+GybSpeu/q1brTRr4eLGNa/TideHVKUDF8Wi05JNkij7Kq3V6pr91lJrOXNqncxGqnmbJpybv6k16dnqkt0WPxW36i+El3wq+Hv9FT9v0/M7vU3RY/FbfqL4RvhV8Pf6H7fp+Z3eqGxLiaJXoMCG+URmYqrode90tsQgv5M3YiJjTRfwNmxiVVTFWuv008UCVmk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Z"/>
          <p:cNvSpPr>
            <a:spLocks noChangeAspect="1" noChangeArrowheads="1"/>
          </p:cNvSpPr>
          <p:nvPr/>
        </p:nvSpPr>
        <p:spPr bwMode="auto">
          <a:xfrm>
            <a:off x="1892300"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wgHBgkIBwgWFhUUGRwbGRgXGRsfHBsfIh4iIiImJCQqKCggIR0xHx8iKjQpJSo3Li8vHyAzODMsNyguOCsBCgoKDg0OGxAQGzcjHyQ3Ni44Lzc3MTE0LDAvLDIsLzUsLDYyMywsLDQsMjc0LS0sNCwsLCwvLCwsLCwsLCwsLP/AABEIAOEA4QMBEQACEQEDEQH/xAAbAAEAAwEBAQEAAAAAAAAAAAAABQYHBAMCAf/EAEMQAAECBAEFCwsCBAcAAAAAAAABAgMEBREGBxIhMVEXNkFVcXJzgbGy0hMWIjVUYZGSk8HCMqEUFUJSIzSCo9Hh4v/EABsBAQADAQEBAQAAAAAAAAAAAAADBAUGAgEH/8QAOxEBAAEDAQENBwMEAgMBAAAAAAECAwQRBRIVITEzNFFxgaHB0eEUQVJTYbHwExYyBnKR8SJCJGJjI//aAAwDAQACEQMRAD8A8TnH6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qnU2cqcZ0GQgZ7kS6pdqaNXCqJwnui3VXOlMaob+RasU7q5OkcXv8Eh5pV/ixfnh+Ik9lvfD9vNV31w/md0+T5fhWvMS7qY7qVi9ij2a98P2eo2niTxXI7/JFzEvHlYnk5mC5i7HIqL+5DVTNM6TGi5RcorjWiYmPpwvM+PTvp1FqVThPiyEor0atlVFall18KoSUWa641pjVWv5lixMU3KtJnr8IdfmlX+LF+eH4j37Le+H7eaDfXD+Z3T5HmlX+LF+eH4h7Le+H7eZvrh/M7p8nJUaLUqXDZEn5RWI5bIqq1brr4FU8V2a6I1qjRPYzLF+Zi3VrMdfjD5ptIqFUSItPllfm2vZWpa+rWqbD5Rarr/jGr7fy7NjT9WrTXr8Hb5pV/ixfnh+Ik9lvfD9vNX31w/md0+R5pV/ixfnh+Iey3vh+3mb64fzO6fJx1Kj1GlthuqEqrEddEurVvbkVTxXaro/lGixYy7N+Zi1Vrp1+MO+UwlWJuVhTMCA1Wvajk9NNSpdCSnFuVUxVEcEq1zauNbrmiqeGODiRM9KRpCbiysy2zm6FRFvwX7FIa6JoqmmeNds3abtEV0cUu6Ww1WpqXhzEvIK5rkui5zNKdbrklOPdqjWKeDs81a5tHFt1TRVXpMfSfJ8z2H6vISzpmckVaxLXXOYtrrZNSqus+VWLlEa1U6R2PVrPxrtW4or1nt8kYRLaSkKDVajLpMSUkr23VL5zE0pyqiktFi5XGtMax2Kt7Ox7NW4uVaT2+Tln5Gap0x/DzsHMdZFsqouheRVQ8V0VUTpVGkpbN+3ep3dudYdUhQarUZdJiSkle26pfOYmlOVUU90WLlca0xrHYhvZ2PZq3FyrSe3ydHmlX+LF+eH4j17Le+H7eaLfXD+Z3T5HmlX+LF+eH4h7Le+H7eZvrh/M7p8nDUqVP0tYaVCWVmffNurVva19SrtQjrt10fyjRZsZVm/r+lVrp1+LjPCcAAAAFtyaeu5jol7zS7gcpPUxNvc3p6/CV7rdUhUenvnI8NzkRUSzbX0rbhsaN27FundS5zExqsm7FumdJQcrj6kxno2NDiM97kRU/ZVX9ivTnW549YaNzYWRTGtMxP59U/NysjWJFGR2NiMcl0XXyKi8HKhZqpouU8PDDMt3buNc1pnc1R+cMMnxFSIlFqb5Vy3brY7a1fvwL/2Yt+1Nqvcu1wsuMm1FccfFMfVc8mPqqc6T8Wl/A/hPX4MDb/LUdXjKYxBiKUoT4DZqE93lM62aicFtd1TaT3sim1MRMcajhbPuZcVTRMRppx/X/SJ3QaX7LG+DPEQ+32+ifztXd4b/wAUd/kgcYYllK5Jy8GVgvarXZy5yJsVOBV2lbJyabtMRENLZmzrmLXVVXMTrGnBr09STyX/AKKlys/Im2fxVKn9Qcdvt8FlxBXZehQYMWZhPcj1smZbZfhVC1fvxaiJmGThYNeVVNNExGnShN0Km+xxvgzxFffCj4Z7vNobwX/ip7/JXsX4kla9BlWS0B7cxVVc/N4U9yqVsnIpuxGkaaNPZmzrmJVVNcxOvRr5L9hne7TOiZ3UNLH5Knqj7Oaz+dXP7p+7NMZb56hzk7rTJyuWq/Pc63ZfNLf575aThbe5Tejb2Gtj8lT1OT2jzq51y7puBBn5ONLRdLXorV7F6ySqmK6ZiVe3XVariuOOOFi0/KRZCdjykdPSY5UX37F5FTT1mBXTNFU0z7nf2btN23FyninhaVk73tt57+01sLknJ7b51PVCqZRN8i9G37lLN5XsbOxOa9s+C15PN7bOe/tLuFyTG23zqeqHTXcUSdEmmS81BequbneijbWuqcKpsPd7JptTpMIcPZl3KomuiYjSdOHXyRu6DS/ZY3wZ4iH2+30T+dq3vDf+KO/yVnGVflq9Ek3SsJ7fJo++cif1ZuqyrsKeVfpuzEx7tfBr7LwbmJFcVzE66cX0181dKzUAAAABbcmnruY6Je80u4HKT1MTb3N6evwlZsoO9mNzmd5C3m8jPZ92TsXncdU/ZlhjuxaJkznHxZCak3uukNyKnuR19HxRV6zUwK9aZp6PFy23rMU3Kbkf9o+3pL5ynS7XSMlM20terepUv+J8z6f+MVPWwLkxcro6Y1/xPq9MmPqqc6T8Wn3A/hPX4PG3+Wo6vGXTjPDs5XYkm6UiMTyaPvnKqa821rIuw95WPVdmJp92qLZe0LeLFcVxPDpxfTXzVzc/q3tEH5neEq+wXOmGrv8AY/RPd5oau0OaocWDDm3sVXoqpmqq6uVE2kF6zVamIq969h5tvKiZoieDpWrJf+ipcrPyLmz+Kpj/ANQcdvt8EvjSiTdblpaHJK27HKq5yqnBbYpPlWarsRFKjsrMt4tdU3NeGPcqnmFWf74XzO8JS9hu/T87G1v5i/X/ABHmh61Rpqix4cGcVt3JdM1VXRe2xCC7ZqtTpUvYuZbyaZqt68HBwtTwzvdpnRM7qGxj8lT1R9nG5/Orn90/dmmMt89Q5yd1pk5XLVfnudbsvmlv898tJwtvcpvRt7DWx+Sp6nJ7R51c65RlBqtsTVelRXf1q9nwTOTsX5iGzd//AGronrXMzF/8S1fp6NJ8PL/CKyk0qzoNVhN1+g/8V+3wIc+1xVx1LuwsrgmxPXHj5/5S+Tve23nv7SfC5JR23zqeqFUyib5F6Nv3KWbyvY2dic17Z8Fryeb22c9/aXcLkmNtvnU9UOfF+GJ2t1CFMSkWGiNZm+kqot7qvAi7Tzk41V2qJhJszaVrFtTRXE6zOvBp0daC3P6t7RB+Z3hK3sFzphpb/Y/RPd5oKt0mYos6kpNParlajvRVbWVVThRNOgrXbU26tzLRxMqjJt7ujXTXThcBGsgAAAAtuTT13MdEveaXcDlJ6mJt7m9PX4Ss2UHezG5zO8hbzeRns+7J2LzuOqfsywx3YtAyYS7my0/MqmhzmtT/AEoq/kaWz6eCqr8/OFzP9QXImuijo1n/AD/p65TYqNpcpBvpdEv1I1f+UPWfP/CI+rxsCjW9XV0R959H7kx9VTnSfi0YH8J6/B82/wAtR1eMu/FeJH0CJKtZKo/yiO1utbNzfcu0lycmbMxGmuqts7Z0ZcVTNWmmnu149fJA7osbixv1F8JW3wn4e/0aX7fp+Z3eqBxLX316NAiPlkZmIqaHXve3uTYVr9/9WYnTTRpYGDGJTVEVa69iyZL/ANFS5WfkW9n8VTK/qDjt9vgn8UV/+QQIEX+Gz89VS2da2i+xSzkX/wBKInTXVmbPwfa6qqd1pp9NVe3RV4q/3P8AyVd8P/Xv9Gp+3/8A6d3qrmJq5/PpqDH/AIbMzW5ts699N9iFXIv/AKsxOmjVwML2Siad1rrOvQ0zDO92mdEzuoa2PyVPVH2cjn86uf3T92aYy3z1DnJ3WmTlctV+e51uy+aW/wA98tJwtvcpvRt7DWx+Sp6nJ7R51c65Z1W5yJT8ZTU3B1siX5dCXTrTR1mVdrmi/NUe6XVYlqm9g026uKYaXHhy1dozmIt2RmXRdl0ui8qL+6GvMU3bf0lyVFVeLf199MozAsvFlKI6Wjts5kR6LyovYQ4dM029J6ZW9r3KbmRu6eKYie5UMom+Rejb9yjm8r2NzYnNe2fBa8nm9tnPf2l3C5Jjbb51PVD8xRip9CnoUsyTR+c3OurrcKpsXYfMjKm1VEaamz9lxlW5rmrTSdOL1Q26LG4sb9RfCQb4T8Pf6L/7fp+Z3eqt4irDq5UGzb4CMs1G2Rb6lVdibSpeu/q1brTRrYWJGLa/TideHX7eSMIlsAAAAFtyaeu5jol7zS7gcpPUxNvc3p6/CVzxVTI9Xo8STlXNRyq1fSVUTQt+BF7C/k25uW9zSwdnZNGPfi5XxcPF1KhK5Pp90RP4uchtThzM5y/ujSjTgV/9phuXNvWYj/hTMz9dI817p8lLUqQZLS6WYxNa/FVVdvCaVFFNuncxxQ5u9eryLk11cMz+cDMMY1ltYqyugL/hw0zWe/avWv7Ihj5V79Svg4odhsvDnGs6VfynhnwhacmPqqc6T8WlzA/hPX4Mbb/LUdXjLpxnh2crsSTdKRGJ5NH3z1VNeba1kXYe8rHquzE0+7XwRbL2hbxYriuJnXTi+mv1+qubn9W9og/M/wAJV9gudMfnY1d/sfoq7vNH1vC09RZRs1NRYaorkb6KuVbqirwomwiu41dqndVLOJtO1k17iiJ1014dPNYcl/6Klys/ItbP4qmZ/UHHb7fB65T/APIyPPXun3aH8aXjYHKV9Xiz0zHTgGyYZ3u0zomd1Ddx+Sp6o+zg8/nVz+6fuzTGW+eoc5O60ycrlqvz3Ot2XzS3+e+Wk4W3uU3o29hrY/JU9Tk9o86udcsyxXvkqPP+yGRkcrU67Z3NbfUtuTeq+VlotLiu0s9JnNVdKdTu8XcG7rE0T7mLt3F3NcX49/BPX7u77Lm1jWq5Wt1rdfetrdiGhowJmZ42YZRN8i9G37mPm8r2Ov2JzXtnwWvJ5vbZz39pdwuSY22+dT1Q58X4Ynq3UIUxKRYaI1mb6SuRb3VeBF2njJxq7tUTSk2ZtK1i2poridZnXg06OtBbn9W9og/M/wAJX9gudMfnY0t/sfoq7vNF13Dk5Q4UGJNxGKj1VEzFVdXKiEN7HqtRE1LmHtC1lTMURPB0/wC0OQLwAAAAJXDlafQpyJMsl0fnNzbKtuFF2LsJrF6bVWsRqp52HGVbiiZ00nXpWLdFj8Vt+ovhLW+FXw9/oyv2/T8zu9Xy7KJMqnoU1qcr1X7IfN8Kvh732P6fo99yf8eqCrGJqpV2LCmIqNZ/YxLIvLrVetbFe7k3LnBM8DSxdm2Med1TGs9M/mkIcgXlgw3iiJQZWLAZJo/OdnXV1raETYuws2MmbUTERqzM7ZkZdcVTVppGnFr4pfdFj8Vt+ovhJ98Kvh7/AEUf2/T8zu9TdFj8Vt+ovhG+FXw9/oft+n5nd6ovEWLIlckWyr5JGWcjro5V1IqbE2kN7Km7TuZjRcwdl04tzdxVrwacWni8MNYjfQEmEZKo/wApm63Wta/uXaebGRNrXSNdUmfs+Mvc61aafTXjfWJMTRK9AgQnyiMzFVdDr30W2Ifb+TN2IiY00fMDZsYlU1RVrr9NPFAlZpAFup2Oo0hT5aTbTmr5NrW3z1S9kt/aXbebNFMU7ni+vow7+xKbtyq5u9NZmeLp7Vcq8+tTqUeddDzVeqLa97aETX1FW5Xu65q6WrjWIsWqbcTrosVMxzGp9Pl5NtOa7ybUbfPVL292aWrebNFMU7ni+voy8jYtN67Vc3ems68XqrlUnFqNRmJx0PNz1va97dZVuV7uqaulq49n9G1TbiddH7SKhFpVRgzsBLq1dW1F0KnwFu5NuqKofMmxTftTbq9/ctm6LH4rb9RfCXd8Kvh7/Ri/t+n5nd6qzX6s6tVFZx8FGeijbIt9V+GybSpeu/q1brTRr4eLGNa/TideHVKUDF8Wi05JNkij7Kq3V6pr91lJrOXNqncxGqnmbJpybv6k16dnqkt0WPxW36i+El3wq+Hv9FT9v0/M7vU3RY/FbfqL4RvhV8Pf6H7fp+Z3eqGxLiaJXoMCG+URmYqrode90tsQgv5M3YiJjTRfwNmxiVVTFWuv008UCVmk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Z"/>
          <p:cNvSpPr>
            <a:spLocks noChangeAspect="1" noChangeArrowheads="1"/>
          </p:cNvSpPr>
          <p:nvPr/>
        </p:nvSpPr>
        <p:spPr bwMode="auto">
          <a:xfrm>
            <a:off x="2044700"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eg;base64,/9j/4AAQSkZJRgABAQAAAQABAAD/2wCEAAkGBwgHBgkIBwgWFhUUGRwbGRgXGRsfHBsfIh4iIiImJCQqKCggIR0xHx8iKjQpJSo3Li8vHyAzODMsNyguOCsBCgoKDg0OGxAQGzcjHyQ3Ni44Lzc3MTE0LDAvLDIsLzUsLDYyMywsLDQsMjc0LS0sNCwsLCwvLCwsLCwsLCwsLP/AABEIAOEA4QMBEQACEQEDEQH/xAAbAAEAAwEBAQEAAAAAAAAAAAAABQYHBAMCAf/EAEMQAAECBAEFCwsCBAcAAAAAAAABAgMEBREGBxIhMVEXNkFVcXJzgbGy0hMWIjVUYZGSk8HCMqEUFUJSIzSCo9Hh4v/EABsBAQADAQEBAQAAAAAAAAAAAAADBAUGAgEH/8QAOxEBAAEDAQENBwMEAgMBAAAAAAECAwQRBRIVITEzNFFxgaHB0eEUQVJTYbHwExYyBnKR8SJCJGJjI//aAAwDAQACEQMRAD8A8TnH6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qnU2cqcZ0GQgZ7kS6pdqaNXCqJwnui3VXOlMaob+RasU7q5OkcXv8Eh5pV/ixfnh+Ik9lvfD9vNV31w/md0+T5fhWvMS7qY7qVi9ij2a98P2eo2niTxXI7/JFzEvHlYnk5mC5i7HIqL+5DVTNM6TGi5RcorjWiYmPpwvM+PTvp1FqVThPiyEor0atlVFall18KoSUWa641pjVWv5lixMU3KtJnr8IdfmlX+LF+eH4j37Le+H7eaDfXD+Z3T5HmlX+LF+eH4h7Le+H7eZvrh/M7p8nJUaLUqXDZEn5RWI5bIqq1brr4FU8V2a6I1qjRPYzLF+Zi3VrMdfjD5ptIqFUSItPllfm2vZWpa+rWqbD5Rarr/jGr7fy7NjT9WrTXr8Hb5pV/ixfnh+Ik9lvfD9vNX31w/md0+R5pV/ixfnh+Iey3vh+3mb64fzO6fJx1Kj1GlthuqEqrEddEurVvbkVTxXaro/lGixYy7N+Zi1Vrp1+MO+UwlWJuVhTMCA1Wvajk9NNSpdCSnFuVUxVEcEq1zauNbrmiqeGODiRM9KRpCbiysy2zm6FRFvwX7FIa6JoqmmeNds3abtEV0cUu6Ww1WpqXhzEvIK5rkui5zNKdbrklOPdqjWKeDs81a5tHFt1TRVXpMfSfJ8z2H6vISzpmckVaxLXXOYtrrZNSqus+VWLlEa1U6R2PVrPxrtW4or1nt8kYRLaSkKDVajLpMSUkr23VL5zE0pyqiktFi5XGtMax2Kt7Ox7NW4uVaT2+Tln5Gap0x/DzsHMdZFsqouheRVQ8V0VUTpVGkpbN+3ep3dudYdUhQarUZdJiSkle26pfOYmlOVUU90WLlca0xrHYhvZ2PZq3FyrSe3ydHmlX+LF+eH4j17Le+H7eaLfXD+Z3T5HmlX+LF+eH4h7Le+H7eZvrh/M7p8nDUqVP0tYaVCWVmffNurVva19SrtQjrt10fyjRZsZVm/r+lVrp1+LjPCcAAAAFtyaeu5jol7zS7gcpPUxNvc3p6/CV7rdUhUenvnI8NzkRUSzbX0rbhsaN27FundS5zExqsm7FumdJQcrj6kxno2NDiM97kRU/ZVX9ivTnW549YaNzYWRTGtMxP59U/NysjWJFGR2NiMcl0XXyKi8HKhZqpouU8PDDMt3buNc1pnc1R+cMMnxFSIlFqb5Vy3brY7a1fvwL/2Yt+1Nqvcu1wsuMm1FccfFMfVc8mPqqc6T8Wl/A/hPX4MDb/LUdXjKYxBiKUoT4DZqE93lM62aicFtd1TaT3sim1MRMcajhbPuZcVTRMRppx/X/SJ3QaX7LG+DPEQ+32+ifztXd4b/wAUd/kgcYYllK5Jy8GVgvarXZy5yJsVOBV2lbJyabtMRENLZmzrmLXVVXMTrGnBr09STyX/AKKlys/Im2fxVKn9Qcdvt8FlxBXZehQYMWZhPcj1smZbZfhVC1fvxaiJmGThYNeVVNNExGnShN0Km+xxvgzxFffCj4Z7vNobwX/ip7/JXsX4kla9BlWS0B7cxVVc/N4U9yqVsnIpuxGkaaNPZmzrmJVVNcxOvRr5L9hne7TOiZ3UNLH5Knqj7Oaz+dXP7p+7NMZb56hzk7rTJyuWq/Pc63ZfNLf575aThbe5Tejb2Gtj8lT1OT2jzq51y7puBBn5ONLRdLXorV7F6ySqmK6ZiVe3XVariuOOOFi0/KRZCdjykdPSY5UX37F5FTT1mBXTNFU0z7nf2btN23FyninhaVk73tt57+01sLknJ7b51PVCqZRN8i9G37lLN5XsbOxOa9s+C15PN7bOe/tLuFyTG23zqeqHTXcUSdEmmS81BequbneijbWuqcKpsPd7JptTpMIcPZl3KomuiYjSdOHXyRu6DS/ZY3wZ4iH2+30T+dq3vDf+KO/yVnGVflq9Ek3SsJ7fJo++cif1ZuqyrsKeVfpuzEx7tfBr7LwbmJFcVzE66cX0181dKzUAAAABbcmnruY6Je80u4HKT1MTb3N6evwlZsoO9mNzmd5C3m8jPZ92TsXncdU/ZlhjuxaJkznHxZCak3uukNyKnuR19HxRV6zUwK9aZp6PFy23rMU3Kbkf9o+3pL5ynS7XSMlM20terepUv+J8z6f+MVPWwLkxcro6Y1/xPq9MmPqqc6T8Wn3A/hPX4PG3+Wo6vGXTjPDs5XYkm6UiMTyaPvnKqa821rIuw95WPVdmJp92qLZe0LeLFcVxPDpxfTXzVzc/q3tEH5neEq+wXOmGrv8AY/RPd5oau0OaocWDDm3sVXoqpmqq6uVE2kF6zVamIq969h5tvKiZoieDpWrJf+ipcrPyLmz+Kpj/ANQcdvt8EvjSiTdblpaHJK27HKq5yqnBbYpPlWarsRFKjsrMt4tdU3NeGPcqnmFWf74XzO8JS9hu/T87G1v5i/X/ABHmh61Rpqix4cGcVt3JdM1VXRe2xCC7ZqtTpUvYuZbyaZqt68HBwtTwzvdpnRM7qGxj8lT1R9nG5/Orn90/dmmMt89Q5yd1pk5XLVfnudbsvmlv898tJwtvcpvRt7DWx+Sp6nJ7R51c65RlBqtsTVelRXf1q9nwTOTsX5iGzd//AGronrXMzF/8S1fp6NJ8PL/CKyk0qzoNVhN1+g/8V+3wIc+1xVx1LuwsrgmxPXHj5/5S+Tve23nv7SfC5JR23zqeqFUyib5F6Nv3KWbyvY2dic17Z8Fryeb22c9/aXcLkmNtvnU9UOfF+GJ2t1CFMSkWGiNZm+kqot7qvAi7Tzk41V2qJhJszaVrFtTRXE6zOvBp0daC3P6t7RB+Z3hK3sFzphpb/Y/RPd5oKt0mYos6kpNParlajvRVbWVVThRNOgrXbU26tzLRxMqjJt7ujXTXThcBGsgAAAAtuTT13MdEveaXcDlJ6mJt7m9PX4Ss2UHezG5zO8hbzeRns+7J2LzuOqfsywx3YtAyYS7my0/MqmhzmtT/AEoq/kaWz6eCqr8/OFzP9QXImuijo1n/AD/p65TYqNpcpBvpdEv1I1f+UPWfP/CI+rxsCjW9XV0R959H7kx9VTnSfi0YH8J6/B82/wAtR1eMu/FeJH0CJKtZKo/yiO1utbNzfcu0lycmbMxGmuqts7Z0ZcVTNWmmnu149fJA7osbixv1F8JW3wn4e/0aX7fp+Z3eqBxLX316NAiPlkZmIqaHXve3uTYVr9/9WYnTTRpYGDGJTVEVa69iyZL/ANFS5WfkW9n8VTK/qDjt9vgn8UV/+QQIEX+Gz89VS2da2i+xSzkX/wBKInTXVmbPwfa6qqd1pp9NVe3RV4q/3P8AyVd8P/Xv9Gp+3/8A6d3qrmJq5/PpqDH/AIbMzW5ts699N9iFXIv/AKsxOmjVwML2Siad1rrOvQ0zDO92mdEzuoa2PyVPVH2cjn86uf3T92aYy3z1DnJ3WmTlctV+e51uy+aW/wA98tJwtvcpvRt7DWx+Sp6nJ7R51c65Z1W5yJT8ZTU3B1siX5dCXTrTR1mVdrmi/NUe6XVYlqm9g026uKYaXHhy1dozmIt2RmXRdl0ui8qL+6GvMU3bf0lyVFVeLf199MozAsvFlKI6Wjts5kR6LyovYQ4dM029J6ZW9r3KbmRu6eKYie5UMom+Rejb9yjm8r2NzYnNe2fBa8nm9tnPf2l3C5Jjbb51PVD8xRip9CnoUsyTR+c3OurrcKpsXYfMjKm1VEaamz9lxlW5rmrTSdOL1Q26LG4sb9RfCQb4T8Pf6L/7fp+Z3eqt4irDq5UGzb4CMs1G2Rb6lVdibSpeu/q1brTRrYWJGLa/TideHX7eSMIlsAAAAFtyaeu5jol7zS7gcpPUxNvc3p6/CVzxVTI9Xo8STlXNRyq1fSVUTQt+BF7C/k25uW9zSwdnZNGPfi5XxcPF1KhK5Pp90RP4uchtThzM5y/ujSjTgV/9phuXNvWYj/hTMz9dI817p8lLUqQZLS6WYxNa/FVVdvCaVFFNuncxxQ5u9eryLk11cMz+cDMMY1ltYqyugL/hw0zWe/avWv7Ihj5V79Svg4odhsvDnGs6VfynhnwhacmPqqc6T8WlzA/hPX4Mbb/LUdXjLpxnh2crsSTdKRGJ5NH3z1VNeba1kXYe8rHquzE0+7XwRbL2hbxYriuJnXTi+mv1+qubn9W9og/M/wAJV9gudMfnY1d/sfoq7vNH1vC09RZRs1NRYaorkb6KuVbqirwomwiu41dqndVLOJtO1k17iiJ1014dPNYcl/6Klys/ItbP4qmZ/UHHb7fB65T/APIyPPXun3aH8aXjYHKV9Xiz0zHTgGyYZ3u0zomd1Ddx+Sp6o+zg8/nVz+6fuzTGW+eoc5O60ycrlqvz3Ot2XzS3+e+Wk4W3uU3o29hrY/JU9Tk9o86udcsyxXvkqPP+yGRkcrU67Z3NbfUtuTeq+VlotLiu0s9JnNVdKdTu8XcG7rE0T7mLt3F3NcX49/BPX7u77Lm1jWq5Wt1rdfetrdiGhowJmZ42YZRN8i9G37mPm8r2Ov2JzXtnwWvJ5vbZz39pdwuSY22+dT1Q58X4Ynq3UIUxKRYaI1mb6SuRb3VeBF2njJxq7tUTSk2ZtK1i2poridZnXg06OtBbn9W9og/M/wAJX9gudMfnY0t/sfoq7vNF13Dk5Q4UGJNxGKj1VEzFVdXKiEN7HqtRE1LmHtC1lTMURPB0/wC0OQLwAAAAJXDlafQpyJMsl0fnNzbKtuFF2LsJrF6bVWsRqp52HGVbiiZ00nXpWLdFj8Vt+ovhLW+FXw9/oyv2/T8zu9Xy7KJMqnoU1qcr1X7IfN8Kvh732P6fo99yf8eqCrGJqpV2LCmIqNZ/YxLIvLrVetbFe7k3LnBM8DSxdm2Med1TGs9M/mkIcgXlgw3iiJQZWLAZJo/OdnXV1raETYuws2MmbUTERqzM7ZkZdcVTVppGnFr4pfdFj8Vt+ovhJ98Kvh7/AEUf2/T8zu9TdFj8Vt+ovhG+FXw9/oft+n5nd6ovEWLIlckWyr5JGWcjro5V1IqbE2kN7Km7TuZjRcwdl04tzdxVrwacWni8MNYjfQEmEZKo/wApm63Wta/uXaebGRNrXSNdUmfs+Mvc61aafTXjfWJMTRK9AgQnyiMzFVdDr30W2Ifb+TN2IiY00fMDZsYlU1RVrr9NPFAlZpAFup2Oo0hT5aTbTmr5NrW3z1S9kt/aXbebNFMU7ni+vow7+xKbtyq5u9NZmeLp7Vcq8+tTqUeddDzVeqLa97aETX1FW5Xu65q6WrjWIsWqbcTrosVMxzGp9Pl5NtOa7ybUbfPVL292aWrebNFMU7ni+voy8jYtN67Vc3ems68XqrlUnFqNRmJx0PNz1va97dZVuV7uqaulq49n9G1TbiddH7SKhFpVRgzsBLq1dW1F0KnwFu5NuqKofMmxTftTbq9/ctm6LH4rb9RfCXd8Kvh7/Ri/t+n5nd6qzX6s6tVFZx8FGeijbIt9V+GybSpeu/q1brTRr4eLGNa/TideHVKUDF8Wi05JNkij7Kq3V6pr91lJrOXNqncxGqnmbJpybv6k16dnqkt0WPxW36i+El3wq+Hv9FT9v0/M7vU3RY/FbfqL4RvhV8Pf6H7fp+Z3eqGxLiaJXoMCG+URmYqrode90tsQgv5M3YiJjTRfwNmxiVVTFWuv008UCVmk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Z"/>
          <p:cNvSpPr>
            <a:spLocks noChangeAspect="1" noChangeArrowheads="1"/>
          </p:cNvSpPr>
          <p:nvPr/>
        </p:nvSpPr>
        <p:spPr bwMode="auto">
          <a:xfrm>
            <a:off x="2197100"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descr="Safe_positive_off-green"/>
          <p:cNvPicPr/>
          <p:nvPr/>
        </p:nvPicPr>
        <p:blipFill rotWithShape="1">
          <a:blip r:embed="rId5">
            <a:extLst>
              <a:ext uri="{28A0092B-C50C-407E-A947-70E740481C1C}">
                <a14:useLocalDpi xmlns:a14="http://schemas.microsoft.com/office/drawing/2010/main" val="0"/>
              </a:ext>
            </a:extLst>
          </a:blip>
          <a:srcRect t="18181" b="53719"/>
          <a:stretch/>
        </p:blipFill>
        <p:spPr bwMode="auto">
          <a:xfrm>
            <a:off x="6808785" y="2019300"/>
            <a:ext cx="3219450" cy="647700"/>
          </a:xfrm>
          <a:prstGeom prst="rect">
            <a:avLst/>
          </a:prstGeom>
          <a:noFill/>
          <a:ln>
            <a:noFill/>
          </a:ln>
          <a:extLst>
            <a:ext uri="{53640926-AAD7-44D8-BBD7-CCE9431645EC}">
              <a14:shadowObscured xmlns:a14="http://schemas.microsoft.com/office/drawing/2010/main"/>
            </a:ext>
          </a:extLst>
        </p:spPr>
      </p:pic>
      <p:sp>
        <p:nvSpPr>
          <p:cNvPr id="8" name="AutoShape 8" descr="data:image/jpeg;base64,/9j/4AAQSkZJRgABAQAAAQABAAD/2wCEAAkGBxQSEhQUEhQVFBUXFRQVFRcYFx8XHBUUGBQXFhUVFBgcHCggGBwlHBcVITEhJSosLi4uFx8zODMtNygtLisBCgoKDg0OGhAQGiwkHCQsLCwsLCwsLCwsLCwsLCwsLCwsLCwsLCwsLCwsLCwsLCwsLCwsLCwsLCwsLCwsLCwsLP/AABEIALcBEwMBIgACEQEDEQH/xAAcAAABBQEBAQAAAAAAAAAAAAAFAAECBAYDBwj/xABGEAACAQMCBAMGAwYDBQYHAAABAgMABBESIQUGEzFBUWEHIjJxgZEUQqEjUmKxwdEVgpIzQ3Ky4QgWJWOi8CQ0ZHN0s8L/xAAZAQEBAQEBAQAAAAAAAAAAAAAAAQIDBAX/xAAnEQEBAAIBBQABAgcAAAAAAAAAAQIRMQMSIUFREyKRBDJhgaGx0f/aAAwDAQACEQMRAD8A9RW0QrpZFK98FQRnzxT3nDoZgolijkCnKh0DaT5rkbGkJm8UP0IP88Ujd47o/wBAD/WvRquPhXvOCW0kglkgieRRpDlASF/dz4j0rjY8At4Op0E6RkYs5Qke8e7KDkKTgdhVluJJ4hx80P8AQVzl4tCoy8qIPNzoG/b4sVe3JNwMt4oOE26oiztF1CAFRpyhcliToXVpznc57iq3CuApJey3xR41cR6ImBXW8YIFzJGfhbDaVB3GCe520sM6sAVYMD2IIIPyIrpmooVxexklfBSCa3KaXhlyMvqyHU6WGw2wR9RjcNw/lWWC1voY5AonWUW0WtnS21RFAA7DOCTnYYHhnudeKegB8l2UsFpBBNGsZijRNn16mGdTbDAB7987ny3OsaYUmqKz3P5/8Nvf/wAeX/lNZn2EH/w1/S5l/wCSKttxPg0FwCs8YkU4yrFtJwcjKg4O/pVC25Nso89KAR576HdP+VhV9gve3aQoZJXWNBuWY6QPqa8TaB+OcY60KsLWFolMpGBoiOo/5nOcDuAwJ7GvVpOT7JiGkt0lI7GUtLj/AFk0XihVFCooVR2VQFA+QGwpoea+34ZsoD/9Rj7xSf2r0bh7DpRYAA6ceAPAaBjFCOZOU4L8BblpSgbUqK+lQ2NOQAO+Ce/mavcL4eLaMIJZXRVVVEhViqrsAGCgnbHcntTXlNvPPbrsLGT92Z9/9B//AJr1MkMNxkEbg+IPcGszzVybDxDSLiWfSpJRFZFVSRgn4Mn6k0bsLcxoEMjyYwAz6c4AxvpUA/PFNG3mlk54FxMxNn8BeNlCe0MnYD/KSFP8JU+FbHgh/F3st2d4oNdra+TNkfiZh82AQHyQ+dXObOXYr+3a3l2yQyOBkxuOzL9yMeIJq/wqyS3hjhjGEjRUX5Adz6nufU1NLt5/7ReImHi/DWlkMUAWTD4BCSNqQuQwK7Zj3I2G9bPivL73MMkMt1I0ci6WHTi7HcEEJsexBrpzJy/BfwmG4XUucqRsyN+8h8D+h8aynD+Qb23HTtuLzRwj4UaEOUXyUl8D6AfKpoaPk3gMfD42tY53mCOH0vjMQkBwMDsCVY/etGaFcD4MltGUVndmbXLLIdTyyYA1OfkAAOwAAoqWqhqZhnY0+aVALXl+1BLC2gySST0kySe5J05Jq9FCqjCqFHkAAPsK60xYeR+1A2KbFIyehqLTfwmqh8VEiomY/un70hKT2X9auhxmjoNxC2yKPzBgMlMfWgXGuKxQ6RK8UZfIUPIF1EYzpz37j710wyYyjLzWHvHalVm945BG7K81ujDurSgEZGRkH0pV7PyvN+NZ5ktjFd8MiglmSSSVw56jMGgijBkDIxKeK422qxFM6cXW3SWVozaNNMruXAYyaIymfgPfYbY8K0snC4WkWVoozImyPpGpR2wrdxUI+FxLMZ1TErDSz5OWUdgd9wK+ft69AHK/F5Jo76WSQ9OO4njhOFyI4lGTnGG3z38qFcS45LJy/JcXGkSTW7D3RpH7VjGgAyfysK0Lco2/TnjUzJHP1C6LKwUNIMOyL2BPl29KbiHKUctrFaCSRIojGVHusSIiCisSu67Ciq8l6bL/AA21WNH6umDc6SgjjBdxsdWB4bfOrp42Px4sunubf8R1A3ZdZTSy6djkedR47y+809rcRyqktuZMB4y6OJVCvlQ6lTtsQahY8vTLezXUkyMZIEhULGVKafeyuWOBqJODn502L3AOLJdIZIdRj1MocsNyrFT7uole3iBtRTHzofYcDghleaOMLLIoWVl90SEHOplG2rOd++9E9VS0Q0nzP6f2oNxCC7M6CF4kgxmVnLu7HPwxorKq7fmJ8e225smuYYHsQd8bHO47ikoqXXDuoqgyyphtWYnKFtiNLZLZG+dsdhViGLRsCx9WYsf1NcOJ3LxxM8UTTsMYjVlUtkgHDMQBgZP0rs0mBlvd2ycnttk5PbaqJs1cy1DG5gttaIZlUv8A7PVlRJ5dNmAV/oTQ+XmYtcy2kNu5nRFkAlYRI0ZODIHAY4BwPhySewwSKjRZpE0F5c45+JEqvGYZoZDHNGW1aW7qytgalYbg4FGKI5RMdwWG23bw8D38sV1GfMfb/rWR9qHCo5bC4dkUukWpXKjUpQhxhu421D/NXD2WqJ+EQI5YhTKpwzIdpXIGVIPYim/K68NzIajmgHJsPTgaLJPSuLmIZJJ0id2TJO5Ohl3NDOP3U0XE7CMTSCC466umRjWikrhsahuy7A+FOBswakHoJecxxRXC2zLKZWRnULGxDhSAQp/Mf0GDkilw7mOGXrgh4ntxmaORdLIpUsGwCQwIBOQTQHg1TDUAsePiQQMsUvTn/wBnJ7hXBjMi69LkpkLjcd9tjVaLm7qSTww2txJLAyh09xNmXUra2fTg+Azk+WN6yrUlqmKxN1zDb3tjcsbZpjBq69rLhGV4wXw3f904Iz2PrV6bmCdrS2ubS0/ECYQs0av76K4BbSNOG07jJZQKitPiliqvDortg/XSCM6h0yjtICvjrBVdx6Hf08SyW4Hff9P0rO4ulILntXRbUnvtV4DFKp3L2qyWijvvXdVA7DFPSqbXSvfLlfrWe41YpNDLHIMo6Oh2zsykZ+Y7/StLcDKn5UMda6YVjKPNOT+JGGzhimtpxIilDiCTGFdgp2TxXB+tKvQilKu8y1HO4rqCmJrB2Ekt1xS5WO4njtrVEjZUc4kuGyTu2cYGQQPIVtopVYZUhgCykjf3lJVgfUEEfSuWm3bVSzUKy3OPVleCGCf8M4Etz1MjGY9KRo4PdWaQ59ENNDWZpZrK8oc3rdl4JQsd3FtJGGDK4H+9hYH3kP3H2NcbriFz/iP4SSYJDPCZIHjQK4aNj1I9TFhqwQc47YwAd6mhsRWZ5j45NaXNpq6YtJpDDIcHUkjL+yYtnAUtt22x38hHDbfqXtzYX7vcqsaT23Ub44XJV9YQKHZWGAxzjwxQ61tPxFrxDhEkmua3cm2LN7zIQJrf3juSD7p8gRVGt/752nVSMu6F20xu8TpHI3gI5GUK2fAg4NVOG3qxXk1hHbpalozcxOMMJWLFZHKjAyCF2z2HhVfisE3EeHfhpbeSOeRY1kMgASJ1ZS0oYH3sYJAXc5AOMkglxzl5pprOaKVYpLZiQ7IZC6Mul42UMuzDxzQB+Q9YF3ZTzSNJbSsmzBSYZT1Y5FIUMGOW8TjbGKF2tnNNZcQ4V1T+Ihc9JnYkyQO4mj1E99Q1IT2GoVtLzlqCWcXDhuroEbFHZFlQHIWVAcOufA/I5q8vD4hIZRGnUPd9I1Hw+LvjHhQY/ic/+IcPlt7i2mS5MZXpGJtp1HuPHJjQV1YOrVjBOa63HL9yH4dNGUae3jEVwzuVWWMxhXXIViTqyQSMeNbI1GiM6nAJFv2vEkSMSRJHNFoL9Qr2fXqXDAYUHSdh67HiKmaWKoq8Qslnikice5IjI3yYEHH3rGezHh91ZQy208DaEmkKShlwy9jpTJY5K5G2+qt8BTEgHfAz/P8A9/yqAFy7HJ1bxmjeNHnV4tYALAwRo5Ayce8jHfzqhzxwyeaSye3iLtb3KysdSqOnj31BLA6jgeGK18bA5AIPyrqlsx8MfOlv1WP45w6aS9sbmKJsQ9cSgsgOiRQoA97cgjPfHrTxcMmXiklwI/2EtskL+8ueor5D6c7rp289+1bZLLzP2rukCjsKzcovbXl1vyhcARvawmyudaGVopR+GdQR1C0Od8jOFCjBwNWBmtZw/lV47+4uuoojniiRowCW1x7B9WcY05GMHv6b6qhfHOY7Wz6f4qZIeo2lNR+IjGT6AZGSdhkVi5NdprHly3ilnmVP2lxo6xJJDaF0qNJ2GxPhvmikaBQAoAA2AAwAPIDwp80qinpU1VOLcUhtYmmuJFjjQZZm/QAdyT4Abmoq5SrFc4c9tbEpZ2sl7KqCWXQDogjK6lMjBT7xG4Xvjfyzd9nvOKcUtusqdN1cxyJnVpbAIKnAyCCP1HhQaemp6VEMw2NDDRSh8ibmt4pkqspzSrvppV02xoJ4fwOGASC3Uw9RtT6TnL+L4bIz9KblvgS2cTxrJJIGleXMhBbU+7bgAYzv28TRIV2Wlo5kUHi4U5u5J5OkytHFGi4JMYRpGJBIxljJvj90d6N1E1NgBzJywl4YWLtDJC2qOWPAkX+FWOQFPiCDmu15y/HM0DzNI7wMXjbUEIY4BJ6YXOwxjt6UYpYqihJwiBpRM8SPKo0q7DUyjyUnOnue3mavIuNhsPIbU4pGgVNVW54pDH8csa/Nhn7d6Bvzxba9EYnlP8ELAD/M4UH6ZrUwyvpLlPrUUqHfjJmAKwhcgH33wRkeKqD/ADrjJHdN/vY4/wDgTJ+7GnZ9qdwsRVO54hFH8ciL6Fhn7d6GzcqNOMTSzSA9wW0j7Ch3JfszFt1GumWVmkYxgMzCOPcKuW2Jx32peyc0/VeIIy80242UtIfJFJ/tUoeKTy/7G1cjzdtA/ka0FnwKCJtSR4b5kj/TnSPtRGperhOMf3v/ABZhleb+wBb2F03xvFEPJVLn7k4/SiEHC1XBZ3kP8RwP9KgCr9Kud6lrcwkRVQOwxUqbNLNYaSpZqOaG8wcbis4GmmOFGyqPikc/DHGPFjjYfPyqC5b3iO0iowYxtokA/K+lX0n10sp+tBuZOTrW/kgkuULtCSUAbAYEglXH5hkDavMfZXzVfTvfiG2WaWW467tJL00h1hlwwwWb4QAAOy1o/bHd8QjsXeF44ol6azFGYyPr91tJwNCBiB5kHORjBK9KrOcS5jkadrSxjSaeMK0zSOUitw2dAkKgsznBwg8ASSK48k8S/wDCLWY76LRSfXpR6T/yVlvYBdmW2vJHOqV7tnkPiSyKQT9df60EOI+0a+4ZdpFxWCAwybrNb6x7oOGYBydWMjK7HfxyKl7d+DJNw/8AFiR36bxFBr/ZiOTCEqoGCSWU6jk+uNqI+3bhol4U7496GSORT6Fumw+WHz/lFVjbmblXDdxY6xnyi99f/SgoNV7OEQcNtHXcyRJJIxOS8rKOozHxORj5ADwrB+xeP8PxDi9qNgsoKr4BUllUYHydfsK03sYvdfB7ckj9n1Y2P7oWRiM+XukGsjy88y8wXl3a20tzayhk6seAhLCNi6SOVRwHQjY9icUHs1KoqdhkYOO3l6VKiFVG4jGTtV6s5xHibx3ixNpMUsZ0MO6TJkuj+YZPeHqjelax5TJeKDypUDm5ttFYqZclSVOlHcZBwRqVSCQcg79waVddVz2MKp8wfp/auymglrexvfSxrJP1EhTVE20QUsdLoCN2PnkjAqEvNkAhe4Ake3jZleVV1KCraWIGdTKDtqAIpVHZZABk5H0P9KE3PFwNlZD9cn+dKTj0eYUCyM84dok06SVQAszaiAo95e53yMUD4lxaGS2upxE7m2MiyxsArK8a6mBJOMYwcgn0zW8JjP5mct+lifmGQdgPtVccUu3+EEfQD+lUYWC2EdzJFcqzRxMRbgFmZgp/ZqGPuknG9bNbORVGgFu2zBf13Wutz6c4k/u5zHO80BSwvJPimKj0J/6V3TlgN/tZJH+bVp7e2bHv6c/w5/rVlIFHhn51zv8AEX1/hudGe2dtuXIF7RKT6jNFYOGgdlC0SFPXHLq5Xmuk6ciutoPGuyRAdgKlSzXPdb0kKeoZoRzhxn8HZXFz7uqONimrsZD7sYOCMguVGKgM1h+Dcd4lLxe4gktunZRhgrlCM4x03WTs5bvgdgfMVreGXYmhilHaSNHH+dA39aBcw882tpcQWzsXmmkjj0Jg9MOwAeU590bjbufLG9Bps0s1m+dW4gsLNw8walQsVdWZ2I3Ii30g47Ag5PlWR9ivM5vRP+KmkkvFOcO2F6B07xxDCLhxgkDO433xVGz49zjaWjiOWQmVmVFijUu7OwBVcAYBORjJHcedC/aHzqeHWsbqn7echIkkxiM4BZpdJOQuQCAdyRviunMw63E+GQbERm4vH9OmnTj/APXJ+lWeeuF2MkIn4ioMVsTICSRucDTgH3tR0jT4nFBkPaHyzdx2Ml2vErt54gruFfpxFcgP044wNGM5GSe3rmtT7MONve8Nt5pjqlGtHbxLIxUMfUrgn5mhP+GS8YtnuLrMcEkTtZ2inAAKHpT3BB/aOdmVfhXI7nsE/wCz9xRRY3COwURTq2ScACVQq/dlI+tQVPZlm35g4nbnYP1yB/wzq8f/AKHavRvaHZ9bhl6mMnoSMB6oNY/Va8v5tvl4ZzKl1LqEMiKzkDOVaIwsQPHDKDgeVek2nHZLu0mmjt3eOUtHapgI8kZTT1ZNbAIjNqwf3dOxJoAXsQmWbg6xNuEeeJh/Cx1/ykNYPkviD8vcSmtr0EQS4HUCnBCk9KdR4rhmBAyRq9K3Psr5Lv8Ahqsss8Ajd1d4ghkbIGDpk1KEJGM7N8Ir0G9sIpl0zRxyr3w6hwD5gEUVheceKx8Wh/AcPkEzStH15lBMdvCGDFnbsWOnAQHJ37Vq+JcB12gs4n6MXT6DYXU3Q6ZQrGSQEbGPeIbx28QTtrZI1CxqqKOyqAoH0G1NLfIvds+g3qybTYHyxyNZ2C4gjJO+WkYuSSuknf3RkbHAFaI0Ln4sT8Ax6nc0Ju785wxJJ7Dv9q6Y9K1i9SRopb1F7tn5b1Tm4sfyL9T/AGoGLr+Fvsa6LOPIj6Guk6UjH5NrU927dyfl2FVelnv9D5HzFS6y+dSWQHxrcmuGeXi0Md/ZA2wsZJhGzgSL1CHDMWDArt+b/wBmlXtnVXzFKs6v1rcDraxeK/uruXQkDQRKG17qItTOzjGw38/Cs9wjg1y9qUS1ie1mdpRGt2YkMbvrVQpty6AjBK6++e24r0mLvVmudy03MWePB5pZIWdhFAsRD2wOcynGkl1wGVQMae2/by7cL5Tt4EuEClkuJHkkRsaffUKUUKBhcDGPnRykKxcq1qOdvAsaqiKEVQFVVGAqgYAAHYAVOozuVViFLkAkKMAsQNlBJAye25Ary32ie0a/sCiiyjhEgPTkkk62cY1DCYCsMjYk9/Gs7V6oKkKyHs351TidtqOFnjws8Y8/CRB+436HI9TrxQDeaOMCytJ7lhq6SFgudOptgq5wcZYgfWvPvZ5zjdcannDyC1hiVG0QAa31EjDSvqIAwc6QDuMEUd9qv7WOzsgM/i7yGNxn/co2uQ/TCmvN/ZI34PjtxanYN+IhA8zG2tD/AKUP3qK+gKH8Z4zb2qh7maOFTsC7Aaj5KO7fSp8b4ktrbzXD7rFG8hHnpBIUepOB9axfsstxdwHiVyFlubh5BqYZ6USOUWGIH4FGknbvnfNEaLgvOdjdv07e6idz2TOlmxudKsAW+lY326cPupbN3VkW1g6cjINReZ2cR+8MAKia89znc7YFCfbjyekca8QtlEUiOgm0e7nJwkox2YNpGR3yPKtXwO+fivAWMm8slvPE38Uia1VvmSqt8zQD/Y/wSGWztLxzLLOgkRNcrMsOlmiAiTIVRoA8D8VZj25cvRWhs7q2jWM9RxIR3eTIlV3YnLNkPuck/Sjf/Z3vtVlPETkxz6gPJZEH9Ub70U9utmJOEu/fpSxSD6t0T/8Asp6VvbG5Escci7h0Rx8mUMP514v7TuBy8Kvo+LWQwjSftlA2WRs6g2PySDPyYnzFb32U8ZSfhloA660j6TJqGoGIlNxnPwhT8iK1HFOHR3EMkMy6o5FKsPQ+I8iDgg+BAojFcjcWTiV9c30YPTS2traPPdWfM86+WQ2lTj92l7auDT3XDdNurO0cySsi5JeNVdSAB8WCytj+Gi3s85T/AMMtmg1hy00kmobZU4VM+ulVz65rTGqPKOSeYOJ3lvFZi1a1WONIpbxtQxGq6f2UbKB1SABnJAO+BVnlD2SizvGme4MkAfXFCARqKtmJp98MU7jbvg7dj6ZLKFGWIA8ycfzqjLxiMfDlz/CNvudqswt4S5SO3EOFQT6evDFNoOV6iK+k+a6gcVb7DyA/QUDk4rK3whUHr7x/oKqSRs/xszfM7fbtXSdK+2O/4Nz8ViX82o+S+9/0qlLxpj8CBfVtz9hVNYQPDFTCDzFbmGMZuWVM8zv8TE/y+wpKlT2HhSgkJXOAO/r4kCtIQiqneqAyZIDZ2BIycjwHjV458/6UIayUXGvAyR38fvWsGclsGu8ZrnpqaClWO4Nc5bZG+JVPzAobe8fgikETOWlIz0o1aV8eZRASB6nAqT8wwJvKzQDzmRoVPoHcBSfQHNZVeFog/Iv2pV0hlDqrKcqwDKfMEZB+1NTdNRS/772Ik6f4lOpnGnfOfLGO/pWqVsgEdjvXmPtK4JC3CTJbxohi6U8ZVQCFyNRBG/wsT9K9D4LeieCGVe0kaOP8yg/1rjnr06Y79rtKlSrDZ6wXtotFNgk7JrFtcQTMpGdSatDqR5HUM1vRQvmrh34myuYPGSCVV/4yh0H/AFYqDwXmThM/L9/HdWhLW7+9Ex3VkbdreU+O2N/EYI3Bx7xyrzDDf2yXEB91tmU943HxI/qMj5gg9jWe5XtouK8EgiuBqDwiJj+ZZIiYw6+TAqD/ANK8o4NxC55b4k0M2XgcrrA7SxEkLPH5MN9vQr6icD1e+/8AiOP26d0s7OSY/wD3Z2MYB/y4Necc65seZopxgLJLbSn/AIHxFL99Mn3r0L2bzrdXPE75DqSW4SGM+ccESgEfPUDWP/7RvD8GzuB3xJCT8iHT/mf70V6N7TrNpuFXiJnV0tW3ciN1kYD5hTWO/wCz5x1ZLSS0YjqQuZFHiYnxkjzw+rP/ABLW15T5ttruC30zxGaSNdUWtTIHCZkBTORgg+FZDivskeO7/F8Kuvwj5LaCuVUn4ghH5D+4QR9NqDT+1TR/hN71MY6Qxn9/qJ0/rr01H2U8Ja24XbRyDDsrSMD4dRy6g+ukrn1zUbflSeZo24nci5EbB0gjjEUPUHZ5B8UpHgDgDyrW5qo8Z4NyLxexvbgWLxR285I6zaW0x6iUYR/F1FBIAxjJ8t69E4hyfDNbxWsjym3jRVaIMFExUgh5nxrJyNWzAEnJo7cXSJ8bBfmdz8h3NDpuND/dozep90f3/StY4W8M3KRPgvL1raDFtbxRbYJVRqI/iY+8fqau319HCpeVwigZOe+PQDc/Sgcl5K/d9I8k2/XvXJYQN/HzO5+9dJ0vtZ/J8U7f2l2c7pHasZmYkfCy6cA+8wK5AzgZIHcUUe9lf82kfwjH6nJriIx5D19ar3HB4ZG1ug14xrBKNjy1KQcbDbNbmMjNtril/CwkbqK5i1CQhtZQqMsrYyQRg7VW4bx+Ke1a5iV2jCyEZGnV085+W6mrD8HgELQIDGjatQiOGOoENk7kk53Peh9ty10rRrS3eVYyHUFwpKq+osFOB4sTvmteWfDjy/xa4vrWOePp2+tm2KmY6FYqRnUoySO+PpVCy5rluhJJG5iiDvHERbSTa9O2uRk2UH90YI86Ncs8vy2sCwGVWRM6Do0tgsWIb3iCcnuMVx5a5KWzMoWZ2jdy6x6QBGT+6dydtvoKfNn3Slypx+S6VxNEY5Y2CtswVwc4ePXvg4Ox7beda213rpFZIPDPz3qyq4pcvGiTyYJTQxYAFdaVY20gUqlMn7QfI1bmcgjyrg/+0X5GtYpS01w4lK0cMroMskcjqPNlQkD7irmKfFTY859iia7ae4c6ppLhhI53YhURgCfm7H616DdWqSI0cih0YFWU7gqe4NZKy5an4fNI9gEkt5TqktnbplG/egfBH0byAz2wfTiM7DAtJFb/AMySMKD6sjs2PkprM401eVvhdkIIY4gSwjRUBPchRgE+uBSrtaowQCRgz/mIGkE/wjfA8BuTtSqoUHAoBAtuVMkKgKEkZnGkDAU6j7wGBsdqJcPtEiTREixoOyooUD6DamWu8dc63HSnpqesNnpxTVyu43ZCI36bHGG0h8DO+FJxnGe/2PaoMP7MZVgl4lYlhmC8kkRe2IZQGXHoCD/q9aLc/coRcUtdBIEqgtBL+6xHYkd0bYH6HwrnZ+zyxSRppYzczu2p5bg9Qs3fOnAQfRdq04KoABhVAAA7AAdgB4U0M77NuAvY8OgglAEg1tIAQcOzk4yNjgaR9KlxTkuC7kWS9aS50EmONiEijz5IgBY9slie3hRafiSr239SdI+57/SnhvgRkkHyC9vue9a7Lpnujrw7hsNuuiCKOJf3UUKPrgb1ZklVRliAPWstzdzW1nbtMsDzBSNQUgaE1AF2J32z4A+uBvVLh/EZbpFnLhY5BlY1UHCH4S8mTliME4wBnG+MnWPTtqXPTSXvGEX4fe/QUAueOSOcKfooP885rqbcE5Iz8966qld8cccfTlblQtVmJyEA9ScH9cmrUVpKfiZV+W/9qvBa6pWrmkxVY7A+Ln6ACuy2Y82P1/sKsqKliudyrXbHFbdfL9T/AHqQiHkPtXTFLFTa6QxTYrrio1NqhinAqVB7jjJjvIrZ4wEmjkaOTV8UkekmPTjb3STnO+O1VBcCnoHztxw2NlNcKAzKFCA9tbMFUt5gZz9KlccER4SsstzISmGdZXVmyMEokZCD5BcVFGxT4rHzc4Kbe3kjZgsl0lo8zoF0HB6khQk6DlcAN2LZwQMG5+LuLa9ghkdriC5EoV2VVkhljXXpYoqqyFQce7nbv5waC4XI+W9Vl+JT6H+VXsVWSHDfLtWpUsTxSxXTT8qY58v1qbDAU+KbX6Gn6g9ftRSxTU/UHnTUFhyR2Un5kCpxO3oP1/tU801YaWaVCONcy2tmFNzMkWrOkE7tjvgdzjIz5ZoTzBzgY7N7q0jW5UKzAo6lQF+JmOfDfIAJ2PaszGrtrqqXvFIoVLSOqqoJJJ2AHck9gK835x47dSWKXllLhQscxTRqLLnLKTnYDxAGdjvStuR0ubdtclyBcCKR2dzqDDD5VWHuHPcY/kK6Tpz2zc/g/N7QYHk6MLAyEZUNldY33TIAbsex8KBcDuuKTzziYCKLqBkY7+4VH7OIgjOMA53GS1agcCg1xyNGHkjzodhkrnGSvkdhRHTXT9M4Y83kH4ZwXplmllaZ2IPvABFx4RpuR9SxosBU9NS01LlvlZFe6tVlR43GVdWVh5qwwR9jWP8AZ7w+4tVmtJ192KRug+oHXETkbZyO+frjwrc4rhPD7yuO42Pqp2x9O9SUqAjrnc3EcQ1SOka+bsFH3JAq3prIezq7FzHNPJvc/iJUlz8UQVsRxKPyoFxsO51HvmmzTR2V5HMC0UiSKDpLIwYasA4yDjOCPvVrGBk7DzPb71mH4g8XEWthHDH17d5o5ADmWZBpCtuBlQMk4JIUeVAOD3ETmEztPHxCLZ4EiKSTSfCVlYh+rEx31ZCgHPugYqbXTc8D43BdoXgkVwCwIBBI0uUyQDsDjIPiCDVhuJRiboEnqlGkC6WGpFIBKEjDYJHY0E4DaTWt1dRCF2t5phcRSKRpjLqOur5OV98ZAAOc1c5k4TJI9tcW4UzW8jEKzaRJFIpSWPVg6SRpIJBGVqbXTldc3W6Qmf8AaNGsxgfEZzHIHCESKdxhiB9alacxg3C280MttI6s0PU0kTBd2CMjMNQG5U74oYeV5pP8QWXpJDeIH0KxZopwmjVnSA2Ssbk7bjG+MmPLBbiEVlPK8eq2Ys6p8fXVWhKyb4Ud22zq2xgVNg7x2+li6ejpqjMRJLJusI0nR+zDqZCz6UAB7t41l7zme7ayuZYwkc9nLidDE37SEFWDqjtqjDRktpO+xGRWv45wdLqMI7OhV0lR0IDJIhyrLkEeJ2II3qlDyrCHkkZpZJJYxHMzSEdUAFQWVAqghWZRgAAHt41QIS6nguokFw88N3BIYGkVfcuVUOgVkVRoZCSFI/Lsays13CbKGQaU4paOjvG208kiH9uCPikV11NncfLFelR8v24SOPpKyRY6SvmTp4GBp1k4wNqIaN8438/TyoBt5axXtsySK3SmTdWUowB3BwwBVgcHceFDeC2N7axiEvDcxoNMbuzRSBB8KyAI4cgYGRjtWkxTYqozvDOVkRLpZtMq3MrTSRacRqx7hASWz2JbPcZAWivD+ERxaSutiilUMkjSFFOMhS5OM4HrtV3FSFBKq10vY/Q1ZqEqZBFJfJWG5hu5Y+J2EMc0iRXHW6ijByUXUNOpTp7gbVpZeLW6O0bXMauil3UyKCqDGWff3RuO+KyPNRY8S4ZII5SkLyiVxE5VA4RQSwXGO/yxVnijRHjdozFGH4SRcnBAfUWQZPZiCceO9PO6eGssbtJl1wzLKmcakZXGR3GR413R2OcFTjY+h9cVheGKgv8AjUYcxo0MLkx94yYGEjoB+YZz88VX4fm0eyF1DG0YdI7e9tsAPrRo0W4Tvhg2cgkZwabNNndcet4nKSTQI4xlWcAjIyMg9tiKevnz2nWYj4ncqi4XUhAHm0SMf1JpVi56vDUx/q954/zYkdpBdRNmCWSNWm0FxDEwYmRkG+cgLg9i24OMGvwbjlvPK8a8SW4WVFCR6lilR1LahGUVSQwPlqGjvvsK5GE0C3tjErFY5ZTZzGMvEVfLBS/wnS2MjO+o0ZflNLtYXu4IreaORJQYGDNlDq09TQMAnGRv27+NaQD9nVukM99YyqJJInzG0g1l7VyWVRq7gMxJ8MyUV5X5Oa1uL0DSLOYo0cWc6WK4lGPBd8fIDyrXrboGLhFDEAFgBkgdgT3IFdc1NroI5e4BFZQLBDqKLnBc6m3OTvgeJ8KIla6mokU2OWmliuhFUOJcRWIomlnkkLCONcZbSMuSSQFUDuxIG4HcgVULivEEt4mllOEXTqP7oZ1XUfQasn0Bruk6lioZSwAYgEEhWzpYjvg4OD44rO39k/EY57S7iktl1KwKOHEsWxX9ppwCHGSux2XwNBPZldG2ebhlwFWeFi6OF0/iITuHz+YgfpgflNQeg1Tun7CrTHyqo8eTW8WauqMgGhU3LUDTG4UNFMRh3idoy4/8wKdL/UGi8C7V0xWGg634TGriTBeQAqJHYuwU9wpYnSDtkLjNXgKlTigjinxUqVRUSKbFTpYoIU2KmRUWYDxH3qiOKbFPqHgc/rSNERpqlTVQsU+KgQfM1Awg98n5miHNwv7w+9cXvF8MmpQQqBsAO/8AM1001rwnlShkJYnGM1dpwtLFLdkiu1nGTkxpncZ0jOCMEZx41Ui4DbKVKwoNDa0AHuo/76J8KtudwM70SpVFDrvgVtK5eSCN2OMsVyTgADJ+QFNRGlQXAabNNSrDR6Wa42l0sqB42DKexHocH7EEfSg97x5y00dnB+JkhwJMyCJVcjUIwxBLPjwAwM7kVdGwfnHmS6sLm3ldE/w8t0pSuWdWb4ZXOPdA8AM9mzuRg5zJzLHZw9ZkmlXSWHSjZxp75aQDQg9WIobwTi8HGbSaOSMofehuIWPvRN4HsPEZBx3U+VCvZxxKS3kl4TdnMsGTbudhNb9xpz3wP0yPymoD9vfx8SsWaCbBeNgTDIQ0UhQ4UkAMCCRsQM48qExcDW/4fYSpLJbSxwo8csXdS0YEikfmBI3HfI+/XjPIg6pueHSGyue50j9lLvnEsfbfzHn2NXPZyJFsUjlAEkUk8LgdgyTP29MEY9MVRl73g15HbtdQ8beTShddSqUkIGQnxHcnbGDucYo5xTlY38dpcyO9pexojdSMbqSoLxkHuAS22dskb5NHLPlu1ileaO3iWV3Ls+kFtR7kE/D57Y7mitEUeE8NEESxhmfGos7nLO7sXd2PmWYn0q2qCpE0woOy9qhK4UZP9/sBuai76QTvsM7DJOPIDcn0rOXfHuvGyww3iyFWA1WzxlT2BDyqIh57n6eFJPJtefmW3Erw6j1EjWUqVwSjbArnGcHY+RNWYuJBgCBjIB3PnWBv+WJZobcXL6rpBgzxkqwyTtq/MN8HIwdzjetpDw3SAMnYAfYYrr2YybrHdd+Fl+IfKszz/wAwyQWFxJG5RwFCMNiC0irkfQmtELEVjParw+aWzaG3t5ZWZ4ydC6gEXLE7HJOQoxis3t1dLN7W7LmR7fh8M9x1ZMQRPIw945ZVJZskeJqI57g6ccjNIiSBSHaJ9CluyvIAUB3wd9qqe0S6jTg8ipkFkhRVZWR8B49WUYBhhQc5G1L2haY+BFUKkdO1jUggg4aP4SO+ymly1wTHbYKjEZLYGM5ztjzz5VO0VHGUkDgeKsGH3BrF8yy6b7g9rN/8sVJZW+GSZI9MQfPxYbRsfFq1F5y7GbyC7WQwugMZVdKrOrZ0pJt72DnA/tTvq9ov0vVvuakE9W+5rD8B4jNffiZWWVo1nkhiSG46JjWPABK5XU5zklmI7YA8ZWV/xKCxvGuQoktxJJDJKFfrQqrMFcROAHGANXr2Pes7XTcfU0vrWEi5i4h/hqXvTtSBF1pFYvqkTuSmnCxnHgdXarHNvN0kXC1vbaMftI0ILtgxdXAU6ce+QW8wNs79qmzTZ01Z++4jGLJzepNHGYwkpILkqUwzZhLFR6nG9dOGX9pb2kBWUR25Rek8rEe6RldTP2O/Y49O1VBsionPnXO2u45FDxukiHsyMGU/JgcVOY4Bqivw3VhtTl/e2yAMDyGAP1q3Vbhp90/OrJq5cpOCpqeg/NN3NBbTTwlMxRvIVdCwYINRGVdSDgHfeoovTVjuWeZLq7to5wtsmvV7p17aXZPP+GlV0Ny7AAk9huaB8K5rtrxpYrSUPLGpyGRwFPYE5UZGfKlSrCsRydA1hxNuH3UjTBlNxaPkhQzajITGDpDHDbnONJx8VG+ZDBYTp0tUMnErlI5pQWbSq/E0a7hXOvAPgXJ8MU1KkUG45CeG8TWfh8WtTHFHeQBggIkZlhZSx3c6GOd8Fd/iNani/KRvJrS4mkME0C5ZoNmLnBKBznCA6vA51Ht4qlTSC/G/xMdsfwSpLOMaBMxwRn3ixyCTjPiP6Vx5T4bLBC34hlaeWWSebRsod8e6noAqj70qVAYJpiaVKgr3l4kWgO2NbBE2Jy57DYbfWqF1FeSllVo7VARpkX9tKwyNXusoSPbI/P3Hlu1KqDAGB5+p7n50xpUqgqKmpx6VdIpUq1kkNililSrKlVK94TBMMSwxSDydFbv3xkUqVUVONct211CIJo8opBTBIaMjsUbuP5Vy4NyxHbsrGa5uGUEIbiXqdPIwdAACg4yNWM4JGcE0qVAEPKVza3Ms/DriNEnbXLBMpZOoSSXQqcjudtvmRgC7xrhV09jcxavxFxOjKcYijjBULpjVicKBnuSSTv6KlU0A/G5vw3AzbyqySi1Fvp2OXCKGwykjG5OSaD83TBuWrfQcjRZq3hghRq7/AMQxSpVLP9LGq524jHJwu96TatMOk7EY1BSO4H5WBrvwfhS3HCILeT4ZLOFCfImJcMPUHB+lKlWvaema5X4u8vD1sWx+IWZuHkkZVVRSWlGdiViVsDxZR51f5muWt5rGwtV0RyCVnCtoZkjXIQSYJXJyS3c47jOaVKkSi3KttKksuVlSMomFklEoDhmyYyWLDIIznyFaU0qVby5THg1D+YYddrcp+9BMv3iYf1pUqivEuVOY5obWONBHpXXjJbO8jE5wMdzSpUqmPELPL//Z">
            <a:hlinkClick r:id="rId6"/>
          </p:cNvPr>
          <p:cNvSpPr>
            <a:spLocks noChangeAspect="1" noChangeArrowheads="1"/>
          </p:cNvSpPr>
          <p:nvPr/>
        </p:nvSpPr>
        <p:spPr bwMode="auto">
          <a:xfrm>
            <a:off x="1641475" y="-1462088"/>
            <a:ext cx="4572000" cy="3048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10" descr="data:image/jpeg;base64,/9j/4AAQSkZJRgABAQAAAQABAAD/2wCEAAkGBxQSEhQUEhQVFBUXFRQVFRcYFx8XHBUUGBQXFhUVFBgcHCggGBwlHBcVITEhJSosLi4uFx8zODMtNygtLisBCgoKDg0OGhAQGiwkHCQsLCwsLCwsLCwsLCwsLCwsLCwsLCwsLCwsLCwsLCwsLCwsLCwsLCwsLCwsLCwsLCwsLP/AABEIALcBEwMBIgACEQEDEQH/xAAcAAABBQEBAQAAAAAAAAAAAAAFAAECBAYDBwj/xABGEAACAQMCBAMGAwYDBQYHAAABAgMABBESIQUGEzFBUWEHIjJxgZEUQqEjUmKxwdEVgpIzQ3Ky4QgWJWOi8CQ0ZHN0s8L/xAAZAQEBAQEBAQAAAAAAAAAAAAAAAQIDBAX/xAAnEQEBAAIBBQABAgcAAAAAAAAAAQIRMQMSIUFREyKRBDJhgaGx0f/aAAwDAQACEQMRAD8A9RW0QrpZFK98FQRnzxT3nDoZgolijkCnKh0DaT5rkbGkJm8UP0IP88Ujd47o/wBAD/WvRquPhXvOCW0kglkgieRRpDlASF/dz4j0rjY8At4Op0E6RkYs5Qke8e7KDkKTgdhVluJJ4hx80P8AQVzl4tCoy8qIPNzoG/b4sVe3JNwMt4oOE26oiztF1CAFRpyhcliToXVpznc57iq3CuApJey3xR41cR6ImBXW8YIFzJGfhbDaVB3GCe520sM6sAVYMD2IIIPyIrpmooVxexklfBSCa3KaXhlyMvqyHU6WGw2wR9RjcNw/lWWC1voY5AonWUW0WtnS21RFAA7DOCTnYYHhnudeKegB8l2UsFpBBNGsZijRNn16mGdTbDAB7987ny3OsaYUmqKz3P5/8Nvf/wAeX/lNZn2EH/w1/S5l/wCSKttxPg0FwCs8YkU4yrFtJwcjKg4O/pVC25Nso89KAR576HdP+VhV9gve3aQoZJXWNBuWY6QPqa8TaB+OcY60KsLWFolMpGBoiOo/5nOcDuAwJ7GvVpOT7JiGkt0lI7GUtLj/AFk0XihVFCooVR2VQFA+QGwpoea+34ZsoD/9Rj7xSf2r0bh7DpRYAA6ceAPAaBjFCOZOU4L8BblpSgbUqK+lQ2NOQAO+Ce/mavcL4eLaMIJZXRVVVEhViqrsAGCgnbHcntTXlNvPPbrsLGT92Z9/9B//AJr1MkMNxkEbg+IPcGszzVybDxDSLiWfSpJRFZFVSRgn4Mn6k0bsLcxoEMjyYwAz6c4AxvpUA/PFNG3mlk54FxMxNn8BeNlCe0MnYD/KSFP8JU+FbHgh/F3st2d4oNdra+TNkfiZh82AQHyQ+dXObOXYr+3a3l2yQyOBkxuOzL9yMeIJq/wqyS3hjhjGEjRUX5Adz6nufU1NLt5/7ReImHi/DWlkMUAWTD4BCSNqQuQwK7Zj3I2G9bPivL73MMkMt1I0ci6WHTi7HcEEJsexBrpzJy/BfwmG4XUucqRsyN+8h8D+h8aynD+Qb23HTtuLzRwj4UaEOUXyUl8D6AfKpoaPk3gMfD42tY53mCOH0vjMQkBwMDsCVY/etGaFcD4MltGUVndmbXLLIdTyyYA1OfkAAOwAAoqWqhqZhnY0+aVALXl+1BLC2gySST0kySe5J05Jq9FCqjCqFHkAAPsK60xYeR+1A2KbFIyehqLTfwmqh8VEiomY/un70hKT2X9auhxmjoNxC2yKPzBgMlMfWgXGuKxQ6RK8UZfIUPIF1EYzpz37j710wyYyjLzWHvHalVm945BG7K81ujDurSgEZGRkH0pV7PyvN+NZ5ktjFd8MiglmSSSVw56jMGgijBkDIxKeK422qxFM6cXW3SWVozaNNMruXAYyaIymfgPfYbY8K0snC4WkWVoozImyPpGpR2wrdxUI+FxLMZ1TErDSz5OWUdgd9wK+ft69AHK/F5Jo76WSQ9OO4njhOFyI4lGTnGG3z38qFcS45LJy/JcXGkSTW7D3RpH7VjGgAyfysK0Lco2/TnjUzJHP1C6LKwUNIMOyL2BPl29KbiHKUctrFaCSRIojGVHusSIiCisSu67Ciq8l6bL/AA21WNH6umDc6SgjjBdxsdWB4bfOrp42Px4sunubf8R1A3ZdZTSy6djkedR47y+809rcRyqktuZMB4y6OJVCvlQ6lTtsQahY8vTLezXUkyMZIEhULGVKafeyuWOBqJODn502L3AOLJdIZIdRj1MocsNyrFT7uole3iBtRTHzofYcDghleaOMLLIoWVl90SEHOplG2rOd++9E9VS0Q0nzP6f2oNxCC7M6CF4kgxmVnLu7HPwxorKq7fmJ8e225smuYYHsQd8bHO47ikoqXXDuoqgyyphtWYnKFtiNLZLZG+dsdhViGLRsCx9WYsf1NcOJ3LxxM8UTTsMYjVlUtkgHDMQBgZP0rs0mBlvd2ycnttk5PbaqJs1cy1DG5gttaIZlUv8A7PVlRJ5dNmAV/oTQ+XmYtcy2kNu5nRFkAlYRI0ZODIHAY4BwPhySewwSKjRZpE0F5c45+JEqvGYZoZDHNGW1aW7qytgalYbg4FGKI5RMdwWG23bw8D38sV1GfMfb/rWR9qHCo5bC4dkUukWpXKjUpQhxhu421D/NXD2WqJ+EQI5YhTKpwzIdpXIGVIPYim/K68NzIajmgHJsPTgaLJPSuLmIZJJ0id2TJO5Ohl3NDOP3U0XE7CMTSCC466umRjWikrhsahuy7A+FOBswakHoJecxxRXC2zLKZWRnULGxDhSAQp/Mf0GDkilw7mOGXrgh4ntxmaORdLIpUsGwCQwIBOQTQHg1TDUAsePiQQMsUvTn/wBnJ7hXBjMi69LkpkLjcd9tjVaLm7qSTww2txJLAyh09xNmXUra2fTg+Azk+WN6yrUlqmKxN1zDb3tjcsbZpjBq69rLhGV4wXw3f904Iz2PrV6bmCdrS2ubS0/ECYQs0av76K4BbSNOG07jJZQKitPiliqvDortg/XSCM6h0yjtICvjrBVdx6Hf08SyW4Hff9P0rO4ulILntXRbUnvtV4DFKp3L2qyWijvvXdVA7DFPSqbXSvfLlfrWe41YpNDLHIMo6Oh2zsykZ+Y7/StLcDKn5UMda6YVjKPNOT+JGGzhimtpxIilDiCTGFdgp2TxXB+tKvQilKu8y1HO4rqCmJrB2Ekt1xS5WO4njtrVEjZUc4kuGyTu2cYGQQPIVtopVYZUhgCykjf3lJVgfUEEfSuWm3bVSzUKy3OPVleCGCf8M4Etz1MjGY9KRo4PdWaQ59ENNDWZpZrK8oc3rdl4JQsd3FtJGGDK4H+9hYH3kP3H2NcbriFz/iP4SSYJDPCZIHjQK4aNj1I9TFhqwQc47YwAd6mhsRWZ5j45NaXNpq6YtJpDDIcHUkjL+yYtnAUtt22x38hHDbfqXtzYX7vcqsaT23Ub44XJV9YQKHZWGAxzjwxQ61tPxFrxDhEkmua3cm2LN7zIQJrf3juSD7p8gRVGt/752nVSMu6F20xu8TpHI3gI5GUK2fAg4NVOG3qxXk1hHbpalozcxOMMJWLFZHKjAyCF2z2HhVfisE3EeHfhpbeSOeRY1kMgASJ1ZS0oYH3sYJAXc5AOMkglxzl5pprOaKVYpLZiQ7IZC6Mul42UMuzDxzQB+Q9YF3ZTzSNJbSsmzBSYZT1Y5FIUMGOW8TjbGKF2tnNNZcQ4V1T+Ihc9JnYkyQO4mj1E99Q1IT2GoVtLzlqCWcXDhuroEbFHZFlQHIWVAcOufA/I5q8vD4hIZRGnUPd9I1Hw+LvjHhQY/ic/+IcPlt7i2mS5MZXpGJtp1HuPHJjQV1YOrVjBOa63HL9yH4dNGUae3jEVwzuVWWMxhXXIViTqyQSMeNbI1GiM6nAJFv2vEkSMSRJHNFoL9Qr2fXqXDAYUHSdh67HiKmaWKoq8Qslnikice5IjI3yYEHH3rGezHh91ZQy208DaEmkKShlwy9jpTJY5K5G2+qt8BTEgHfAz/P8A9/yqAFy7HJ1bxmjeNHnV4tYALAwRo5Ayce8jHfzqhzxwyeaSye3iLtb3KysdSqOnj31BLA6jgeGK18bA5AIPyrqlsx8MfOlv1WP45w6aS9sbmKJsQ9cSgsgOiRQoA97cgjPfHrTxcMmXiklwI/2EtskL+8ueor5D6c7rp289+1bZLLzP2rukCjsKzcovbXl1vyhcARvawmyudaGVopR+GdQR1C0Od8jOFCjBwNWBmtZw/lV47+4uuoojniiRowCW1x7B9WcY05GMHv6b6qhfHOY7Wz6f4qZIeo2lNR+IjGT6AZGSdhkVi5NdprHly3ilnmVP2lxo6xJJDaF0qNJ2GxPhvmikaBQAoAA2AAwAPIDwp80qinpU1VOLcUhtYmmuJFjjQZZm/QAdyT4Abmoq5SrFc4c9tbEpZ2sl7KqCWXQDogjK6lMjBT7xG4Xvjfyzd9nvOKcUtusqdN1cxyJnVpbAIKnAyCCP1HhQaemp6VEMw2NDDRSh8ibmt4pkqspzSrvppV02xoJ4fwOGASC3Uw9RtT6TnL+L4bIz9KblvgS2cTxrJJIGleXMhBbU+7bgAYzv28TRIV2Wlo5kUHi4U5u5J5OkytHFGi4JMYRpGJBIxljJvj90d6N1E1NgBzJywl4YWLtDJC2qOWPAkX+FWOQFPiCDmu15y/HM0DzNI7wMXjbUEIY4BJ6YXOwxjt6UYpYqihJwiBpRM8SPKo0q7DUyjyUnOnue3mavIuNhsPIbU4pGgVNVW54pDH8csa/Nhn7d6Bvzxba9EYnlP8ELAD/M4UH6ZrUwyvpLlPrUUqHfjJmAKwhcgH33wRkeKqD/ADrjJHdN/vY4/wDgTJ+7GnZ9qdwsRVO54hFH8ciL6Fhn7d6GzcqNOMTSzSA9wW0j7Ch3JfszFt1GumWVmkYxgMzCOPcKuW2Jx32peyc0/VeIIy80242UtIfJFJ/tUoeKTy/7G1cjzdtA/ka0FnwKCJtSR4b5kj/TnSPtRGperhOMf3v/ABZhleb+wBb2F03xvFEPJVLn7k4/SiEHC1XBZ3kP8RwP9KgCr9Kud6lrcwkRVQOwxUqbNLNYaSpZqOaG8wcbis4GmmOFGyqPikc/DHGPFjjYfPyqC5b3iO0iowYxtokA/K+lX0n10sp+tBuZOTrW/kgkuULtCSUAbAYEglXH5hkDavMfZXzVfTvfiG2WaWW467tJL00h1hlwwwWb4QAAOy1o/bHd8QjsXeF44ol6azFGYyPr91tJwNCBiB5kHORjBK9KrOcS5jkadrSxjSaeMK0zSOUitw2dAkKgsznBwg8ASSK48k8S/wDCLWY76LRSfXpR6T/yVlvYBdmW2vJHOqV7tnkPiSyKQT9df60EOI+0a+4ZdpFxWCAwybrNb6x7oOGYBydWMjK7HfxyKl7d+DJNw/8AFiR36bxFBr/ZiOTCEqoGCSWU6jk+uNqI+3bhol4U7496GSORT6Fumw+WHz/lFVjbmblXDdxY6xnyi99f/SgoNV7OEQcNtHXcyRJJIxOS8rKOozHxORj5ADwrB+xeP8PxDi9qNgsoKr4BUllUYHydfsK03sYvdfB7ckj9n1Y2P7oWRiM+XukGsjy88y8wXl3a20tzayhk6seAhLCNi6SOVRwHQjY9icUHs1KoqdhkYOO3l6VKiFVG4jGTtV6s5xHibx3ixNpMUsZ0MO6TJkuj+YZPeHqjelax5TJeKDypUDm5ttFYqZclSVOlHcZBwRqVSCQcg79waVddVz2MKp8wfp/auymglrexvfSxrJP1EhTVE20QUsdLoCN2PnkjAqEvNkAhe4Ake3jZleVV1KCraWIGdTKDtqAIpVHZZABk5H0P9KE3PFwNlZD9cn+dKTj0eYUCyM84dok06SVQAszaiAo95e53yMUD4lxaGS2upxE7m2MiyxsArK8a6mBJOMYwcgn0zW8JjP5mct+lifmGQdgPtVccUu3+EEfQD+lUYWC2EdzJFcqzRxMRbgFmZgp/ZqGPuknG9bNbORVGgFu2zBf13Wutz6c4k/u5zHO80BSwvJPimKj0J/6V3TlgN/tZJH+bVp7e2bHv6c/w5/rVlIFHhn51zv8AEX1/hudGe2dtuXIF7RKT6jNFYOGgdlC0SFPXHLq5Xmuk6ciutoPGuyRAdgKlSzXPdb0kKeoZoRzhxn8HZXFz7uqONimrsZD7sYOCMguVGKgM1h+Dcd4lLxe4gktunZRhgrlCM4x03WTs5bvgdgfMVreGXYmhilHaSNHH+dA39aBcw882tpcQWzsXmmkjj0Jg9MOwAeU590bjbufLG9Bps0s1m+dW4gsLNw8walQsVdWZ2I3Ii30g47Ag5PlWR9ivM5vRP+KmkkvFOcO2F6B07xxDCLhxgkDO433xVGz49zjaWjiOWQmVmVFijUu7OwBVcAYBORjJHcedC/aHzqeHWsbqn7echIkkxiM4BZpdJOQuQCAdyRviunMw63E+GQbERm4vH9OmnTj/APXJ+lWeeuF2MkIn4ioMVsTICSRucDTgH3tR0jT4nFBkPaHyzdx2Ml2vErt54gruFfpxFcgP044wNGM5GSe3rmtT7MONve8Nt5pjqlGtHbxLIxUMfUrgn5mhP+GS8YtnuLrMcEkTtZ2inAAKHpT3BB/aOdmVfhXI7nsE/wCz9xRRY3COwURTq2ScACVQq/dlI+tQVPZlm35g4nbnYP1yB/wzq8f/AKHavRvaHZ9bhl6mMnoSMB6oNY/Va8v5tvl4ZzKl1LqEMiKzkDOVaIwsQPHDKDgeVek2nHZLu0mmjt3eOUtHapgI8kZTT1ZNbAIjNqwf3dOxJoAXsQmWbg6xNuEeeJh/Cx1/ykNYPkviD8vcSmtr0EQS4HUCnBCk9KdR4rhmBAyRq9K3Psr5Lv8Ahqsss8Ajd1d4ghkbIGDpk1KEJGM7N8Ir0G9sIpl0zRxyr3w6hwD5gEUVheceKx8Wh/AcPkEzStH15lBMdvCGDFnbsWOnAQHJ37Vq+JcB12gs4n6MXT6DYXU3Q6ZQrGSQEbGPeIbx28QTtrZI1CxqqKOyqAoH0G1NLfIvds+g3qybTYHyxyNZ2C4gjJO+WkYuSSuknf3RkbHAFaI0Ln4sT8Ax6nc0Ju785wxJJ7Dv9q6Y9K1i9SRopb1F7tn5b1Tm4sfyL9T/AGoGLr+Fvsa6LOPIj6Guk6UjH5NrU927dyfl2FVelnv9D5HzFS6y+dSWQHxrcmuGeXi0Md/ZA2wsZJhGzgSL1CHDMWDArt+b/wBmlXtnVXzFKs6v1rcDraxeK/uruXQkDQRKG17qItTOzjGw38/Cs9wjg1y9qUS1ie1mdpRGt2YkMbvrVQpty6AjBK6++e24r0mLvVmudy03MWePB5pZIWdhFAsRD2wOcynGkl1wGVQMae2/by7cL5Tt4EuEClkuJHkkRsaffUKUUKBhcDGPnRykKxcq1qOdvAsaqiKEVQFVVGAqgYAAHYAVOozuVViFLkAkKMAsQNlBJAye25Ary32ie0a/sCiiyjhEgPTkkk62cY1DCYCsMjYk9/Gs7V6oKkKyHs351TidtqOFnjws8Y8/CRB+436HI9TrxQDeaOMCytJ7lhq6SFgudOptgq5wcZYgfWvPvZ5zjdcannDyC1hiVG0QAa31EjDSvqIAwc6QDuMEUd9qv7WOzsgM/i7yGNxn/co2uQ/TCmvN/ZI34PjtxanYN+IhA8zG2tD/AKUP3qK+gKH8Z4zb2qh7maOFTsC7Aaj5KO7fSp8b4ktrbzXD7rFG8hHnpBIUepOB9axfsstxdwHiVyFlubh5BqYZ6USOUWGIH4FGknbvnfNEaLgvOdjdv07e6idz2TOlmxudKsAW+lY326cPupbN3VkW1g6cjINReZ2cR+8MAKia89znc7YFCfbjyekca8QtlEUiOgm0e7nJwkox2YNpGR3yPKtXwO+fivAWMm8slvPE38Uia1VvmSqt8zQD/Y/wSGWztLxzLLOgkRNcrMsOlmiAiTIVRoA8D8VZj25cvRWhs7q2jWM9RxIR3eTIlV3YnLNkPuck/Sjf/Z3vtVlPETkxz6gPJZEH9Ub70U9utmJOEu/fpSxSD6t0T/8Asp6VvbG5Escci7h0Rx8mUMP514v7TuBy8Kvo+LWQwjSftlA2WRs6g2PySDPyYnzFb32U8ZSfhloA660j6TJqGoGIlNxnPwhT8iK1HFOHR3EMkMy6o5FKsPQ+I8iDgg+BAojFcjcWTiV9c30YPTS2traPPdWfM86+WQ2lTj92l7auDT3XDdNurO0cySsi5JeNVdSAB8WCytj+Gi3s85T/AMMtmg1hy00kmobZU4VM+ulVz65rTGqPKOSeYOJ3lvFZi1a1WONIpbxtQxGq6f2UbKB1SABnJAO+BVnlD2SizvGme4MkAfXFCARqKtmJp98MU7jbvg7dj6ZLKFGWIA8ycfzqjLxiMfDlz/CNvudqswt4S5SO3EOFQT6evDFNoOV6iK+k+a6gcVb7DyA/QUDk4rK3whUHr7x/oKqSRs/xszfM7fbtXSdK+2O/4Nz8ViX82o+S+9/0qlLxpj8CBfVtz9hVNYQPDFTCDzFbmGMZuWVM8zv8TE/y+wpKlT2HhSgkJXOAO/r4kCtIQiqneqAyZIDZ2BIycjwHjV458/6UIayUXGvAyR38fvWsGclsGu8ZrnpqaClWO4Nc5bZG+JVPzAobe8fgikETOWlIz0o1aV8eZRASB6nAqT8wwJvKzQDzmRoVPoHcBSfQHNZVeFog/Iv2pV0hlDqrKcqwDKfMEZB+1NTdNRS/772Ik6f4lOpnGnfOfLGO/pWqVsgEdjvXmPtK4JC3CTJbxohi6U8ZVQCFyNRBG/wsT9K9D4LeieCGVe0kaOP8yg/1rjnr06Y79rtKlSrDZ6wXtotFNgk7JrFtcQTMpGdSatDqR5HUM1vRQvmrh34myuYPGSCVV/4yh0H/AFYqDwXmThM/L9/HdWhLW7+9Ex3VkbdreU+O2N/EYI3Bx7xyrzDDf2yXEB91tmU943HxI/qMj5gg9jWe5XtouK8EgiuBqDwiJj+ZZIiYw6+TAqD/ANK8o4NxC55b4k0M2XgcrrA7SxEkLPH5MN9vQr6icD1e+/8AiOP26d0s7OSY/wD3Z2MYB/y4Necc65seZopxgLJLbSn/AIHxFL99Mn3r0L2bzrdXPE75DqSW4SGM+ccESgEfPUDWP/7RvD8GzuB3xJCT8iHT/mf70V6N7TrNpuFXiJnV0tW3ciN1kYD5hTWO/wCz5x1ZLSS0YjqQuZFHiYnxkjzw+rP/ABLW15T5ttruC30zxGaSNdUWtTIHCZkBTORgg+FZDivskeO7/F8Kuvwj5LaCuVUn4ghH5D+4QR9NqDT+1TR/hN71MY6Qxn9/qJ0/rr01H2U8Ja24XbRyDDsrSMD4dRy6g+ukrn1zUbflSeZo24nci5EbB0gjjEUPUHZ5B8UpHgDgDyrW5qo8Z4NyLxexvbgWLxR285I6zaW0x6iUYR/F1FBIAxjJ8t69E4hyfDNbxWsjym3jRVaIMFExUgh5nxrJyNWzAEnJo7cXSJ8bBfmdz8h3NDpuND/dozep90f3/StY4W8M3KRPgvL1raDFtbxRbYJVRqI/iY+8fqau319HCpeVwigZOe+PQDc/Sgcl5K/d9I8k2/XvXJYQN/HzO5+9dJ0vtZ/J8U7f2l2c7pHasZmYkfCy6cA+8wK5AzgZIHcUUe9lf82kfwjH6nJriIx5D19ar3HB4ZG1ug14xrBKNjy1KQcbDbNbmMjNtril/CwkbqK5i1CQhtZQqMsrYyQRg7VW4bx+Ke1a5iV2jCyEZGnV085+W6mrD8HgELQIDGjatQiOGOoENk7kk53Peh9ty10rRrS3eVYyHUFwpKq+osFOB4sTvmteWfDjy/xa4vrWOePp2+tm2KmY6FYqRnUoySO+PpVCy5rluhJJG5iiDvHERbSTa9O2uRk2UH90YI86Ncs8vy2sCwGVWRM6Do0tgsWIb3iCcnuMVx5a5KWzMoWZ2jdy6x6QBGT+6dydtvoKfNn3Slypx+S6VxNEY5Y2CtswVwc4ePXvg4Ox7beda213rpFZIPDPz3qyq4pcvGiTyYJTQxYAFdaVY20gUqlMn7QfI1bmcgjyrg/+0X5GtYpS01w4lK0cMroMskcjqPNlQkD7irmKfFTY859iia7ae4c6ppLhhI53YhURgCfm7H616DdWqSI0cih0YFWU7gqe4NZKy5an4fNI9gEkt5TqktnbplG/egfBH0byAz2wfTiM7DAtJFb/AMySMKD6sjs2PkprM401eVvhdkIIY4gSwjRUBPchRgE+uBSrtaowQCRgz/mIGkE/wjfA8BuTtSqoUHAoBAtuVMkKgKEkZnGkDAU6j7wGBsdqJcPtEiTREixoOyooUD6DamWu8dc63HSnpqesNnpxTVyu43ZCI36bHGG0h8DO+FJxnGe/2PaoMP7MZVgl4lYlhmC8kkRe2IZQGXHoCD/q9aLc/coRcUtdBIEqgtBL+6xHYkd0bYH6HwrnZ+zyxSRppYzczu2p5bg9Qs3fOnAQfRdq04KoABhVAAA7AAdgB4U0M77NuAvY8OgglAEg1tIAQcOzk4yNjgaR9KlxTkuC7kWS9aS50EmONiEijz5IgBY9slie3hRafiSr239SdI+57/SnhvgRkkHyC9vue9a7Lpnujrw7hsNuuiCKOJf3UUKPrgb1ZklVRliAPWstzdzW1nbtMsDzBSNQUgaE1AF2J32z4A+uBvVLh/EZbpFnLhY5BlY1UHCH4S8mTliME4wBnG+MnWPTtqXPTSXvGEX4fe/QUAueOSOcKfooP885rqbcE5Iz8966qld8cccfTlblQtVmJyEA9ScH9cmrUVpKfiZV+W/9qvBa6pWrmkxVY7A+Ln6ACuy2Y82P1/sKsqKliudyrXbHFbdfL9T/AHqQiHkPtXTFLFTa6QxTYrrio1NqhinAqVB7jjJjvIrZ4wEmjkaOTV8UkekmPTjb3STnO+O1VBcCnoHztxw2NlNcKAzKFCA9tbMFUt5gZz9KlccER4SsstzISmGdZXVmyMEokZCD5BcVFGxT4rHzc4Kbe3kjZgsl0lo8zoF0HB6khQk6DlcAN2LZwQMG5+LuLa9ghkdriC5EoV2VVkhljXXpYoqqyFQce7nbv5waC4XI+W9Vl+JT6H+VXsVWSHDfLtWpUsTxSxXTT8qY58v1qbDAU+KbX6Gn6g9ftRSxTU/UHnTUFhyR2Un5kCpxO3oP1/tU801YaWaVCONcy2tmFNzMkWrOkE7tjvgdzjIz5ZoTzBzgY7N7q0jW5UKzAo6lQF+JmOfDfIAJ2PaszGrtrqqXvFIoVLSOqqoJJJ2AHck9gK835x47dSWKXllLhQscxTRqLLnLKTnYDxAGdjvStuR0ubdtclyBcCKR2dzqDDD5VWHuHPcY/kK6Tpz2zc/g/N7QYHk6MLAyEZUNldY33TIAbsex8KBcDuuKTzziYCKLqBkY7+4VH7OIgjOMA53GS1agcCg1xyNGHkjzodhkrnGSvkdhRHTXT9M4Y83kH4ZwXplmllaZ2IPvABFx4RpuR9SxosBU9NS01LlvlZFe6tVlR43GVdWVh5qwwR9jWP8AZ7w+4tVmtJ192KRug+oHXETkbZyO+frjwrc4rhPD7yuO42Pqp2x9O9SUqAjrnc3EcQ1SOka+bsFH3JAq3prIezq7FzHNPJvc/iJUlz8UQVsRxKPyoFxsO51HvmmzTR2V5HMC0UiSKDpLIwYasA4yDjOCPvVrGBk7DzPb71mH4g8XEWthHDH17d5o5ADmWZBpCtuBlQMk4JIUeVAOD3ETmEztPHxCLZ4EiKSTSfCVlYh+rEx31ZCgHPugYqbXTc8D43BdoXgkVwCwIBBI0uUyQDsDjIPiCDVhuJRiboEnqlGkC6WGpFIBKEjDYJHY0E4DaTWt1dRCF2t5phcRSKRpjLqOur5OV98ZAAOc1c5k4TJI9tcW4UzW8jEKzaRJFIpSWPVg6SRpIJBGVqbXTldc3W6Qmf8AaNGsxgfEZzHIHCESKdxhiB9alacxg3C280MttI6s0PU0kTBd2CMjMNQG5U74oYeV5pP8QWXpJDeIH0KxZopwmjVnSA2Ssbk7bjG+MmPLBbiEVlPK8eq2Ys6p8fXVWhKyb4Ud22zq2xgVNg7x2+li6ejpqjMRJLJusI0nR+zDqZCz6UAB7t41l7zme7ayuZYwkc9nLidDE37SEFWDqjtqjDRktpO+xGRWv45wdLqMI7OhV0lR0IDJIhyrLkEeJ2II3qlDyrCHkkZpZJJYxHMzSEdUAFQWVAqghWZRgAAHt41QIS6nguokFw88N3BIYGkVfcuVUOgVkVRoZCSFI/Lsays13CbKGQaU4paOjvG208kiH9uCPikV11NncfLFelR8v24SOPpKyRY6SvmTp4GBp1k4wNqIaN8438/TyoBt5axXtsySK3SmTdWUowB3BwwBVgcHceFDeC2N7axiEvDcxoNMbuzRSBB8KyAI4cgYGRjtWkxTYqozvDOVkRLpZtMq3MrTSRacRqx7hASWz2JbPcZAWivD+ERxaSutiilUMkjSFFOMhS5OM4HrtV3FSFBKq10vY/Q1ZqEqZBFJfJWG5hu5Y+J2EMc0iRXHW6ijByUXUNOpTp7gbVpZeLW6O0bXMauil3UyKCqDGWff3RuO+KyPNRY8S4ZII5SkLyiVxE5VA4RQSwXGO/yxVnijRHjdozFGH4SRcnBAfUWQZPZiCceO9PO6eGssbtJl1wzLKmcakZXGR3GR413R2OcFTjY+h9cVheGKgv8AjUYcxo0MLkx94yYGEjoB+YZz88VX4fm0eyF1DG0YdI7e9tsAPrRo0W4Tvhg2cgkZwabNNndcet4nKSTQI4xlWcAjIyMg9tiKevnz2nWYj4ncqi4XUhAHm0SMf1JpVi56vDUx/q954/zYkdpBdRNmCWSNWm0FxDEwYmRkG+cgLg9i24OMGvwbjlvPK8a8SW4WVFCR6lilR1LahGUVSQwPlqGjvvsK5GE0C3tjErFY5ZTZzGMvEVfLBS/wnS2MjO+o0ZflNLtYXu4IreaORJQYGDNlDq09TQMAnGRv27+NaQD9nVukM99YyqJJInzG0g1l7VyWVRq7gMxJ8MyUV5X5Oa1uL0DSLOYo0cWc6WK4lGPBd8fIDyrXrboGLhFDEAFgBkgdgT3IFdc1NroI5e4BFZQLBDqKLnBc6m3OTvgeJ8KIla6mokU2OWmliuhFUOJcRWIomlnkkLCONcZbSMuSSQFUDuxIG4HcgVULivEEt4mllOEXTqP7oZ1XUfQasn0Bruk6lioZSwAYgEEhWzpYjvg4OD44rO39k/EY57S7iktl1KwKOHEsWxX9ppwCHGSux2XwNBPZldG2ebhlwFWeFi6OF0/iITuHz+YgfpgflNQeg1Tun7CrTHyqo8eTW8WauqMgGhU3LUDTG4UNFMRh3idoy4/8wKdL/UGi8C7V0xWGg634TGriTBeQAqJHYuwU9wpYnSDtkLjNXgKlTigjinxUqVRUSKbFTpYoIU2KmRUWYDxH3qiOKbFPqHgc/rSNERpqlTVQsU+KgQfM1Awg98n5miHNwv7w+9cXvF8MmpQQqBsAO/8AM1001rwnlShkJYnGM1dpwtLFLdkiu1nGTkxpncZ0jOCMEZx41Ui4DbKVKwoNDa0AHuo/76J8KtudwM70SpVFDrvgVtK5eSCN2OMsVyTgADJ+QFNRGlQXAabNNSrDR6Wa42l0sqB42DKexHocH7EEfSg97x5y00dnB+JkhwJMyCJVcjUIwxBLPjwAwM7kVdGwfnHmS6sLm3ldE/w8t0pSuWdWb4ZXOPdA8AM9mzuRg5zJzLHZw9ZkmlXSWHSjZxp75aQDQg9WIobwTi8HGbSaOSMofehuIWPvRN4HsPEZBx3U+VCvZxxKS3kl4TdnMsGTbudhNb9xpz3wP0yPymoD9vfx8SsWaCbBeNgTDIQ0UhQ4UkAMCCRsQM48qExcDW/4fYSpLJbSxwo8csXdS0YEikfmBI3HfI+/XjPIg6pueHSGyue50j9lLvnEsfbfzHn2NXPZyJFsUjlAEkUk8LgdgyTP29MEY9MVRl73g15HbtdQ8beTShddSqUkIGQnxHcnbGDucYo5xTlY38dpcyO9pexojdSMbqSoLxkHuAS22dskb5NHLPlu1ileaO3iWV3Ls+kFtR7kE/D57Y7mitEUeE8NEESxhmfGos7nLO7sXd2PmWYn0q2qCpE0woOy9qhK4UZP9/sBuai76QTvsM7DJOPIDcn0rOXfHuvGyww3iyFWA1WzxlT2BDyqIh57n6eFJPJtefmW3Erw6j1EjWUqVwSjbArnGcHY+RNWYuJBgCBjIB3PnWBv+WJZobcXL6rpBgzxkqwyTtq/MN8HIwdzjetpDw3SAMnYAfYYrr2YybrHdd+Fl+IfKszz/wAwyQWFxJG5RwFCMNiC0irkfQmtELEVjParw+aWzaG3t5ZWZ4ydC6gEXLE7HJOQoxis3t1dLN7W7LmR7fh8M9x1ZMQRPIw945ZVJZskeJqI57g6ccjNIiSBSHaJ9CluyvIAUB3wd9qqe0S6jTg8ipkFkhRVZWR8B49WUYBhhQc5G1L2haY+BFUKkdO1jUggg4aP4SO+ymly1wTHbYKjEZLYGM5ztjzz5VO0VHGUkDgeKsGH3BrF8yy6b7g9rN/8sVJZW+GSZI9MQfPxYbRsfFq1F5y7GbyC7WQwugMZVdKrOrZ0pJt72DnA/tTvq9ov0vVvuakE9W+5rD8B4jNffiZWWVo1nkhiSG46JjWPABK5XU5zklmI7YA8ZWV/xKCxvGuQoktxJJDJKFfrQqrMFcROAHGANXr2Pes7XTcfU0vrWEi5i4h/hqXvTtSBF1pFYvqkTuSmnCxnHgdXarHNvN0kXC1vbaMftI0ILtgxdXAU6ce+QW8wNs79qmzTZ01Z++4jGLJzepNHGYwkpILkqUwzZhLFR6nG9dOGX9pb2kBWUR25Rek8rEe6RldTP2O/Y49O1VBsionPnXO2u45FDxukiHsyMGU/JgcVOY4Bqivw3VhtTl/e2yAMDyGAP1q3Vbhp90/OrJq5cpOCpqeg/NN3NBbTTwlMxRvIVdCwYINRGVdSDgHfeoovTVjuWeZLq7to5wtsmvV7p17aXZPP+GlV0Ny7AAk9huaB8K5rtrxpYrSUPLGpyGRwFPYE5UZGfKlSrCsRydA1hxNuH3UjTBlNxaPkhQzajITGDpDHDbnONJx8VG+ZDBYTp0tUMnErlI5pQWbSq/E0a7hXOvAPgXJ8MU1KkUG45CeG8TWfh8WtTHFHeQBggIkZlhZSx3c6GOd8Fd/iNani/KRvJrS4mkME0C5ZoNmLnBKBznCA6vA51Ht4qlTSC/G/xMdsfwSpLOMaBMxwRn3ixyCTjPiP6Vx5T4bLBC34hlaeWWSebRsod8e6noAqj70qVAYJpiaVKgr3l4kWgO2NbBE2Jy57DYbfWqF1FeSllVo7VARpkX9tKwyNXusoSPbI/P3Hlu1KqDAGB5+p7n50xpUqgqKmpx6VdIpUq1kkNililSrKlVK94TBMMSwxSDydFbv3xkUqVUVONct211CIJo8opBTBIaMjsUbuP5Vy4NyxHbsrGa5uGUEIbiXqdPIwdAACg4yNWM4JGcE0qVAEPKVza3Ms/DriNEnbXLBMpZOoSSXQqcjudtvmRgC7xrhV09jcxavxFxOjKcYijjBULpjVicKBnuSSTv6KlU0A/G5vw3AzbyqySi1Fvp2OXCKGwykjG5OSaD83TBuWrfQcjRZq3hghRq7/AMQxSpVLP9LGq524jHJwu96TatMOk7EY1BSO4H5WBrvwfhS3HCILeT4ZLOFCfImJcMPUHB+lKlWvaema5X4u8vD1sWx+IWZuHkkZVVRSWlGdiViVsDxZR51f5muWt5rGwtV0RyCVnCtoZkjXIQSYJXJyS3c47jOaVKkSi3KttKksuVlSMomFklEoDhmyYyWLDIIznyFaU0qVby5THg1D+YYddrcp+9BMv3iYf1pUqivEuVOY5obWONBHpXXjJbO8jE5wMdzSpUqmPELPL//Z">
            <a:hlinkClick r:id="rId6"/>
          </p:cNvPr>
          <p:cNvSpPr>
            <a:spLocks noChangeAspect="1" noChangeArrowheads="1"/>
          </p:cNvSpPr>
          <p:nvPr/>
        </p:nvSpPr>
        <p:spPr bwMode="auto">
          <a:xfrm>
            <a:off x="1793875" y="-1309688"/>
            <a:ext cx="4572000" cy="3048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descr="What Motivates YOU?">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000" y="3086100"/>
            <a:ext cx="2857500" cy="952500"/>
          </a:xfrm>
          <a:prstGeom prst="rect">
            <a:avLst/>
          </a:prstGeom>
          <a:noFill/>
          <a:extLst>
            <a:ext uri="{909E8E84-426E-40DD-AFC4-6F175D3DCCD1}">
              <a14:hiddenFill xmlns:a14="http://schemas.microsoft.com/office/drawing/2010/main">
                <a:solidFill>
                  <a:srgbClr val="FFFFFF"/>
                </a:solidFill>
              </a14:hiddenFill>
            </a:ext>
          </a:extLst>
        </p:spPr>
      </p:pic>
      <p:sp>
        <p:nvSpPr>
          <p:cNvPr id="18" name="Up Arrow 17"/>
          <p:cNvSpPr/>
          <p:nvPr/>
        </p:nvSpPr>
        <p:spPr>
          <a:xfrm>
            <a:off x="6518275" y="2952750"/>
            <a:ext cx="442910" cy="1085850"/>
          </a:xfrm>
          <a:prstGeom prst="up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AutoShape 14" descr="data:image/jpeg;base64,/9j/4AAQSkZJRgABAQAAAQABAAD/2wCEAAkGBxQPDw8ODxQPDQ8PFBAVDw8QDQ8QEBQUFRQWFhUVFxQYHCghGBwmHRUTLTEhMSkrLi8uGB8zOjMsNygtLisBCgoKDg0OGxAQGiwmICQsLC8yLC8sLC8sLywsLCwsLCwsLCwsLCwvLCwsLCwsLCwsLCwsLCwsLCwsLCwsLCwsLP/AABEIALcBEwMBEQACEQEDEQH/xAAbAAEBAAIDAQAAAAAAAAAAAAAAAQQFAgMGB//EAEYQAAEDAgQDBAYHBAcJAQAAAAEAAgMEEQUSITEGQVETFCJhMlJxgZGhMzRCQ7HB8BUjcvEHFiRigqKyJjZEY3OSs9HhJf/EABsBAQACAwEBAAAAAAAAAAAAAAABBgIEBQMH/8QAOREAAgICAAUCAwYFAwMFAAAAAAECAwQRBRIhMUETURQicTJhgZGh8BUjQrHRM8HhJFLxNDWCotL/2gAMAwEAAhEDEQA/APAAK4lfKhByAQgtlJBbIQUBAWyEFQBAEAQBAEICAIAgCAIwR40PsKwn9lnpX9tHiGNJIABJOwAuT7lUH2LEupv8DpHs7YSMkjzMNs7HNv7LqIWxf2WvzEoyX2kzuwJto3D+8fwCsHDbOat/U5WetSRsrLpHPFkAsgIgCEkKAICISEBLIScbISRQCIScwFkQcgEMdnKyEAIQUBAWyEFsgFkAsgCEBAVAEAQBAEAQBG9LYO6ko3zv7KJud7vgPMnkFpZ+ZViUOd0tdDZxaLLrFGC6mVh8TaF4ocNaytxN/wBYqnNvDAL+IA8gP53PhXzq2TyY+tkPlr8R8yLnXH0v5dK3Ly/Y2eImvomdpVGPF6Mj+0MbC1kkY5uaABcef4brVoliZEtU7rn469GetiurW7Pnj5NO3Bo+ydV0DzUUrjdzfvYTbVrxvbz/ABGqtnBOKqubx8pcs/D/AKWcDieE5xVtHWPleUYZVuK+RSQEJCAhCAICISLICIAhJEBxIQkigk5gLIx2cgEIKAhBQEBUMSoAgCAIAgKgIgKgCAIAgCfUGbheGvqH5I9h6Tz6LR1J/JcziXFKcGtys+14j5Zu4eFZlT5YLS8szO8umc7DsI22rMROwHMNcPft7uqoeVkStfxef/8AGH7/AH/YtePRGuPo4y+sj1eDYRBhsGVnhGhlmd6TztmcemvsHxVfvyLc23r+C8I6ldcKIdPx9za9qMzW3GZ4cW9HBu9j714LFn83b5f30MvWj8vfqeSxXhuSmldX4VaOU/T0h0hmG+g2B3089Lc+njcQrtgqMrqvEvKNa7GlCTnV39vDNVEyLEGvkpW93qmX7xQv8LgRuWA8r/oK2cP4xZhNUZb3W/szXX8zgZnDYZCdlC1Jd4/4NQ5trg3BFwQRYjyVzhZGcVJefbsyuSi4vUkcVmYhARALISLICWQCyAiEksgIQhJLKAdllkYlAQFQxLZAWyAWQCyAtkIFkAsgLZASyEFsgJZAWyAWR9iUbDCsKM93uIigZcyTOsGgDe19z8guHxfjVeFHlj81j7L/ACdPh/DZ5T2+kV3f+DvYX4nejoM1LhrDaoqrHPN1a2+9/wCdhoaTkXumXxGW+a19l4RaaaVKPpY61Bd35Z7fCsNjpYmwQNEcbeW5J5lx5k9VWsjJsvm5zfU61VUYR5YrsZgWvs9QhAQdjzvEvC7apzamB3dK6PWOoZpmt9l4G48/xGi6mFxF0p1WLmg+6/waeRiqb54PUvc873kVMndK9raHE26Mk2gqRsDfa5/Xqiz4HELMGKnS+eh915j9DjZeHDJerFy2e/hmtrKV8LzHI0seNwfxB5jzV5xMynKrVlT2n+n1Ktfj2Uy5JrTOiy2jwCAiAISEJIgCAhCAlkJIoB2WWRiVCC2QFshBbKSAgCAIAgCAqAIAoAQBGEbTD8Nb2ZqqpwgpWalxNi/yb7fnyVZ4vx70ZehifNa/yR2uHcKdy9a7pBfqd1PTSYyWjK6jwiI+CMeGSosdCf7v61Oopt18cNuUnz3S7vvos1VLuSjFcta7L3Pc0tOyJjYomtjjYLNY0WACrltk7JOU3ts60YRitJHavIyKgCEBAFINbj2BQ10XZTtvb0JBo9h6tPw02K3MTNsxpbg/w8HhfRC1fMeOqJX0mWixa81OTlpcSaDmZ0En/wB+e4smFltT+IwXqX9Vb7M5GTjxkvSye3iXkxMTwx0BF7PjfrHKzVjxyIPXyV54ZxanOj8nSS7xfdFWzcCzFl16xfZ+5g2XVNAWQEQkICIAhIQEshIsoByAWRicgEIKpICAIAgKgFkAsgKgCAIAAoILZG0u7C6m2jpYqSHvlecsf3UH3kjuQt+Xx03p3FeOTum8TB7+Z+EWPh/C4wir8rt4j7/UyMOwabFJGVeIgxUrNaWgFwLcnSe74+Q0NSvzK8OLqoe5vvIsVdE72p2dEuyPbtbYAAAAaAAAAAbADkq/KTk9s6aS8FUEhQCoAhAQBAVBo6qulZMx0UrWyRvFnMcLgheld065qcHpmMoRktNHhK3D5cID8jTXYS83kp3eKWC51c09PP42OpsuNmQypKSfJcuz8M5N2P6UXFrmrfj2+hi1VAx0QqqV/eKV32h6cZ9V45W6q6cL4560vh8lctq89ov6FZzuFupepV1g/wA0a4hWL7vJyPoSyEEsgIgCE7CAiAKCTmAszEqEFsgLZALIRstkI2LINlsgFkAsg2LINiygbK1tyABck2AGpJPJYzmoRcpNJLq2zKEXNqKW/wC5tp3RYYxstSO3q5Pq9I3V2Y6An38/hcqi8Q4vbxGTqxny1LvL3+ha8Lh1eIlbd1m+0fb/AJM/A+HJJ5RiGKWkn3hpvuoBuPD63ly53O1Yys6Fdfw+L0j5l5Z3Kcac5epd38L2PX5fauNyt9TfTWgsWtEphQiSrLlbXbsRteSLFjqFBJUBEBVm19xjvwFgSLKU2uwaPG4rw5LRyurcKsC76xQn6KUc8o5Hy+HQ9/Gz4XxVOT3XaXlHNtxpQbnV+K8GrijirmOmogY5WfWKJ2kkZ5lo5i/6Gyt/D+NTxZKjMfy/0z8P6ldzeGK1O3H/ABj5/A1llb4va2uz/e0V7TXRkUmJLIAQhJLICIAgOyyyIKAgLZDEtkGwhAQBQCoAgCAKQdlPA6RwYwFznbALXyMmuit2WPSXlnrTTO6ahBbbNlV1bcOLYIGisxSXRkbRmbFcbnpp+gFQc3Ps4o3KT5KF/wDYt+JhQwktfNa/0Nvwxwv2DjWVbu9V0mrpXaiO/wBlnTpf3CwVczuI869GlcsF49ztY+Lyvns6yPUBck3D4/htLh8lTiJxF5jcKmTshne24zvzeiDzsrvfZlwrrWPHfRb/ACK9XGlzl6r11N9wCQyrrhTSPfhcTRkdI42a7R3hB2AvLrzFiVz+Kx56K/Uj/Mb7L/f9Dawmo2ycX8iNj/XOR0T62Kkc+gjcQ6XtmtmIGjntjtsCRz5HblrfweqMlTKzVjXbXT6Hr8dNrnUflNd/SDWNc/BqiMGVpl7SMAeJ4JheAL8zotjhFTir65fR/d3R55s+Z1zj12bum4mlbWx0VXT92M7S6B7ZhMCQCbEgDoffbrdaNvDavh3dTZzcvc94ZU/U9Oxa32OeJ47UskqG09IZI6Voc+WaUwtf4S49ndviAsdbpj8Px5Qi7LOsuyXXX1JtybVKShHovf8A2OiXjRraCnxAQvdFLJklGexi1IJvlOYXHluFMeD7yZUc62ltdO5DztVqzXf9DZ4zjop6ikpmxmeSreQLPDQxrbZnnQ3sCTy2WtjYHq1zslLlUV7eT0uyXCUYpbbNfgdVAcQxJrIexljymeczPeJOd8h0bbyWzlVXfC07ltPsta1+J50yh609LTXkxRxlNJHNV01IZqKAm8rpxHI9rfTc1ltgF6/wimEo1W2am/C7fcefx1kk5wj8qM/E+MIoaGDEGNdNDO9rA2+Rzbh+a+h1BY4W+a1qeFSnkyx5PTS3v37HrZmKNSsXXZncP4jNUh75qc0kZymnLpWufIx1zdzR6Btl0814ZuPRTpVz5n5+4zptsntyjpeDB4k4WE7+90ju6V7NWyt0a+32ZBz6X+NwvbB4l6cfSvXNB+Pb6EX43M+eHSRoGSiskdT1DBQ4oz0mO8MVR5tPU/q/K1YHE7MBKSfPQ/PmJws3h8Mlv+mxfkzWTQOjcWPBY5psWkWIV5oyK8iHqVvcfdFVsqnVJwsWmjrXseZEAQEshIsgOwBZGOygIRsqEBAEAshBUAQBQC2QkyKChfO8Rxi55nk0dSVo8Q4jRg0uy5/Re5t4eHZlWcla/HwjKnxAxvOH4UBUVjtJ6vTs4hz8W2nwHmdFQcvJszP+ozXy1r7MPct+NjQxl6WP1k+8j0fDHDUdC0uuZqmTWaofq9xOpAvsPx5qu5/EJ5D5V0guyOvj40alvu/c3q52zaCIhny7Ba6OknxDvNJUVPa1Ejo3Mo2SgAPffV5G9xsrlk12XV1+lao6XXqcGmyNc5c8N9fYz8Co3VddVzwQy4fRzU74iJIzGHyOblDuzGmlydOnUleOVdHHx4QskpzUk9+y7nrRCVtspRWk0aehw6OCndS1NHXzVjXWbHG+dsEoc4kEOacoAG+n52252zssVlVkVDXfS2meEIKMeSUG3+OjecUUBacCZFFIxsUzbx6yGIZoTZzxpprrtoVzsK7m+JcpJtrv230fVI2citp1RS7ePYzuIoHHGcLe1ri1okzODSWtvm3I2WthTX8PuWz1yU3k19DR1AfJPXsr48QqZi+RtFDG2Xuxa7MGEZSBb0Tc6WGtyupVyRhW8dwUf6n02as9uU1YpN+NdjbcJYX3jBX0UoMbyZ2OD2EFry7Ox1juLlpuPjotHPyPR4hG2PbS/Lsz3xq+fGdbOHA0UtTUCrqWSRmjp46aMSMc0ufqXv152096y4tOqmn06n9uXM9DDjOdnNNfZWjlg9A6TEcbY4OYyoZka8tIBzAtJBtY2uoyLlXjY8uj5XsVVuV1q9zEwfEpaCglw+WmqX1UfbNhEcEkkcokLiHB7dwC4+4dV7XY8MnKhkwsXL0316rX3HlXbKqp1uL31+hicQYFLT4DTUzmOfOKgPkZGDIW5mym3hHIFt+V7rPFy67uIznF/Ly6Tf3aIsplHFS112fT2bD2D8FVbJNyf1Z14fZX0OS8jM1HEXD0VdHllBbIzWKZukjDyseYvyW/hZ1mLLcesX3Xg8LqI2LTPIzVDonihxfR2opcSA8LhyEh/Hpz9ZWjBy50/wDUYL2v6q3/AHRx8vFhevTvWn4l/kw8Qw99O/JIN9WuGrXDq081eeH8Rpzq+ep9fK8r6lTy8OzGnyz/AD8MxLLoGoEBEAUA7FmYlQgtkAQCyEFQCyAtkAsoBm4ZhrpydckbdZJXei0c/euRxbjFWBDr1m+0fc6XD+HWZcunSK7srq19aXYfhN4qdptVV5vr1DTub6+Z8hqqLkWNS+KznuT+zD2LbRVFR9DGWl5l7nsMBwOKhhEMDbDTO82zvd6zj+WwVcy8y3InzTf4eEdeiiNUeWP5+5s1qM9goAUgv63RvZi0iLJ7JKmyAsR0I59gSdAAST5Dmpim3pES0ltnEytsw5m2kIDDnbYk6ixvZbbwrla6tdUt9zw+Ihy83g7Fqy3F6Z7rqFjzMnQTY0E2Tot1G2RoBNjQUAoTYMXE8OjqonQTtEkbtwdweRB5HzXtRk2UTU4PTR52VxmtSR4aojkwsd2rA+swp5tFOB+9pydgf17PVNoxclZEvXxpcly7rxI5d9CUfTuXNB/odOJYV2bWzRuE9NJrHM3UWOwNtldeFcbhl/yrFy2rvF/7FUz+GTxvni+aD8/5NbZd05ZEJCA7LLIwLZCDlZALKAEICAqAIDIw+m7WWOPYOOp8tz8locUy/hMSdy7pdDbwMdZGRCp9mztnifidZNhsbu60FFYTNZ9JK69jfyvf8dTZfOp3ehUsuz5rJ9t9kXiFPPP4eHSMf1Pc4dQR08TYYGiKNmzR8yTzPmq3ffO6bnN7bOvXXGEeWK6GUvE9EFBAUAKQaDi7HnUccTIWiWqqX9nTxk6X0GYi+oBLfiupwzBjkSlKb1GK2zTzMh1JKPdmoq/2tStFSZIa8X/e0kdPYjM4WyFrQ42vvy3sVv1rhl7dUU4vxLf+Wasvi60pt7+47OLeIZaafCyHGlhnfeqY9jCQwOizBxIJFg5+ywwMKu2FyaUnHon+ejLKyJRlW96T7m8wviWnqpn08T3dqwXLHxSRuI6gPAO1j7CufkcNvorU5rp9z2bVWXXZLlT6nTiXF1LTyPie57nRW7Xs4ZJAy+wc4CwPvWdHCsi2CnHS322+5jPNqg2m/wBDLmxynbTx1LntFPKWCN+R7gS70fCG3G3MCy8oYORK11JfMu62Zu+pQU99GYrOLqQzspxL43uyscY3iJzr2sJCLHXS97X0Xq+EZSg5uPbxvqeazaefl2ZGM8QwUZjbO8h8v0cbWOke7W18rRtdeOLw+7JTda6I9LsmFT1IuGcQ01VJ2MEolkydoWhkgIbmDTe4ABuR4Trrsl/Dr6I81kdLevHf8xXlV2Pli+phycZ0bZDGZtA4NdKI5DAHeqZQMv5L2XCMlw5uX8N9fyPN51Set/4N+DfXQ+w3C5kouL0zbT31RVBIQHIKCAoIOE8LZGuY9oexwIc1wBaQdwQV6QnKElKL00Q4prTPCYfEKHFjh0LjLSVLHOkgccwicQ42+XwcL8irLOyV2GsuXyzi+ku2zmqCjb6S6xkuqNXiEIjmljbqGPcB7AdF9L4fdK7FrnLu0v7FEy61XfOEeybMey3TW2LINnYAsjEqEFQbCEbCDZVA2FI2EB2005je2Rlg5puL7e/yWrm4scqiVEu0ke+Le6LY2rumd1dRuml/aeGkw10YHeKUm4kG1x6wNvfbk4L51bTLCfweYvkf2Zexearo5UfiMd/N5R6bhbiaOvYbfuqhn00Dj4mkaEi+7b/DmuBn8Pniy33i+zOpjZUbV7P2N8ucbSCgBQCqQeJ/pEjMUuHV9i6KkmHbW3Ac5hB/y29pCsPBZRnCyjzJdP1OXnpxlCz2M/GON6aCFssL46t73NDIYpBnIJFy4bt0vuN7D2a+Nwa+yfLYuVe7PWzPrjHcXtmn43d2lbgLnNy55ml0btSLyQEtP4Lc4YvToyVF70n1/BmvlS57Km/P/B3Y0P8AaLDupgfc8zpUbrHGk/4Xbv3/APyZXRSzIJe3+TWVGLvqYcVe2Slw+JnbskhELO8znIWtzlx0JOlwL6u6LdhjxplTFqU300/ETXlbKase1H3XuYWIf7s03/Xd/wCWZelf/uc9/wDav7Iwl/6SP1N9/SCwNjwoAABtREGgC1hZug6DQfBaXCpOVl++vR/7mxmJKNejlLK2HiIvqHNjZJTAUz5HANv4RZpOgNxJ8fNYRU7OFqNa6p9dd/32Mpajmbn7dNmswx7ZsYxc0hBz0k4icwgAy2haS0+b76rcsTrwqfW/7o73+P8AseFfz32en7P/AGNdg3iwl8clbT0tPmc2andSNkma4vuDocxJsLG2lvJe97ay1KNTk9dHvS/weda/ktOaS3211Pp2ARBlJTMD+3a2KMNlDS0PaGgNcB0IsqlnScsiba099vY7WOtVpb2bBah7BAclBATRB5TijiZzJBQUA7atk0JFi2LzPLN7dBueh7mBw6Lj6+R0gvfyaV+Q9+nDqzWU9MzC2us7vOIzD99O67smbUgX/mefIKwYODbxeak1y0RfT72cjOz44UeSPWx/oaZxJJJ1JJJJ3J5lfQoQjCKjFdF0KbKTlJyfdkWRiSyA7FkYlQbKhAQBAWyggWUklAQgKBs5RPLHNewlj2+i4bj/ANjy2Wpm4VWZU6rVtP8AQ2cXLsxrPUrfVHbX4f3xwqqQijxWLxENOVk4A1Lb87b3v0NxZyoWRj28Nfo5C5qn2fsXPGya82PqUvVi7r3N/wAJ8VirvT1De71sdxJCQW5iNywH/Ty8wq/xDhjp/mV9YPz/AJOti5as+WXSR6dchm6FACA4vYHAtcA5pFiCAQR0IO6zjNxe4vTIlFSWma+lwClieJYqeCOQXs9sTARfppotqfEMmceWU219Txji1RlzKKMmqw+KV8cksbJHwnNE5zbljrg3b01a34LyrybK4uMHpPv95lKmE2nJbaEmHxOmZUOYx08YyslLfG1uugP+J3xURybY1upS+V+CXTByU2uqOh2BUxl7cwQGW+btDCwuzettv5r1WfkKHIpvX1MHjVOXM49R+wqfse79jF2GbN2WXwZutkWfkKfqc73239xHw1XLy66HfV4dFMGCVjJBGQ6MOF8rhsR5rzryra98kmt9zOVNckuZdjT8S4dNM9mSChrYAPoqgOZK1+t3Mk1FjpceS6GDk0wg+acoy911T/A1MmqyUt8qkjH4X4ekhq6mumbTwOlYyOKnpyXMYxoaDyA+7Zt1Oy9eIZ9dtEaYNy09tvp++5jjY0o2Oclr7kbqbAqZ8vbvggdLcHtDEwuuNidNT5rmxz8mMeRTejaeNU3zcq2bELVcm+57aCgkIRs5BQQeR4n4lf2v7Pw8drVv0e8ejCOeu2YdeXt0XdwOHxUPicnpBdl7mjkXtv06+5hQwx4VE6KIiaul+nqDqWk62F/Pl7yu/wAP4dbxe1WWLlpj2XucjPz4YUfTg92P9DSucSSTckm5JNySvoMK41wVcFpLwU6dkpycpPbZxKzMSICoDmsjDZUAshBbIC2UAqAIAhAsgCAo3BBIIILXA2cCNiDyK8b6K74enYtpntTfZTNTremjKrqJmJZLuFLiUf0FS3wNlts11tnfzGlwKDm4F3CZtpc1L8e3/BcsPOrz4pb1Yv1NjwtxW50ncMQHYVrNA51g2XpblmPwPLouBn8Njy+vj9Yf2Oxj5b36dvSX9z2C4Z0AoAUoHkuJeNhRVPdxF24Yxj6h4lymIOeG+jlNzZzD/iC7eFwd5FPqOWt9lruc/Iz/AEp8qW/c32MYkKellqmgSiNmdozZQ4aW8Vj1XPxsR23qlvXXRs23clbmuowbExUU9POcsRqGBzYzICdeQ2zfBTlYcqbJQj1UfOiKchTgpPo34M5zwBmJAA3JIAHvWrGuUnpdz2lJR7lY8EAggg7EEEH3pKDi9MKSkto4GdubJmYH+rnbm+G6z9Czl5uV6+hi7Ib1tbOb3BoJcQ0Dck2A9pWEYSk9RW2S2l1ZoqniPJiVNh4YHtqIjIJhJoLCU2DQNfo978/JdKHDXLEle3pp61r6Gq8r+cq9b35MaXiqSWomp6CmNaac5ZpHVEcEYdtYE3vqD8F6R4XXCqNmRZy83Za2YPMlKbhVHejY8OY+ytbJZroZoHlk8DyM7HAkctxofgei1c7AljNddxfVM9sfJVyfTTRuAuebBQmgeN4n4kkfL+zcO/eVT7iWVp8MQ+14uRHM8vau/gcPhCHxOV0iuy9zn33uT9OvuY8EUeFROggIlq5PrFQdSDvYX+Q951Xe4dw63i1qvuWqY9l7nI4hxGGFF1Vvdj7v2NM43JJuSdydSV9AhXGEVCK0l4KbKcpScpPbZxWZiSyEhARAdiyMTlZCCqAEIKgCAIAgCEBAEa2T2BF91hOuM4uMltPozKFkoSUo9GjKrIo8QjbT1ZyTt0pa23iB5MkPMXtrz8jvRM/hV3DZu/GXNW+8fb6FwwOJQzoqq56sXZ+5kcP8Sy0kow7FfBINIKonwSDYZnc/4vjqq/mcPryIfEYnbyv3/b8jtUZUq5eld+Z7kFV9rXc6hxkeGgudo1oJcegAuSsq4OclFd2YykorZ8loMahmZiklQypdJiJIjLIA9jGNuYxfTUHL/wBgV0nj2wdKraSh366bK/CyEudzT3I3lDiXeOHqhrr9pTxPhkBBB8Nsv+Ut+a59mP6XFIy8S6o2YW82I15XQ1mI4JDHgUFY1pFUBA8T5nCS7ngWuOQBAA5WC26suyfEJUt/J7fgeM6IrGVi7mTxNVyVFbhlO6N1Yx1NHM6mEoiE0jmPcS5x8JtkBt7RzXnh1V00XWRfK+ZrffS+hldKcpwjJbWu3ubLhmnmo562WWB+H4e6IydmamOVsT2gFxaATa93na2gGtgtfMlVkVVxjJTs2vDW/r/5PahTrlJyWo69+x5bG6aM4c6enpJWxiUObiNTMzvDy55B8LdTqbXPTqF1KJTWRyWWLevsJdEaVkY+nzQi9b7vuej4nZ3utwiinLjTyx9pK0OLc78pOtv4fb4iubiP0KMi6tLmT0voblydllcJdmjqfhsdNxFQxwN7NjoZHZASWtJZUAhoPojS9upKyV87+GTnZ37f2MfTjXlxUe3/AJPT8YYjUQwsbRxulnneGNeGF7Ihze4WI6WvpudbWXJ4bj02zbvelHx7/v7jcy7JwSVa6vydnC3D7aKN93GapnOeqmJPjfcnTyBc7zNyfZ58QznkTWlqC6JE4uP6Udvu+5vLLna0bR4niTiSSeY4ZhnjndcTztPhiGzgHdRzPLYa7WDB4fCqHxWV9nwjQuvc5enX38nTTxR4XEaamIkqX/Wam2t+jenkOW+673DuGW8VtV+StVL7Mfc4vEeJQw4+lU9zfd+xqSVfoQjXFQgtJeCnym5Pb7kWZiRCdhBsiAIDsCyMSqCCoAhAQFQBBsINhBsINhBsINgi++vVYuO1pkqWuqMt74qmHuldd0X3VR95CeRLubfP46ailcV4LZiTeVhLp5j/AIRbOG8WhkRWPlPr4l/k4YRjU2EytocRPaUrvqtWLkBvIE+rtpu3zFlXcnEqz6/Xx+kvMf3+39Tu1XTx5clvbwz22JUgqqeSHOWsnYW9pGQTlcNcp21H4rhY9sse5T1trwzo2QVsHFPuXB8PbS08VNGTkiFgTa5uSSTbmST8Uycqd1rsfdimmNcFFeDVf1Sj/t4a+RrcQ+laMtmm5N26eZ3utz+Kz/ltxW4eTX+CXzJP7R3VXDUclA3Di+QRNDAHjLnsxwcOVuS84cSnHKeSorb8eDKWJF0qrYxPhmKdlOC6WKWlaGw1ET8krQAAfI3yj59VNPFLK5Sek1J7afYmzEjNLq012aOOG8LQwioL3S1UlUHNnlmfmc5pFsoAsB+vYpu4pZY48qUVHqkiK8OMduTbbNf/AFBiMPdnz1kkDcxiidI3JG4k+IANFyLnfTVbH8dsU+dVx35fueP8Ojy8vM9GxxbhiOqhp4pXyiSmy9jUMLWSggAXuBbXK33jSy1qOKTpsnOMVqXdeD1nhxnGKb6rydVFwhHHVRVplnlnj7QvfK9rjIXsLPFppYHQC2yzt4vOdMqVBKL9vBEMKMZqe3tGfjWCiqdTuc+SLu784EZADzpo7qNFrYma8dSSinze56XY/qNPb6G1Wmz31o8NxLxFLVTHDMM8UpuKioBsyNuzgHcrc3e4a7WDBwa8ev4nK7eF5Offe7JelV+LOuCOLDYTSUhzzH6zU21LubR0t8vbcrv8M4XbxO1ZWUtQX2Y+5xOJcSjhw9Cl7k+79jWK+xiorlitIp7k2235OJWRBEAQkICISEGzsCkwKhBUAQbCDYQgtkAsgFkAsgFkAshBUJAT6AyoJ2OiNJVN7akdsN3wnk5nOw6cuWmip/GOBSjN5WF0n5XuWjhfGE18Pk9Y+H7GPR1s2BvZHKTV4XKf3M7fEYwdRt+Gx3HMKs201cRi3H5bV3RYo2Sxmk3uD7M+hUtQ2VjZI3NkY8XY9puCFWrK5Qk4yWmjqxmpLcex2ryMthAEAQFQBAE1sFRIg8LxFxBLWzHC8MN3G4qakE5WN2cGuG3mfcFYsLBhjV/FZX4L/g5t98rZ+lV+LJGyLDoe50Zu8/WKn7TncwDy/L23KsHCuF2cRtWXlL5F9mPucTiXE44kfQofzeX7GsV8ilFcsexT3JttvyRSQEJJZALIDjZAEJIgO1SYlQgIQWyAqAWQCyAIRsqAIAgCAIAmwFDGzLoq0Ma+GVvb0st+1gOtr7uZ0PUe8WO9X41wH1/+oxvlsXXp5LFwrjLqXo39Yf2MJjpcEeJ6curcImNy0G7oidP8J5X0BtY2NlVJwr4gnXauW2P6lnjKWP8APW+atn0DDa+OpibPC4SRv2cPmCOR8lWsiiymfJNdUdWu2NiTj2MpeJ6BQAgKgCAKUmQ2eD4gx6WvmOGYYb8qmqB8LW7EBw5efPYKxYeFXiV/E5XfxH/g5t18rp+lV+LOUbYqCHudHqT9YqdMz3cwCP0Nt7lWHhXCbM+xZmYtRX2Ye5weJcThjQePjvr5l+/JrbK9JJJRXZFRcm+rJZSQEJIgCAICEISSyAIDmFJickIKgCEFQBAEBUIFkAsgFkAsgFlACAIAgMmgrTCXWAkik0mhdbK8WsTroHW9xGh5EV/jPA4Zq9SHy2Lszt8K4vLF+SXWD8GHNTyYY44jhl56F/1mlN7x23uNxbruOdwqc0shvFzFy2Ls/f8Af6ltT9NevjvcGe6wPGYq2ETwHM3ZzTbOx3quHI/iq5l4lmNNwmv+Tq03QtjzRZsFq6PYJobKFA2FKQfY8DjuOS4nMcNw02j/AOKqhfKG3sQD6vzdsNLk2TExK8Ov4nJ7+InKvulfL06u3lnb+6ooe5Ue338+meR2x1/XQKwcJ4Rbm2LMzF0/picLinFI40fh8Z9fLNarykopKKKi3t7CkgiAITsWQEQBCSIAhJFAOayMTkAhBUICAtkICAqAIAhAQBAFACAIBZALIAFBJ30dY+B+eO2uj43ehIOjuh6O5eYuDx+L8Hpz4dek12Z1eGcVsw5a7xfdGLUYc6mccUwe4aPrdAR6PMjKOXkNt2m2ipM+bfweetS8S9/v/f4lxhKMorIxX08o9lwzxHFiEXaRHK9tu1hJGdh/Np5FV7OwJ4s9SW14fudSjIjdHp3NkIjkcwudc57PDWB4zbcrG3K4XnPIjJx+RJL9TJUtJ/N3O2+lyRe2psGjTc2GgXndZ6k+ZLW/BnCPJHTZ8+xzGpcVmOG4abQD61V65S3YgH1fm72XXfxcSvBr+IyV8z7R/f7RzrrpXy9Ovt5ZlfuqOHuVHo37+bTPI7Y6/roPOwcI4PZm2LMze39MTg8V4rHHj8Njd/LNcrxFaWiot7ZFJAQkWQEsgFlAIpJCAigBCQgOQWRickICEFQFQgIBZALINlsg2LINiygbFkGwg2LINhBsINhBsqeNDZ2U1Q6J4kjOV40/uuHquHMfhyXM4pwunPr5bO67Pyjo8P4jZhz5odvKMaooBO52J4OexrISRU0gt4jfxWbzvb2O8iqC5Sx28TN6xfaReVq6Kvx+j8o9LwzxhDWRntCymqGfSxSODLW3LS7cfMc1yM7hVtEvkXNF9mjdx8yFi+bo0aDHMYlxec4dhxtTD61VC+UtvrqPs76faPkuhi4teBV8Rkfa8R/fn+xrXWyyJ+nX28syg6Klh7nRaRD6WYHxSu2JzDcfyGm9g4PwizLs+MzO39MfBwuK8WjjxePjd/LMJXdLS6FQ2RSQEBLISEBEAsoAshJLICIAhJEByAWRByQg5IQEILZALICqCAgCAIAgCAIAgCAIAgCABAeD/aktJXSTwOMb2vf7HC+rXDmD0VOzKK7uaFi2tl2xbJVxjKHseonxzCq49tWQy09QbdoYs2V563adfaRfzK4ccXOx/kpmnHxvwdN3Y1r5px0/uM/i2Q0NBTx0UYo6euYZMwcTO9h08R1Lb36k2002Xrj4M52erlPma7LwjC3Jgo+nStL39zpwn6vD/A1X7Ef8mPXfQoud/ry+plELZNQlkJCAiAICIAhIQEQCyEkIQEQHNZEFUEFQgoUgqggIAgCAqAIAhAQkWQgISEBEAQBAUID5tjQ/tM/8blU7vtv6lyo/04/QxGDUe0LyPU+vf0rM/wDzsGd/yLf6VAZp8FN6eL+H81ZsL/QRVeIdL5Gats0ghJxIQBAEJIgCAiAISEBChJFAP//Z"/>
          <p:cNvSpPr>
            <a:spLocks noChangeAspect="1" noChangeArrowheads="1"/>
          </p:cNvSpPr>
          <p:nvPr/>
        </p:nvSpPr>
        <p:spPr bwMode="auto">
          <a:xfrm>
            <a:off x="2349500"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16" descr="data:image/jpeg;base64,/9j/4AAQSkZJRgABAQAAAQABAAD/2wCEAAkGBxQPDw8ODxQPDQ8PFBAVDw8QDQ8QEBQUFRQWFhUVFxQYHCghGBwmHRUTLTEhMSkrLi8uGB8zOjMsNygtLisBCgoKDg0OGxAQGiwmICQsLC8yLC8sLC8sLywsLCwsLCwsLCwsLCwvLCwsLCwsLCwsLCwsLCwsLCwsLCwsLCwsLP/AABEIALcBEwMBEQACEQEDEQH/xAAbAAEBAAIDAQAAAAAAAAAAAAAAAQQFAgMGB//EAEYQAAEDAgQDBAYHBAcJAQAAAAEAAgMEEQUSITEGQVETFCJhMlJxgZGhMzRCQ7HB8BUjcvEHFiRigqKyJjZEY3OSs9HhJf/EABsBAQACAwEBAAAAAAAAAAAAAAABBgIEBQMH/8QAOREAAgICAAUCAwYFAwMFAAAAAAECAwQRBRIhMUETURQicTJhgZGh8BUjQrHRM8HhJFLxNDWCotL/2gAMAwEAAhEDEQA/APAAK4lfKhByAQgtlJBbIQUBAWyEFQBAEAQBAEICAIAgCAIwR40PsKwn9lnpX9tHiGNJIABJOwAuT7lUH2LEupv8DpHs7YSMkjzMNs7HNv7LqIWxf2WvzEoyX2kzuwJto3D+8fwCsHDbOat/U5WetSRsrLpHPFkAsgIgCEkKAICISEBLIScbISRQCIScwFkQcgEMdnKyEAIQUBAWyEFsgFkAsgCEBAVAEAQBAEAQBG9LYO6ko3zv7KJud7vgPMnkFpZ+ZViUOd0tdDZxaLLrFGC6mVh8TaF4ocNaytxN/wBYqnNvDAL+IA8gP53PhXzq2TyY+tkPlr8R8yLnXH0v5dK3Ly/Y2eImvomdpVGPF6Mj+0MbC1kkY5uaABcef4brVoliZEtU7rn469GetiurW7Pnj5NO3Bo+ydV0DzUUrjdzfvYTbVrxvbz/ABGqtnBOKqubx8pcs/D/AKWcDieE5xVtHWPleUYZVuK+RSQEJCAhCAICISLICIAhJEBxIQkigk5gLIx2cgEIKAhBQEBUMSoAgCAIAgKgIgKgCAIAgCfUGbheGvqH5I9h6Tz6LR1J/JcziXFKcGtys+14j5Zu4eFZlT5YLS8szO8umc7DsI22rMROwHMNcPft7uqoeVkStfxef/8AGH7/AH/YtePRGuPo4y+sj1eDYRBhsGVnhGhlmd6TztmcemvsHxVfvyLc23r+C8I6ldcKIdPx9za9qMzW3GZ4cW9HBu9j714LFn83b5f30MvWj8vfqeSxXhuSmldX4VaOU/T0h0hmG+g2B3089Lc+njcQrtgqMrqvEvKNa7GlCTnV39vDNVEyLEGvkpW93qmX7xQv8LgRuWA8r/oK2cP4xZhNUZb3W/szXX8zgZnDYZCdlC1Jd4/4NQ5trg3BFwQRYjyVzhZGcVJefbsyuSi4vUkcVmYhARALISLICWQCyAiEksgIQhJLKAdllkYlAQFQxLZAWyAWQCyAtkIFkAsgLZASyEFsgJZAWyAWR9iUbDCsKM93uIigZcyTOsGgDe19z8guHxfjVeFHlj81j7L/ACdPh/DZ5T2+kV3f+DvYX4nejoM1LhrDaoqrHPN1a2+9/wCdhoaTkXumXxGW+a19l4RaaaVKPpY61Bd35Z7fCsNjpYmwQNEcbeW5J5lx5k9VWsjJsvm5zfU61VUYR5YrsZgWvs9QhAQdjzvEvC7apzamB3dK6PWOoZpmt9l4G48/xGi6mFxF0p1WLmg+6/waeRiqb54PUvc873kVMndK9raHE26Mk2gqRsDfa5/Xqiz4HELMGKnS+eh915j9DjZeHDJerFy2e/hmtrKV8LzHI0seNwfxB5jzV5xMynKrVlT2n+n1Ktfj2Uy5JrTOiy2jwCAiAISEJIgCAhCAlkJIoB2WWRiVCC2QFshBbKSAgCAIAgCAqAIAoAQBGEbTD8Nb2ZqqpwgpWalxNi/yb7fnyVZ4vx70ZehifNa/yR2uHcKdy9a7pBfqd1PTSYyWjK6jwiI+CMeGSosdCf7v61Oopt18cNuUnz3S7vvos1VLuSjFcta7L3Pc0tOyJjYomtjjYLNY0WACrltk7JOU3ts60YRitJHavIyKgCEBAFINbj2BQ10XZTtvb0JBo9h6tPw02K3MTNsxpbg/w8HhfRC1fMeOqJX0mWixa81OTlpcSaDmZ0En/wB+e4smFltT+IwXqX9Vb7M5GTjxkvSye3iXkxMTwx0BF7PjfrHKzVjxyIPXyV54ZxanOj8nSS7xfdFWzcCzFl16xfZ+5g2XVNAWQEQkICIAhIQEshIsoByAWRicgEIKpICAIAgKgFkAsgKgCAIAAoILZG0u7C6m2jpYqSHvlecsf3UH3kjuQt+Xx03p3FeOTum8TB7+Z+EWPh/C4wir8rt4j7/UyMOwabFJGVeIgxUrNaWgFwLcnSe74+Q0NSvzK8OLqoe5vvIsVdE72p2dEuyPbtbYAAAAaAAAAAbADkq/KTk9s6aS8FUEhQCoAhAQBAVBo6qulZMx0UrWyRvFnMcLgheld065qcHpmMoRktNHhK3D5cID8jTXYS83kp3eKWC51c09PP42OpsuNmQypKSfJcuz8M5N2P6UXFrmrfj2+hi1VAx0QqqV/eKV32h6cZ9V45W6q6cL4560vh8lctq89ov6FZzuFupepV1g/wA0a4hWL7vJyPoSyEEsgIgCE7CAiAKCTmAszEqEFsgLZALIRstkI2LINlsgFkAsg2LINiygbK1tyABck2AGpJPJYzmoRcpNJLq2zKEXNqKW/wC5tp3RYYxstSO3q5Pq9I3V2Y6An38/hcqi8Q4vbxGTqxny1LvL3+ha8Lh1eIlbd1m+0fb/AJM/A+HJJ5RiGKWkn3hpvuoBuPD63ly53O1Yys6Fdfw+L0j5l5Z3Kcac5epd38L2PX5fauNyt9TfTWgsWtEphQiSrLlbXbsRteSLFjqFBJUBEBVm19xjvwFgSLKU2uwaPG4rw5LRyurcKsC76xQn6KUc8o5Hy+HQ9/Gz4XxVOT3XaXlHNtxpQbnV+K8GrijirmOmogY5WfWKJ2kkZ5lo5i/6Gyt/D+NTxZKjMfy/0z8P6ldzeGK1O3H/ABj5/A1llb4va2uz/e0V7TXRkUmJLIAQhJLICIAgOyyyIKAgLZDEtkGwhAQBQCoAgCAKQdlPA6RwYwFznbALXyMmuit2WPSXlnrTTO6ahBbbNlV1bcOLYIGisxSXRkbRmbFcbnpp+gFQc3Ps4o3KT5KF/wDYt+JhQwktfNa/0Nvwxwv2DjWVbu9V0mrpXaiO/wBlnTpf3CwVczuI869GlcsF49ztY+Lyvns6yPUBck3D4/htLh8lTiJxF5jcKmTshne24zvzeiDzsrvfZlwrrWPHfRb/ACK9XGlzl6r11N9wCQyrrhTSPfhcTRkdI42a7R3hB2AvLrzFiVz+Kx56K/Uj/Mb7L/f9Dawmo2ycX8iNj/XOR0T62Kkc+gjcQ6XtmtmIGjntjtsCRz5HblrfweqMlTKzVjXbXT6Hr8dNrnUflNd/SDWNc/BqiMGVpl7SMAeJ4JheAL8zotjhFTir65fR/d3R55s+Z1zj12bum4mlbWx0VXT92M7S6B7ZhMCQCbEgDoffbrdaNvDavh3dTZzcvc94ZU/U9Oxa32OeJ47UskqG09IZI6Voc+WaUwtf4S49ndviAsdbpj8Px5Qi7LOsuyXXX1JtybVKShHovf8A2OiXjRraCnxAQvdFLJklGexi1IJvlOYXHluFMeD7yZUc62ltdO5DztVqzXf9DZ4zjop6ikpmxmeSreQLPDQxrbZnnQ3sCTy2WtjYHq1zslLlUV7eT0uyXCUYpbbNfgdVAcQxJrIexljymeczPeJOd8h0bbyWzlVXfC07ltPsta1+J50yh609LTXkxRxlNJHNV01IZqKAm8rpxHI9rfTc1ltgF6/wimEo1W2am/C7fcefx1kk5wj8qM/E+MIoaGDEGNdNDO9rA2+Rzbh+a+h1BY4W+a1qeFSnkyx5PTS3v37HrZmKNSsXXZncP4jNUh75qc0kZymnLpWufIx1zdzR6Btl0814ZuPRTpVz5n5+4zptsntyjpeDB4k4WE7+90ju6V7NWyt0a+32ZBz6X+NwvbB4l6cfSvXNB+Pb6EX43M+eHSRoGSiskdT1DBQ4oz0mO8MVR5tPU/q/K1YHE7MBKSfPQ/PmJws3h8Mlv+mxfkzWTQOjcWPBY5psWkWIV5oyK8iHqVvcfdFVsqnVJwsWmjrXseZEAQEshIsgOwBZGOygIRsqEBAEAshBUAQBQC2QkyKChfO8Rxi55nk0dSVo8Q4jRg0uy5/Re5t4eHZlWcla/HwjKnxAxvOH4UBUVjtJ6vTs4hz8W2nwHmdFQcvJszP+ozXy1r7MPct+NjQxl6WP1k+8j0fDHDUdC0uuZqmTWaofq9xOpAvsPx5qu5/EJ5D5V0guyOvj40alvu/c3q52zaCIhny7Ba6OknxDvNJUVPa1Ejo3Mo2SgAPffV5G9xsrlk12XV1+lao6XXqcGmyNc5c8N9fYz8Co3VddVzwQy4fRzU74iJIzGHyOblDuzGmlydOnUleOVdHHx4QskpzUk9+y7nrRCVtspRWk0aehw6OCndS1NHXzVjXWbHG+dsEoc4kEOacoAG+n52252zssVlVkVDXfS2meEIKMeSUG3+OjecUUBacCZFFIxsUzbx6yGIZoTZzxpprrtoVzsK7m+JcpJtrv230fVI2citp1RS7ePYzuIoHHGcLe1ri1okzODSWtvm3I2WthTX8PuWz1yU3k19DR1AfJPXsr48QqZi+RtFDG2Xuxa7MGEZSBb0Tc6WGtyupVyRhW8dwUf6n02as9uU1YpN+NdjbcJYX3jBX0UoMbyZ2OD2EFry7Ox1juLlpuPjotHPyPR4hG2PbS/Lsz3xq+fGdbOHA0UtTUCrqWSRmjp46aMSMc0ufqXv152096y4tOqmn06n9uXM9DDjOdnNNfZWjlg9A6TEcbY4OYyoZka8tIBzAtJBtY2uoyLlXjY8uj5XsVVuV1q9zEwfEpaCglw+WmqX1UfbNhEcEkkcokLiHB7dwC4+4dV7XY8MnKhkwsXL0316rX3HlXbKqp1uL31+hicQYFLT4DTUzmOfOKgPkZGDIW5mym3hHIFt+V7rPFy67uIznF/Ly6Tf3aIsplHFS112fT2bD2D8FVbJNyf1Z14fZX0OS8jM1HEXD0VdHllBbIzWKZukjDyseYvyW/hZ1mLLcesX3Xg8LqI2LTPIzVDonihxfR2opcSA8LhyEh/Hpz9ZWjBy50/wDUYL2v6q3/AHRx8vFhevTvWn4l/kw8Qw99O/JIN9WuGrXDq081eeH8Rpzq+ep9fK8r6lTy8OzGnyz/AD8MxLLoGoEBEAUA7FmYlQgtkAQCyEFQCyAtkAsoBm4ZhrpydckbdZJXei0c/euRxbjFWBDr1m+0fc6XD+HWZcunSK7srq19aXYfhN4qdptVV5vr1DTub6+Z8hqqLkWNS+KznuT+zD2LbRVFR9DGWl5l7nsMBwOKhhEMDbDTO82zvd6zj+WwVcy8y3InzTf4eEdeiiNUeWP5+5s1qM9goAUgv63RvZi0iLJ7JKmyAsR0I59gSdAAST5Dmpim3pES0ltnEytsw5m2kIDDnbYk6ixvZbbwrla6tdUt9zw+Ihy83g7Fqy3F6Z7rqFjzMnQTY0E2Tot1G2RoBNjQUAoTYMXE8OjqonQTtEkbtwdweRB5HzXtRk2UTU4PTR52VxmtSR4aojkwsd2rA+swp5tFOB+9pydgf17PVNoxclZEvXxpcly7rxI5d9CUfTuXNB/odOJYV2bWzRuE9NJrHM3UWOwNtldeFcbhl/yrFy2rvF/7FUz+GTxvni+aD8/5NbZd05ZEJCA7LLIwLZCDlZALKAEICAqAIDIw+m7WWOPYOOp8tz8locUy/hMSdy7pdDbwMdZGRCp9mztnifidZNhsbu60FFYTNZ9JK69jfyvf8dTZfOp3ehUsuz5rJ9t9kXiFPPP4eHSMf1Pc4dQR08TYYGiKNmzR8yTzPmq3ffO6bnN7bOvXXGEeWK6GUvE9EFBAUAKQaDi7HnUccTIWiWqqX9nTxk6X0GYi+oBLfiupwzBjkSlKb1GK2zTzMh1JKPdmoq/2tStFSZIa8X/e0kdPYjM4WyFrQ42vvy3sVv1rhl7dUU4vxLf+Wasvi60pt7+47OLeIZaafCyHGlhnfeqY9jCQwOizBxIJFg5+ywwMKu2FyaUnHon+ejLKyJRlW96T7m8wviWnqpn08T3dqwXLHxSRuI6gPAO1j7CufkcNvorU5rp9z2bVWXXZLlT6nTiXF1LTyPie57nRW7Xs4ZJAy+wc4CwPvWdHCsi2CnHS322+5jPNqg2m/wBDLmxynbTx1LntFPKWCN+R7gS70fCG3G3MCy8oYORK11JfMu62Zu+pQU99GYrOLqQzspxL43uyscY3iJzr2sJCLHXS97X0Xq+EZSg5uPbxvqeazaefl2ZGM8QwUZjbO8h8v0cbWOke7W18rRtdeOLw+7JTda6I9LsmFT1IuGcQ01VJ2MEolkydoWhkgIbmDTe4ABuR4Trrsl/Dr6I81kdLevHf8xXlV2Pli+phycZ0bZDGZtA4NdKI5DAHeqZQMv5L2XCMlw5uX8N9fyPN51Set/4N+DfXQ+w3C5kouL0zbT31RVBIQHIKCAoIOE8LZGuY9oexwIc1wBaQdwQV6QnKElKL00Q4prTPCYfEKHFjh0LjLSVLHOkgccwicQ42+XwcL8irLOyV2GsuXyzi+ku2zmqCjb6S6xkuqNXiEIjmljbqGPcB7AdF9L4fdK7FrnLu0v7FEy61XfOEeybMey3TW2LINnYAsjEqEFQbCEbCDZVA2FI2EB2005je2Rlg5puL7e/yWrm4scqiVEu0ke+Le6LY2rumd1dRuml/aeGkw10YHeKUm4kG1x6wNvfbk4L51bTLCfweYvkf2Zexearo5UfiMd/N5R6bhbiaOvYbfuqhn00Dj4mkaEi+7b/DmuBn8Pniy33i+zOpjZUbV7P2N8ucbSCgBQCqQeJ/pEjMUuHV9i6KkmHbW3Ac5hB/y29pCsPBZRnCyjzJdP1OXnpxlCz2M/GON6aCFssL46t73NDIYpBnIJFy4bt0vuN7D2a+Nwa+yfLYuVe7PWzPrjHcXtmn43d2lbgLnNy55ml0btSLyQEtP4Lc4YvToyVF70n1/BmvlS57Km/P/B3Y0P8AaLDupgfc8zpUbrHGk/4Xbv3/APyZXRSzIJe3+TWVGLvqYcVe2Slw+JnbskhELO8znIWtzlx0JOlwL6u6LdhjxplTFqU300/ETXlbKase1H3XuYWIf7s03/Xd/wCWZelf/uc9/wDav7Iwl/6SP1N9/SCwNjwoAABtREGgC1hZug6DQfBaXCpOVl++vR/7mxmJKNejlLK2HiIvqHNjZJTAUz5HANv4RZpOgNxJ8fNYRU7OFqNa6p9dd/32Mpajmbn7dNmswx7ZsYxc0hBz0k4icwgAy2haS0+b76rcsTrwqfW/7o73+P8AseFfz32en7P/AGNdg3iwl8clbT0tPmc2andSNkma4vuDocxJsLG2lvJe97ay1KNTk9dHvS/weda/ktOaS3211Pp2ARBlJTMD+3a2KMNlDS0PaGgNcB0IsqlnScsiba099vY7WOtVpb2bBah7BAclBATRB5TijiZzJBQUA7atk0JFi2LzPLN7dBueh7mBw6Lj6+R0gvfyaV+Q9+nDqzWU9MzC2us7vOIzD99O67smbUgX/mefIKwYODbxeak1y0RfT72cjOz44UeSPWx/oaZxJJJ1JJJJ3J5lfQoQjCKjFdF0KbKTlJyfdkWRiSyA7FkYlQbKhAQBAWyggWUklAQgKBs5RPLHNewlj2+i4bj/ANjy2Wpm4VWZU6rVtP8AQ2cXLsxrPUrfVHbX4f3xwqqQijxWLxENOVk4A1Lb87b3v0NxZyoWRj28Nfo5C5qn2fsXPGya82PqUvVi7r3N/wAJ8VirvT1De71sdxJCQW5iNywH/Ty8wq/xDhjp/mV9YPz/AJOti5as+WXSR6dchm6FACA4vYHAtcA5pFiCAQR0IO6zjNxe4vTIlFSWma+lwClieJYqeCOQXs9sTARfppotqfEMmceWU219Txji1RlzKKMmqw+KV8cksbJHwnNE5zbljrg3b01a34LyrybK4uMHpPv95lKmE2nJbaEmHxOmZUOYx08YyslLfG1uugP+J3xURybY1upS+V+CXTByU2uqOh2BUxl7cwQGW+btDCwuzettv5r1WfkKHIpvX1MHjVOXM49R+wqfse79jF2GbN2WXwZutkWfkKfqc73239xHw1XLy66HfV4dFMGCVjJBGQ6MOF8rhsR5rzryra98kmt9zOVNckuZdjT8S4dNM9mSChrYAPoqgOZK1+t3Mk1FjpceS6GDk0wg+acoy911T/A1MmqyUt8qkjH4X4ekhq6mumbTwOlYyOKnpyXMYxoaDyA+7Zt1Oy9eIZ9dtEaYNy09tvp++5jjY0o2Oclr7kbqbAqZ8vbvggdLcHtDEwuuNidNT5rmxz8mMeRTejaeNU3zcq2bELVcm+57aCgkIRs5BQQeR4n4lf2v7Pw8drVv0e8ejCOeu2YdeXt0XdwOHxUPicnpBdl7mjkXtv06+5hQwx4VE6KIiaul+nqDqWk62F/Pl7yu/wAP4dbxe1WWLlpj2XucjPz4YUfTg92P9DSucSSTckm5JNySvoMK41wVcFpLwU6dkpycpPbZxKzMSICoDmsjDZUAshBbIC2UAqAIAhAsgCAo3BBIIILXA2cCNiDyK8b6K74enYtpntTfZTNTremjKrqJmJZLuFLiUf0FS3wNlts11tnfzGlwKDm4F3CZtpc1L8e3/BcsPOrz4pb1Yv1NjwtxW50ncMQHYVrNA51g2XpblmPwPLouBn8Njy+vj9Yf2Oxj5b36dvSX9z2C4Z0AoAUoHkuJeNhRVPdxF24Yxj6h4lymIOeG+jlNzZzD/iC7eFwd5FPqOWt9lruc/Iz/AEp8qW/c32MYkKellqmgSiNmdozZQ4aW8Vj1XPxsR23qlvXXRs23clbmuowbExUU9POcsRqGBzYzICdeQ2zfBTlYcqbJQj1UfOiKchTgpPo34M5zwBmJAA3JIAHvWrGuUnpdz2lJR7lY8EAggg7EEEH3pKDi9MKSkto4GdubJmYH+rnbm+G6z9Czl5uV6+hi7Ib1tbOb3BoJcQ0Dck2A9pWEYSk9RW2S2l1ZoqniPJiVNh4YHtqIjIJhJoLCU2DQNfo978/JdKHDXLEle3pp61r6Gq8r+cq9b35MaXiqSWomp6CmNaac5ZpHVEcEYdtYE3vqD8F6R4XXCqNmRZy83Za2YPMlKbhVHejY8OY+ytbJZroZoHlk8DyM7HAkctxofgei1c7AljNddxfVM9sfJVyfTTRuAuebBQmgeN4n4kkfL+zcO/eVT7iWVp8MQ+14uRHM8vau/gcPhCHxOV0iuy9zn33uT9OvuY8EUeFROggIlq5PrFQdSDvYX+Q951Xe4dw63i1qvuWqY9l7nI4hxGGFF1Vvdj7v2NM43JJuSdydSV9AhXGEVCK0l4KbKcpScpPbZxWZiSyEhARAdiyMTlZCCqAEIKgCAIAgCEBAEa2T2BF91hOuM4uMltPozKFkoSUo9GjKrIo8QjbT1ZyTt0pa23iB5MkPMXtrz8jvRM/hV3DZu/GXNW+8fb6FwwOJQzoqq56sXZ+5kcP8Sy0kow7FfBINIKonwSDYZnc/4vjqq/mcPryIfEYnbyv3/b8jtUZUq5eld+Z7kFV9rXc6hxkeGgudo1oJcegAuSsq4OclFd2YykorZ8loMahmZiklQypdJiJIjLIA9jGNuYxfTUHL/wBgV0nj2wdKraSh366bK/CyEudzT3I3lDiXeOHqhrr9pTxPhkBBB8Nsv+Ut+a59mP6XFIy8S6o2YW82I15XQ1mI4JDHgUFY1pFUBA8T5nCS7ngWuOQBAA5WC26suyfEJUt/J7fgeM6IrGVi7mTxNVyVFbhlO6N1Yx1NHM6mEoiE0jmPcS5x8JtkBt7RzXnh1V00XWRfK+ZrffS+hldKcpwjJbWu3ubLhmnmo562WWB+H4e6IydmamOVsT2gFxaATa93na2gGtgtfMlVkVVxjJTs2vDW/r/5PahTrlJyWo69+x5bG6aM4c6enpJWxiUObiNTMzvDy55B8LdTqbXPTqF1KJTWRyWWLevsJdEaVkY+nzQi9b7vuej4nZ3utwiinLjTyx9pK0OLc78pOtv4fb4iubiP0KMi6tLmT0voblydllcJdmjqfhsdNxFQxwN7NjoZHZASWtJZUAhoPojS9upKyV87+GTnZ37f2MfTjXlxUe3/AJPT8YYjUQwsbRxulnneGNeGF7Ihze4WI6WvpudbWXJ4bj02zbvelHx7/v7jcy7JwSVa6vydnC3D7aKN93GapnOeqmJPjfcnTyBc7zNyfZ58QznkTWlqC6JE4uP6Udvu+5vLLna0bR4niTiSSeY4ZhnjndcTztPhiGzgHdRzPLYa7WDB4fCqHxWV9nwjQuvc5enX38nTTxR4XEaamIkqX/Wam2t+jenkOW+673DuGW8VtV+StVL7Mfc4vEeJQw4+lU9zfd+xqSVfoQjXFQgtJeCnym5Pb7kWZiRCdhBsiAIDsCyMSqCCoAhAQFQBBsINhBsINhBsINgi++vVYuO1pkqWuqMt74qmHuldd0X3VR95CeRLubfP46ailcV4LZiTeVhLp5j/AIRbOG8WhkRWPlPr4l/k4YRjU2EytocRPaUrvqtWLkBvIE+rtpu3zFlXcnEqz6/Xx+kvMf3+39Tu1XTx5clvbwz22JUgqqeSHOWsnYW9pGQTlcNcp21H4rhY9sse5T1trwzo2QVsHFPuXB8PbS08VNGTkiFgTa5uSSTbmST8Uycqd1rsfdimmNcFFeDVf1Sj/t4a+RrcQ+laMtmm5N26eZ3utz+Kz/ltxW4eTX+CXzJP7R3VXDUclA3Di+QRNDAHjLnsxwcOVuS84cSnHKeSorb8eDKWJF0qrYxPhmKdlOC6WKWlaGw1ET8krQAAfI3yj59VNPFLK5Sek1J7afYmzEjNLq012aOOG8LQwioL3S1UlUHNnlmfmc5pFsoAsB+vYpu4pZY48qUVHqkiK8OMduTbbNf/AFBiMPdnz1kkDcxiidI3JG4k+IANFyLnfTVbH8dsU+dVx35fueP8Ojy8vM9GxxbhiOqhp4pXyiSmy9jUMLWSggAXuBbXK33jSy1qOKTpsnOMVqXdeD1nhxnGKb6rydVFwhHHVRVplnlnj7QvfK9rjIXsLPFppYHQC2yzt4vOdMqVBKL9vBEMKMZqe3tGfjWCiqdTuc+SLu784EZADzpo7qNFrYma8dSSinze56XY/qNPb6G1Wmz31o8NxLxFLVTHDMM8UpuKioBsyNuzgHcrc3e4a7WDBwa8ev4nK7eF5Offe7JelV+LOuCOLDYTSUhzzH6zU21LubR0t8vbcrv8M4XbxO1ZWUtQX2Y+5xOJcSjhw9Cl7k+79jWK+xiorlitIp7k2235OJWRBEAQkICISEGzsCkwKhBUAQbCDYQgtkAsgFkAsgFkAshBUJAT6AyoJ2OiNJVN7akdsN3wnk5nOw6cuWmip/GOBSjN5WF0n5XuWjhfGE18Pk9Y+H7GPR1s2BvZHKTV4XKf3M7fEYwdRt+Gx3HMKs201cRi3H5bV3RYo2Sxmk3uD7M+hUtQ2VjZI3NkY8XY9puCFWrK5Qk4yWmjqxmpLcex2ryMthAEAQFQBAE1sFRIg8LxFxBLWzHC8MN3G4qakE5WN2cGuG3mfcFYsLBhjV/FZX4L/g5t98rZ+lV+LJGyLDoe50Zu8/WKn7TncwDy/L23KsHCuF2cRtWXlL5F9mPucTiXE44kfQofzeX7GsV8ilFcsexT3JttvyRSQEJJZALIDjZAEJIgO1SYlQgIQWyAqAWQCyAIRsqAIAgCAIAmwFDGzLoq0Ma+GVvb0st+1gOtr7uZ0PUe8WO9X41wH1/+oxvlsXXp5LFwrjLqXo39Yf2MJjpcEeJ6curcImNy0G7oidP8J5X0BtY2NlVJwr4gnXauW2P6lnjKWP8APW+atn0DDa+OpibPC4SRv2cPmCOR8lWsiiymfJNdUdWu2NiTj2MpeJ6BQAgKgCAKUmQ2eD4gx6WvmOGYYb8qmqB8LW7EBw5efPYKxYeFXiV/E5XfxH/g5t18rp+lV+LOUbYqCHudHqT9YqdMz3cwCP0Nt7lWHhXCbM+xZmYtRX2Ye5weJcThjQePjvr5l+/JrbK9JJJRXZFRcm+rJZSQEJIgCAICEISSyAIDmFJickIKgCEFQBAEBUIFkAsgFkAsgFlACAIAgMmgrTCXWAkik0mhdbK8WsTroHW9xGh5EV/jPA4Zq9SHy2Lszt8K4vLF+SXWD8GHNTyYY44jhl56F/1mlN7x23uNxbruOdwqc0shvFzFy2Ls/f8Af6ltT9NevjvcGe6wPGYq2ETwHM3ZzTbOx3quHI/iq5l4lmNNwmv+Tq03QtjzRZsFq6PYJobKFA2FKQfY8DjuOS4nMcNw02j/AOKqhfKG3sQD6vzdsNLk2TExK8Ov4nJ7+InKvulfL06u3lnb+6ooe5Ue338+meR2x1/XQKwcJ4Rbm2LMzF0/picLinFI40fh8Z9fLNarykopKKKi3t7CkgiAITsWQEQBCSIAhJFAOayMTkAhBUICAtkICAqAIAhAQBAFACAIBZALIAFBJ30dY+B+eO2uj43ehIOjuh6O5eYuDx+L8Hpz4dek12Z1eGcVsw5a7xfdGLUYc6mccUwe4aPrdAR6PMjKOXkNt2m2ipM+bfweetS8S9/v/f4lxhKMorIxX08o9lwzxHFiEXaRHK9tu1hJGdh/Np5FV7OwJ4s9SW14fudSjIjdHp3NkIjkcwudc57PDWB4zbcrG3K4XnPIjJx+RJL9TJUtJ/N3O2+lyRe2psGjTc2GgXndZ6k+ZLW/BnCPJHTZ8+xzGpcVmOG4abQD61V65S3YgH1fm72XXfxcSvBr+IyV8z7R/f7RzrrpXy9Ovt5ZlfuqOHuVHo37+bTPI7Y6/roPOwcI4PZm2LMze39MTg8V4rHHj8Njd/LNcrxFaWiot7ZFJAQkWQEsgFlAIpJCAigBCQgOQWRickICEFQFQgIBZALINlsg2LINiygbFkGwg2LINhBsINhBsqeNDZ2U1Q6J4kjOV40/uuHquHMfhyXM4pwunPr5bO67Pyjo8P4jZhz5odvKMaooBO52J4OexrISRU0gt4jfxWbzvb2O8iqC5Sx28TN6xfaReVq6Kvx+j8o9LwzxhDWRntCymqGfSxSODLW3LS7cfMc1yM7hVtEvkXNF9mjdx8yFi+bo0aDHMYlxec4dhxtTD61VC+UtvrqPs76faPkuhi4teBV8Rkfa8R/fn+xrXWyyJ+nX28syg6Klh7nRaRD6WYHxSu2JzDcfyGm9g4PwizLs+MzO39MfBwuK8WjjxePjd/LMJXdLS6FQ2RSQEBLISEBEAsoAshJLICIAhJEByAWRByQg5IQEILZALICqCAgCAIAgCAIAgCAIAgCABAeD/aktJXSTwOMb2vf7HC+rXDmD0VOzKK7uaFi2tl2xbJVxjKHseonxzCq49tWQy09QbdoYs2V563adfaRfzK4ccXOx/kpmnHxvwdN3Y1r5px0/uM/i2Q0NBTx0UYo6euYZMwcTO9h08R1Lb36k2002Xrj4M52erlPma7LwjC3Jgo+nStL39zpwn6vD/A1X7Ef8mPXfQoud/ry+plELZNQlkJCAiAICIAhIQEQCyEkIQEQHNZEFUEFQgoUgqggIAgCAqAIAhAQkWQgISEBEAQBAUID5tjQ/tM/8blU7vtv6lyo/04/QxGDUe0LyPU+vf0rM/wDzsGd/yLf6VAZp8FN6eL+H81ZsL/QRVeIdL5Gats0ghJxIQBAEJIgCAiAISEBChJFAP//Z"/>
          <p:cNvSpPr>
            <a:spLocks noChangeAspect="1" noChangeArrowheads="1"/>
          </p:cNvSpPr>
          <p:nvPr/>
        </p:nvSpPr>
        <p:spPr bwMode="auto">
          <a:xfrm>
            <a:off x="2501900" y="769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2" name="Picture 18" descr="behaviorchange">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94485" y="4484688"/>
            <a:ext cx="3369462" cy="2239963"/>
          </a:xfrm>
          <a:prstGeom prst="rect">
            <a:avLst/>
          </a:prstGeom>
          <a:noFill/>
          <a:extLst>
            <a:ext uri="{909E8E84-426E-40DD-AFC4-6F175D3DCCD1}">
              <a14:hiddenFill xmlns:a14="http://schemas.microsoft.com/office/drawing/2010/main">
                <a:solidFill>
                  <a:srgbClr val="FFFFFF"/>
                </a:solidFill>
              </a14:hiddenFill>
            </a:ext>
          </a:extLst>
        </p:spPr>
      </p:pic>
      <p:sp>
        <p:nvSpPr>
          <p:cNvPr id="23" name="Title 2"/>
          <p:cNvSpPr txBox="1">
            <a:spLocks/>
          </p:cNvSpPr>
          <p:nvPr/>
        </p:nvSpPr>
        <p:spPr>
          <a:xfrm>
            <a:off x="1905000" y="2857500"/>
            <a:ext cx="38862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bg1"/>
                </a:solidFill>
                <a:latin typeface="+mj-lt"/>
                <a:ea typeface="+mj-ea"/>
                <a:cs typeface="+mj-cs"/>
              </a:defRPr>
            </a:lvl1pPr>
          </a:lstStyle>
          <a:p>
            <a:r>
              <a:rPr lang="en-US" b="1" dirty="0"/>
              <a:t>Understand the Power of Adult Attention</a:t>
            </a:r>
          </a:p>
        </p:txBody>
      </p:sp>
    </p:spTree>
    <p:extLst>
      <p:ext uri="{BB962C8B-B14F-4D97-AF65-F5344CB8AC3E}">
        <p14:creationId xmlns:p14="http://schemas.microsoft.com/office/powerpoint/2010/main" val="766291635"/>
      </p:ext>
    </p:extLst>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a:spLocks noGrp="1"/>
          </p:cNvSpPr>
          <p:nvPr>
            <p:ph sz="quarter" idx="10"/>
          </p:nvPr>
        </p:nvSpPr>
        <p:spPr>
          <a:xfrm>
            <a:off x="5543550" y="1489076"/>
            <a:ext cx="5562600" cy="3314700"/>
          </a:xfrm>
          <a:prstGeom prst="rect">
            <a:avLst/>
          </a:prstGeom>
          <a:effectLst>
            <a:outerShdw blurRad="50800" dist="38100" dir="2700000" algn="tl" rotWithShape="0">
              <a:prstClr val="black">
                <a:alpha val="40000"/>
              </a:prstClr>
            </a:outerShdw>
          </a:effectLst>
        </p:spPr>
        <p:txBody>
          <a:bodyPr>
            <a:normAutofit/>
          </a:bodyPr>
          <a:lstStyle/>
          <a:p>
            <a:pPr marL="0" indent="0" algn="ctr">
              <a:buNone/>
            </a:pPr>
            <a:r>
              <a:rPr lang="en-US" sz="8000" dirty="0">
                <a:solidFill>
                  <a:srgbClr val="008000"/>
                </a:solidFill>
                <a:latin typeface="Copperplate Gothic Bold"/>
                <a:ea typeface="ＭＳ 明朝"/>
              </a:rPr>
              <a:t>A</a:t>
            </a:r>
            <a:r>
              <a:rPr lang="en-US" sz="8000" dirty="0">
                <a:latin typeface="Copperplate Gothic Bold"/>
                <a:ea typeface="ＭＳ 明朝"/>
              </a:rPr>
              <a:t>–</a:t>
            </a:r>
            <a:r>
              <a:rPr lang="en-US" sz="8000" dirty="0">
                <a:solidFill>
                  <a:srgbClr val="FF0000"/>
                </a:solidFill>
                <a:latin typeface="Copperplate Gothic Bold"/>
                <a:ea typeface="ＭＳ 明朝"/>
              </a:rPr>
              <a:t>B</a:t>
            </a:r>
            <a:r>
              <a:rPr lang="en-US" sz="8000" dirty="0">
                <a:latin typeface="Copperplate Gothic Bold"/>
                <a:ea typeface="ＭＳ 明朝"/>
              </a:rPr>
              <a:t>–</a:t>
            </a:r>
            <a:r>
              <a:rPr lang="en-US" sz="8000" dirty="0">
                <a:solidFill>
                  <a:srgbClr val="008000"/>
                </a:solidFill>
                <a:latin typeface="Copperplate Gothic Bold"/>
                <a:ea typeface="ＭＳ 明朝"/>
              </a:rPr>
              <a:t>C</a:t>
            </a:r>
          </a:p>
          <a:p>
            <a:endParaRPr lang="en-US" sz="4400" dirty="0">
              <a:latin typeface="Times New Roman"/>
              <a:ea typeface="ＭＳ 明朝"/>
            </a:endParaRPr>
          </a:p>
          <a:p>
            <a:pPr marL="0" indent="0">
              <a:buNone/>
            </a:pPr>
            <a:r>
              <a:rPr lang="en-US" dirty="0">
                <a:latin typeface="Franklin Gothic Book"/>
                <a:ea typeface="ＭＳ 明朝"/>
              </a:rPr>
              <a:t>		</a:t>
            </a:r>
            <a:endParaRPr lang="en-US" sz="3600" dirty="0">
              <a:latin typeface="Times New Roman"/>
              <a:ea typeface="ＭＳ 明朝"/>
            </a:endParaRPr>
          </a:p>
          <a:p>
            <a:pPr marL="0" indent="0">
              <a:buNone/>
            </a:pPr>
            <a:endParaRPr lang="en-US" dirty="0"/>
          </a:p>
        </p:txBody>
      </p:sp>
      <p:sp>
        <p:nvSpPr>
          <p:cNvPr id="3" name="Title 2"/>
          <p:cNvSpPr>
            <a:spLocks noGrp="1"/>
          </p:cNvSpPr>
          <p:nvPr>
            <p:ph type="title"/>
          </p:nvPr>
        </p:nvSpPr>
        <p:spPr/>
        <p:txBody>
          <a:bodyPr>
            <a:noAutofit/>
          </a:bodyPr>
          <a:lstStyle/>
          <a:p>
            <a:r>
              <a:rPr lang="en-US" sz="5400" b="1" dirty="0"/>
              <a:t>Understand How it Works</a:t>
            </a:r>
          </a:p>
        </p:txBody>
      </p:sp>
      <p:pic>
        <p:nvPicPr>
          <p:cNvPr id="6" name="Picture 5" descr="Macintosh HD:Users:wellspl:Desktop:red-arrow-curved-upright-e1283776343514.png"/>
          <p:cNvPicPr/>
          <p:nvPr/>
        </p:nvPicPr>
        <p:blipFill>
          <a:blip r:embed="rId3">
            <a:extLst>
              <a:ext uri="{BEBA8EAE-BF5A-486C-A8C5-ECC9F3942E4B}">
                <a14:imgProps xmlns:a14="http://schemas.microsoft.com/office/drawing/2010/main">
                  <a14:imgLayer r:embed="rId4">
                    <a14:imgEffect>
                      <a14:colorTemperature colorTemp="11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rot="4950072" flipH="1">
            <a:off x="7243078" y="2066065"/>
            <a:ext cx="1713712" cy="3868871"/>
          </a:xfrm>
          <a:prstGeom prst="rect">
            <a:avLst/>
          </a:prstGeom>
          <a:noFill/>
          <a:ln>
            <a:noFill/>
          </a:ln>
        </p:spPr>
      </p:pic>
    </p:spTree>
    <p:extLst>
      <p:ext uri="{BB962C8B-B14F-4D97-AF65-F5344CB8AC3E}">
        <p14:creationId xmlns:p14="http://schemas.microsoft.com/office/powerpoint/2010/main" val="1357396394"/>
      </p:ext>
    </p:extLst>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a:xfrm>
            <a:off x="1981200" y="342900"/>
            <a:ext cx="8229600" cy="4460876"/>
          </a:xfrm>
          <a:prstGeom prst="rect">
            <a:avLst/>
          </a:prstGeom>
          <a:effectLst>
            <a:outerShdw blurRad="50800" dist="38100" dir="2700000" algn="tl" rotWithShape="0">
              <a:prstClr val="black">
                <a:alpha val="40000"/>
              </a:prstClr>
            </a:outerShdw>
          </a:effectLst>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8000" dirty="0">
                <a:solidFill>
                  <a:srgbClr val="008000"/>
                </a:solidFill>
                <a:latin typeface="Copperplate Gothic Bold"/>
                <a:ea typeface="ＭＳ 明朝"/>
              </a:rPr>
              <a:t>A</a:t>
            </a:r>
            <a:r>
              <a:rPr lang="en-US" sz="8000" dirty="0">
                <a:latin typeface="Copperplate Gothic Bold"/>
                <a:ea typeface="ＭＳ 明朝"/>
              </a:rPr>
              <a:t>–</a:t>
            </a:r>
            <a:r>
              <a:rPr lang="en-US" sz="8000" dirty="0">
                <a:solidFill>
                  <a:srgbClr val="FF0000"/>
                </a:solidFill>
                <a:latin typeface="Copperplate Gothic Bold"/>
                <a:ea typeface="ＭＳ 明朝"/>
              </a:rPr>
              <a:t>B</a:t>
            </a:r>
            <a:r>
              <a:rPr lang="en-US" sz="8000" dirty="0">
                <a:latin typeface="Copperplate Gothic Bold"/>
                <a:ea typeface="ＭＳ 明朝"/>
              </a:rPr>
              <a:t>–</a:t>
            </a:r>
            <a:r>
              <a:rPr lang="en-US" sz="8000" dirty="0">
                <a:solidFill>
                  <a:srgbClr val="008000"/>
                </a:solidFill>
                <a:latin typeface="Copperplate Gothic Bold"/>
                <a:ea typeface="ＭＳ 明朝"/>
              </a:rPr>
              <a:t>C</a:t>
            </a:r>
          </a:p>
          <a:p>
            <a:endParaRPr lang="en-US" sz="4400" dirty="0">
              <a:latin typeface="Times New Roman"/>
              <a:ea typeface="ＭＳ 明朝"/>
            </a:endParaRPr>
          </a:p>
          <a:p>
            <a:pPr marL="0" indent="0">
              <a:buNone/>
            </a:pPr>
            <a:r>
              <a:rPr lang="en-US" dirty="0">
                <a:latin typeface="Franklin Gothic Book"/>
                <a:ea typeface="ＭＳ 明朝"/>
              </a:rPr>
              <a:t>		</a:t>
            </a:r>
            <a:endParaRPr lang="en-US" sz="3600" dirty="0">
              <a:latin typeface="Times New Roman"/>
              <a:ea typeface="ＭＳ 明朝"/>
            </a:endParaRPr>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00252008"/>
              </p:ext>
            </p:extLst>
          </p:nvPr>
        </p:nvGraphicFramePr>
        <p:xfrm>
          <a:off x="1371601" y="1863672"/>
          <a:ext cx="8153399" cy="3163352"/>
        </p:xfrm>
        <a:graphic>
          <a:graphicData uri="http://schemas.openxmlformats.org/drawingml/2006/table">
            <a:tbl>
              <a:tblPr firstRow="1" bandRow="1">
                <a:tableStyleId>{5C22544A-7EE6-4342-B048-85BDC9FD1C3A}</a:tableStyleId>
              </a:tblPr>
              <a:tblGrid>
                <a:gridCol w="2817719"/>
                <a:gridCol w="2323119"/>
                <a:gridCol w="3012561"/>
              </a:tblGrid>
              <a:tr h="533254">
                <a:tc>
                  <a:txBody>
                    <a:bodyPr/>
                    <a:lstStyle/>
                    <a:p>
                      <a:pPr algn="ctr"/>
                      <a:r>
                        <a:rPr lang="en-US" sz="3200" b="1" dirty="0" smtClean="0">
                          <a:solidFill>
                            <a:srgbClr val="000000"/>
                          </a:solidFill>
                        </a:rPr>
                        <a:t>Antecedent</a:t>
                      </a:r>
                      <a:endParaRPr lang="en-US" sz="3200" b="1" dirty="0">
                        <a:solidFill>
                          <a:srgbClr val="000000"/>
                        </a:solidFill>
                      </a:endParaRPr>
                    </a:p>
                  </a:txBody>
                  <a:tcPr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noFill/>
                  </a:tcPr>
                </a:tc>
                <a:tc>
                  <a:txBody>
                    <a:bodyPr/>
                    <a:lstStyle/>
                    <a:p>
                      <a:pPr marL="63500" indent="0" algn="ctr"/>
                      <a:r>
                        <a:rPr lang="en-US" sz="3200" b="1" dirty="0" smtClean="0">
                          <a:solidFill>
                            <a:srgbClr val="000000"/>
                          </a:solidFill>
                        </a:rPr>
                        <a:t>Behavior</a:t>
                      </a:r>
                      <a:endParaRPr lang="en-US" sz="3200" b="1"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noFill/>
                  </a:tcPr>
                </a:tc>
                <a:tc>
                  <a:txBody>
                    <a:bodyPr/>
                    <a:lstStyle/>
                    <a:p>
                      <a:pPr algn="ctr"/>
                      <a:r>
                        <a:rPr lang="en-US" sz="3200" b="1" dirty="0" smtClean="0">
                          <a:solidFill>
                            <a:srgbClr val="000000"/>
                          </a:solidFill>
                        </a:rPr>
                        <a:t>Consequence</a:t>
                      </a:r>
                      <a:endParaRPr lang="en-US" sz="3200" b="1" dirty="0">
                        <a:solidFill>
                          <a:srgbClr val="000000"/>
                        </a:solidFill>
                      </a:endParaRPr>
                    </a:p>
                  </a:txBody>
                  <a:tcPr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noFill/>
                  </a:tcPr>
                </a:tc>
              </a:tr>
              <a:tr h="2584232">
                <a:tc>
                  <a:txBody>
                    <a:bodyPr/>
                    <a:lstStyle/>
                    <a:p>
                      <a:pPr algn="ctr"/>
                      <a:r>
                        <a:rPr lang="en-US" sz="2000" b="0" dirty="0" smtClean="0">
                          <a:solidFill>
                            <a:schemeClr val="tx1"/>
                          </a:solidFill>
                          <a:latin typeface="Franklin Gothic Book"/>
                          <a:ea typeface="ＭＳ 明朝"/>
                        </a:rPr>
                        <a:t>Conditions or circumstances that alter the probability of a behavior occurring.</a:t>
                      </a:r>
                      <a:endParaRPr lang="en-US" sz="2000" b="0" dirty="0"/>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noFill/>
                  </a:tcPr>
                </a:tc>
                <a:tc>
                  <a:txBody>
                    <a:bodyPr/>
                    <a:lstStyle/>
                    <a:p>
                      <a:pPr marL="63500" indent="0" algn="ctr"/>
                      <a:r>
                        <a:rPr lang="en-US" sz="2000" b="0" dirty="0" smtClean="0">
                          <a:solidFill>
                            <a:srgbClr val="000000"/>
                          </a:solidFill>
                          <a:latin typeface="Franklin Gothic Book"/>
                          <a:ea typeface="ＭＳ 明朝"/>
                        </a:rPr>
                        <a:t>An observable act. What the student does. The actions or reactions to the antecedents.</a:t>
                      </a:r>
                      <a:endParaRPr lang="en-US" sz="2000" b="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noFill/>
                  </a:tcPr>
                </a:tc>
                <a:tc>
                  <a:txBody>
                    <a:bodyPr/>
                    <a:lstStyle/>
                    <a:p>
                      <a:pPr algn="ctr"/>
                      <a:r>
                        <a:rPr lang="en-US" sz="2000" b="0" dirty="0" smtClean="0">
                          <a:solidFill>
                            <a:srgbClr val="000000"/>
                          </a:solidFill>
                          <a:latin typeface="Franklin Gothic Book"/>
                          <a:ea typeface="ＭＳ 明朝"/>
                        </a:rPr>
                        <a:t>The resulting event or outcome that occurs immediately following the behavior. Impacts future occurrence of the behavior.</a:t>
                      </a:r>
                      <a:endParaRPr lang="en-US" sz="2000" b="0" dirty="0">
                        <a:solidFill>
                          <a:srgbClr val="000000"/>
                        </a:solidFill>
                      </a:endParaRP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noFill/>
                  </a:tcPr>
                </a:tc>
              </a:tr>
            </a:tbl>
          </a:graphicData>
        </a:graphic>
      </p:graphicFrame>
      <p:pic>
        <p:nvPicPr>
          <p:cNvPr id="6" name="Picture 5" descr="Macintosh HD:Users:wellspl:Desktop:red-arrow-curved-upright-e1283776343514.png"/>
          <p:cNvPicPr/>
          <p:nvPr/>
        </p:nvPicPr>
        <p:blipFill>
          <a:blip r:embed="rId3">
            <a:extLst>
              <a:ext uri="{BEBA8EAE-BF5A-486C-A8C5-ECC9F3942E4B}">
                <a14:imgProps xmlns:a14="http://schemas.microsoft.com/office/drawing/2010/main">
                  <a14:imgLayer r:embed="rId4">
                    <a14:imgEffect>
                      <a14:colorTemperature colorTemp="11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rot="4950072" flipH="1">
            <a:off x="3923937" y="2243869"/>
            <a:ext cx="1940257" cy="7021150"/>
          </a:xfrm>
          <a:prstGeom prst="rect">
            <a:avLst/>
          </a:prstGeom>
          <a:noFill/>
          <a:ln>
            <a:noFill/>
          </a:ln>
        </p:spPr>
      </p:pic>
    </p:spTree>
    <p:extLst>
      <p:ext uri="{BB962C8B-B14F-4D97-AF65-F5344CB8AC3E}">
        <p14:creationId xmlns:p14="http://schemas.microsoft.com/office/powerpoint/2010/main" val="30616043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a:xfrm>
            <a:off x="1981200" y="266700"/>
            <a:ext cx="8229600" cy="4537076"/>
          </a:xfrm>
          <a:prstGeom prst="rect">
            <a:avLst/>
          </a:prstGeom>
          <a:effectLst>
            <a:outerShdw blurRad="50800" dist="38100" dir="2700000" algn="tl" rotWithShape="0">
              <a:prstClr val="black">
                <a:alpha val="40000"/>
              </a:prstClr>
            </a:outerShdw>
          </a:effectLst>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8000" dirty="0">
                <a:solidFill>
                  <a:srgbClr val="008000"/>
                </a:solidFill>
                <a:latin typeface="Copperplate Gothic Bold"/>
                <a:ea typeface="ＭＳ 明朝"/>
              </a:rPr>
              <a:t>A</a:t>
            </a:r>
            <a:r>
              <a:rPr lang="en-US" sz="8000" dirty="0">
                <a:latin typeface="Copperplate Gothic Bold"/>
                <a:ea typeface="ＭＳ 明朝"/>
              </a:rPr>
              <a:t>–</a:t>
            </a:r>
            <a:r>
              <a:rPr lang="en-US" sz="8000" dirty="0">
                <a:solidFill>
                  <a:srgbClr val="FF0000"/>
                </a:solidFill>
                <a:latin typeface="Copperplate Gothic Bold"/>
                <a:ea typeface="ＭＳ 明朝"/>
              </a:rPr>
              <a:t>B</a:t>
            </a:r>
            <a:r>
              <a:rPr lang="en-US" sz="8000" dirty="0">
                <a:latin typeface="Copperplate Gothic Bold"/>
                <a:ea typeface="ＭＳ 明朝"/>
              </a:rPr>
              <a:t>–</a:t>
            </a:r>
            <a:r>
              <a:rPr lang="en-US" sz="8000" dirty="0">
                <a:solidFill>
                  <a:srgbClr val="008000"/>
                </a:solidFill>
                <a:latin typeface="Copperplate Gothic Bold"/>
                <a:ea typeface="ＭＳ 明朝"/>
              </a:rPr>
              <a:t>C</a:t>
            </a:r>
          </a:p>
          <a:p>
            <a:endParaRPr lang="en-US" sz="4400" dirty="0">
              <a:latin typeface="Times New Roman"/>
              <a:ea typeface="ＭＳ 明朝"/>
            </a:endParaRPr>
          </a:p>
          <a:p>
            <a:pPr marL="0" indent="0">
              <a:buNone/>
            </a:pPr>
            <a:r>
              <a:rPr lang="en-US" dirty="0">
                <a:latin typeface="Franklin Gothic Book"/>
                <a:ea typeface="ＭＳ 明朝"/>
              </a:rPr>
              <a:t>		</a:t>
            </a:r>
            <a:endParaRPr lang="en-US" sz="3600" dirty="0">
              <a:latin typeface="Times New Roman"/>
              <a:ea typeface="ＭＳ 明朝"/>
            </a:endParaRPr>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20904890"/>
              </p:ext>
            </p:extLst>
          </p:nvPr>
        </p:nvGraphicFramePr>
        <p:xfrm>
          <a:off x="1099752" y="1444572"/>
          <a:ext cx="10354962" cy="4023360"/>
        </p:xfrm>
        <a:graphic>
          <a:graphicData uri="http://schemas.openxmlformats.org/drawingml/2006/table">
            <a:tbl>
              <a:tblPr firstRow="1" bandRow="1">
                <a:tableStyleId>{5C22544A-7EE6-4342-B048-85BDC9FD1C3A}</a:tableStyleId>
              </a:tblPr>
              <a:tblGrid>
                <a:gridCol w="3803415"/>
                <a:gridCol w="2110565"/>
                <a:gridCol w="4440982"/>
              </a:tblGrid>
              <a:tr h="533254">
                <a:tc>
                  <a:txBody>
                    <a:bodyPr/>
                    <a:lstStyle/>
                    <a:p>
                      <a:pPr algn="ctr"/>
                      <a:r>
                        <a:rPr lang="en-US" sz="3200" b="1" dirty="0" smtClean="0">
                          <a:solidFill>
                            <a:srgbClr val="000000"/>
                          </a:solidFill>
                        </a:rPr>
                        <a:t>Antecedent</a:t>
                      </a:r>
                      <a:endParaRPr lang="en-US" sz="3200" b="1" dirty="0">
                        <a:solidFill>
                          <a:srgbClr val="000000"/>
                        </a:solidFill>
                      </a:endParaRPr>
                    </a:p>
                  </a:txBody>
                  <a:tcPr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noFill/>
                  </a:tcPr>
                </a:tc>
                <a:tc>
                  <a:txBody>
                    <a:bodyPr/>
                    <a:lstStyle/>
                    <a:p>
                      <a:pPr marL="63500" indent="0" algn="ctr"/>
                      <a:r>
                        <a:rPr lang="en-US" sz="3200" b="1" dirty="0" smtClean="0">
                          <a:solidFill>
                            <a:srgbClr val="000000"/>
                          </a:solidFill>
                        </a:rPr>
                        <a:t>Behavior</a:t>
                      </a:r>
                      <a:endParaRPr lang="en-US" sz="3200" b="1"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noFill/>
                  </a:tcPr>
                </a:tc>
                <a:tc>
                  <a:txBody>
                    <a:bodyPr/>
                    <a:lstStyle/>
                    <a:p>
                      <a:pPr algn="ctr"/>
                      <a:r>
                        <a:rPr lang="en-US" sz="3200" b="1" dirty="0" smtClean="0">
                          <a:solidFill>
                            <a:srgbClr val="000000"/>
                          </a:solidFill>
                        </a:rPr>
                        <a:t>Consequence</a:t>
                      </a:r>
                      <a:endParaRPr lang="en-US" sz="3200" b="1" dirty="0">
                        <a:solidFill>
                          <a:srgbClr val="000000"/>
                        </a:solidFill>
                      </a:endParaRPr>
                    </a:p>
                  </a:txBody>
                  <a:tcPr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noFill/>
                  </a:tcPr>
                </a:tc>
              </a:tr>
              <a:tr h="2584232">
                <a:tc>
                  <a:txBody>
                    <a:bodyPr/>
                    <a:lstStyle/>
                    <a:p>
                      <a:pPr marL="342900" indent="-342900" algn="l">
                        <a:buFont typeface="Arial" panose="020B0604020202020204" pitchFamily="34" charset="0"/>
                        <a:buChar char="•"/>
                      </a:pPr>
                      <a:r>
                        <a:rPr lang="en-US" sz="2000" b="0" dirty="0" smtClean="0"/>
                        <a:t>Classroom Rules</a:t>
                      </a:r>
                      <a:r>
                        <a:rPr lang="en-US" sz="2000" b="0" baseline="0" dirty="0" smtClean="0"/>
                        <a:t> and Routines defined and explicitly taught.</a:t>
                      </a:r>
                    </a:p>
                    <a:p>
                      <a:pPr marL="342900" indent="-342900" algn="l">
                        <a:buFont typeface="Arial" panose="020B0604020202020204" pitchFamily="34" charset="0"/>
                        <a:buChar char="•"/>
                      </a:pPr>
                      <a:r>
                        <a:rPr lang="en-US" sz="2000" b="0" baseline="0" dirty="0" smtClean="0"/>
                        <a:t>Teacher uses prompts/pre-corrects to remind students to follow rules, procedures.</a:t>
                      </a:r>
                    </a:p>
                    <a:p>
                      <a:pPr marL="342900" indent="-342900" algn="l">
                        <a:buFont typeface="Arial" panose="020B0604020202020204" pitchFamily="34" charset="0"/>
                        <a:buChar char="•"/>
                      </a:pPr>
                      <a:r>
                        <a:rPr lang="en-US" sz="2000" b="0" baseline="0" dirty="0" smtClean="0"/>
                        <a:t>Teacher engages in active supervision as students follow rules, procedures</a:t>
                      </a:r>
                      <a:endParaRPr lang="en-US" sz="2000" b="0" dirty="0"/>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noFill/>
                  </a:tcPr>
                </a:tc>
                <a:tc>
                  <a:txBody>
                    <a:bodyPr/>
                    <a:lstStyle/>
                    <a:p>
                      <a:pPr marL="63500" indent="0" algn="ctr"/>
                      <a:r>
                        <a:rPr lang="en-US" sz="2000" b="0" dirty="0" smtClean="0">
                          <a:solidFill>
                            <a:srgbClr val="000000"/>
                          </a:solidFill>
                          <a:latin typeface="Franklin Gothic Book"/>
                          <a:ea typeface="ＭＳ 明朝"/>
                        </a:rPr>
                        <a:t>Students</a:t>
                      </a:r>
                      <a:r>
                        <a:rPr lang="en-US" sz="2000" b="0" baseline="0" dirty="0" smtClean="0">
                          <a:solidFill>
                            <a:srgbClr val="000000"/>
                          </a:solidFill>
                          <a:latin typeface="Franklin Gothic Book"/>
                          <a:ea typeface="ＭＳ 明朝"/>
                        </a:rPr>
                        <a:t> follow rules or procedures as taught.</a:t>
                      </a:r>
                      <a:endParaRPr lang="en-US" sz="2000" b="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noFill/>
                  </a:tcPr>
                </a:tc>
                <a:tc>
                  <a:txBody>
                    <a:bodyPr/>
                    <a:lstStyle/>
                    <a:p>
                      <a:pPr algn="ctr"/>
                      <a:r>
                        <a:rPr lang="en-US" sz="2000" b="0" dirty="0" smtClean="0">
                          <a:solidFill>
                            <a:srgbClr val="000000"/>
                          </a:solidFill>
                          <a:latin typeface="Franklin Gothic Book"/>
                          <a:ea typeface="ＭＳ 明朝"/>
                        </a:rPr>
                        <a:t>Teacher</a:t>
                      </a:r>
                      <a:r>
                        <a:rPr lang="en-US" sz="2000" b="0" baseline="0" dirty="0" smtClean="0">
                          <a:solidFill>
                            <a:srgbClr val="000000"/>
                          </a:solidFill>
                          <a:latin typeface="Franklin Gothic Book"/>
                          <a:ea typeface="ＭＳ 明朝"/>
                        </a:rPr>
                        <a:t> observes the students following the rules or a routine and says for example in response to students following arrival procedure, “Great job coming into the classroom with quiet voices, putting your belongings away and going directly to your seat and following the directions on the board. You are showing responsible behavior.”</a:t>
                      </a:r>
                      <a:endParaRPr lang="en-US" sz="2000" b="0" dirty="0">
                        <a:solidFill>
                          <a:srgbClr val="000000"/>
                        </a:solidFill>
                      </a:endParaRP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noFill/>
                  </a:tcPr>
                </a:tc>
              </a:tr>
            </a:tbl>
          </a:graphicData>
        </a:graphic>
      </p:graphicFrame>
      <p:pic>
        <p:nvPicPr>
          <p:cNvPr id="6" name="Picture 5" descr="Macintosh HD:Users:wellspl:Desktop:red-arrow-curved-upright-e1283776343514.png"/>
          <p:cNvPicPr/>
          <p:nvPr/>
        </p:nvPicPr>
        <p:blipFill>
          <a:blip r:embed="rId3">
            <a:extLst>
              <a:ext uri="{BEBA8EAE-BF5A-486C-A8C5-ECC9F3942E4B}">
                <a14:imgProps xmlns:a14="http://schemas.microsoft.com/office/drawing/2010/main">
                  <a14:imgLayer r:embed="rId4">
                    <a14:imgEffect>
                      <a14:colorTemperature colorTemp="11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rot="4950072" flipH="1">
            <a:off x="5353697" y="2401507"/>
            <a:ext cx="1243032" cy="7458337"/>
          </a:xfrm>
          <a:prstGeom prst="rect">
            <a:avLst/>
          </a:prstGeom>
          <a:noFill/>
          <a:ln>
            <a:noFill/>
          </a:ln>
        </p:spPr>
      </p:pic>
      <p:sp>
        <p:nvSpPr>
          <p:cNvPr id="2" name="TextBox 1"/>
          <p:cNvSpPr txBox="1"/>
          <p:nvPr/>
        </p:nvSpPr>
        <p:spPr>
          <a:xfrm>
            <a:off x="1981200" y="266701"/>
            <a:ext cx="3981450" cy="461665"/>
          </a:xfrm>
          <a:prstGeom prst="rect">
            <a:avLst/>
          </a:prstGeom>
          <a:noFill/>
        </p:spPr>
        <p:txBody>
          <a:bodyPr wrap="square" rtlCol="0">
            <a:spAutoFit/>
          </a:bodyPr>
          <a:lstStyle/>
          <a:p>
            <a:r>
              <a:rPr lang="en-US" sz="2400" b="1" dirty="0"/>
              <a:t>Classroom Example:</a:t>
            </a:r>
          </a:p>
        </p:txBody>
      </p:sp>
    </p:spTree>
    <p:extLst>
      <p:ext uri="{BB962C8B-B14F-4D97-AF65-F5344CB8AC3E}">
        <p14:creationId xmlns:p14="http://schemas.microsoft.com/office/powerpoint/2010/main" val="24457162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74638"/>
            <a:ext cx="6858000" cy="1143000"/>
          </a:xfrm>
        </p:spPr>
        <p:txBody>
          <a:bodyPr>
            <a:normAutofit fontScale="90000"/>
          </a:bodyPr>
          <a:lstStyle/>
          <a:p>
            <a:r>
              <a:rPr lang="en-US" dirty="0">
                <a:solidFill>
                  <a:srgbClr val="008000"/>
                </a:solidFill>
                <a:cs typeface="Franklin Gothic Book"/>
              </a:rPr>
              <a:t>Activity: </a:t>
            </a:r>
            <a:r>
              <a:rPr lang="en-US" dirty="0">
                <a:solidFill>
                  <a:srgbClr val="FF0000"/>
                </a:solidFill>
                <a:cs typeface="Franklin Gothic Book"/>
              </a:rPr>
              <a:t>Encouraging Expected Behavior</a:t>
            </a:r>
            <a:endParaRPr lang="en-US" dirty="0"/>
          </a:p>
        </p:txBody>
      </p:sp>
      <p:sp>
        <p:nvSpPr>
          <p:cNvPr id="3" name="Content Placeholder 2"/>
          <p:cNvSpPr>
            <a:spLocks noGrp="1"/>
          </p:cNvSpPr>
          <p:nvPr>
            <p:ph sz="quarter" idx="10"/>
          </p:nvPr>
        </p:nvSpPr>
        <p:spPr>
          <a:xfrm>
            <a:off x="2228850" y="1676400"/>
            <a:ext cx="8439150" cy="5181600"/>
          </a:xfrm>
        </p:spPr>
        <p:txBody>
          <a:bodyPr/>
          <a:lstStyle/>
          <a:p>
            <a:pPr marL="0" indent="0">
              <a:spcBef>
                <a:spcPts val="0"/>
              </a:spcBef>
              <a:spcAft>
                <a:spcPts val="800"/>
              </a:spcAft>
              <a:buNone/>
            </a:pPr>
            <a:r>
              <a:rPr lang="en-US" i="1" dirty="0">
                <a:solidFill>
                  <a:srgbClr val="008000"/>
                </a:solidFill>
              </a:rPr>
              <a:t>Think and Share</a:t>
            </a:r>
            <a:endParaRPr lang="en-US" dirty="0"/>
          </a:p>
          <a:p>
            <a:pPr marL="0" indent="0" defTabSz="458788">
              <a:spcBef>
                <a:spcPts val="0"/>
              </a:spcBef>
              <a:spcAft>
                <a:spcPts val="600"/>
              </a:spcAft>
              <a:buNone/>
            </a:pPr>
            <a:r>
              <a:rPr lang="en-US" dirty="0"/>
              <a:t>Appoint a recorder for the whole group. </a:t>
            </a:r>
          </a:p>
          <a:p>
            <a:pPr marL="0" indent="0" defTabSz="458788">
              <a:spcBef>
                <a:spcPts val="0"/>
              </a:spcBef>
              <a:spcAft>
                <a:spcPts val="600"/>
              </a:spcAft>
              <a:buNone/>
            </a:pPr>
            <a:r>
              <a:rPr lang="en-US" dirty="0"/>
              <a:t>Take one minute and individually think of ways you and your school reinforce </a:t>
            </a:r>
            <a:r>
              <a:rPr lang="en-US" i="1" dirty="0">
                <a:solidFill>
                  <a:srgbClr val="008000"/>
                </a:solidFill>
              </a:rPr>
              <a:t>academic behavior.</a:t>
            </a:r>
          </a:p>
          <a:p>
            <a:pPr marL="0" indent="0" defTabSz="458788">
              <a:spcBef>
                <a:spcPts val="0"/>
              </a:spcBef>
              <a:spcAft>
                <a:spcPts val="600"/>
              </a:spcAft>
              <a:buNone/>
            </a:pPr>
            <a:r>
              <a:rPr lang="en-US" dirty="0"/>
              <a:t>Now, think of ways you and your school recognize </a:t>
            </a:r>
            <a:r>
              <a:rPr lang="en-US" i="1" dirty="0">
                <a:solidFill>
                  <a:srgbClr val="008000"/>
                </a:solidFill>
              </a:rPr>
              <a:t>social behavior</a:t>
            </a:r>
            <a:r>
              <a:rPr lang="en-US" dirty="0"/>
              <a:t>. </a:t>
            </a:r>
          </a:p>
          <a:p>
            <a:pPr marL="0" indent="0" defTabSz="458788">
              <a:spcBef>
                <a:spcPts val="0"/>
              </a:spcBef>
              <a:spcAft>
                <a:spcPts val="600"/>
              </a:spcAft>
              <a:buNone/>
            </a:pPr>
            <a:r>
              <a:rPr lang="en-US" dirty="0"/>
              <a:t>What do you notice?</a:t>
            </a:r>
          </a:p>
          <a:p>
            <a:endParaRPr lang="en-US" dirty="0"/>
          </a:p>
        </p:txBody>
      </p:sp>
    </p:spTree>
    <p:extLst>
      <p:ext uri="{BB962C8B-B14F-4D97-AF65-F5344CB8AC3E}">
        <p14:creationId xmlns:p14="http://schemas.microsoft.com/office/powerpoint/2010/main" val="38527941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b="1" dirty="0" smtClean="0"/>
              <a:t>Understand the Types of Adult Attention</a:t>
            </a:r>
            <a:endParaRPr lang="en-US" b="1" dirty="0"/>
          </a:p>
        </p:txBody>
      </p:sp>
      <p:sp>
        <p:nvSpPr>
          <p:cNvPr id="4" name="AutoShape 2" descr="data:image/jpeg;base64,/9j/4AAQSkZJRgABAQAAAQABAAD/2wCEAAkGBhQSERUUEhQVFRQUFxgXFxcXFxoXHBgXGBoVGRcUFxUaHCYeFxwjHBUXHy8gIycpLCwsFx4xNTAqNSYsLCkBCQoKBQUFDQUFDSkYEhgpKSkpKSkpKSkpKSkpKSkpKSkpKSkpKSkpKSkpKSkpKSkpKSkpKSkpKSkpKSkpKSkpKf/AABEIAJoBSAMBIgACEQEDEQH/xAAcAAADAAMBAQEAAAAAAAAAAAAAAQIFBgcECAP/xABBEAACAQIDBQYDBgQFAwUBAAABAgADEQQSIQUGMUFRBxMiYXGBMpHwFEJScoKhI2KxwTNDkqLRJFPSJWODk+EX/8QAFAEBAAAAAAAAAAAAAAAAAAAAAP/EABQRAQAAAAAAAAAAAAAAAAAAAAD/2gAMAwEAAhEDEQA/AOOiWJIEoLAq0YMQlWgOMRSrQGBGBFaBgO8BBRHaAQgIQCOCmFoCjgYQFmjBjvEsAAgTBhGsBXgY7yT7wHaK319cIx5RWvAdoGSIyNYCAjhGPKAgIQ+vr5R2gT7wAjgTpAVorRkaQgICSRKyxWgSZMu0RWBBEm0siSYEQjIhABKEQEoQHKkiUBAtYSZREBgQIjgIABAiMCAEAtCEdoCAgICFrwGIWhwiMBwtC8B5QAxEx3hlgKOHKIQAQvCEAEUoDXlAQEYwsI6dEsbKrMeigk/IQIjInsbYuIA1oVgDrrScacraec8jAi4NwRyPEe3EQEDpCEBwgIw9IAwgTzhHeJjATCIiPLFAUnLKaTAiEoiEBCVJAlAQGBLtItKEB26xiKUYDhFzlXgK8fTlAxWgOMxXiMBrCFoQGBEBC0LwGBJlXitALwMCdJ0nc7s9TKlXFrmdyuSi18oBtrUA1Jsb5TYDnzsGgYLZdatpSpVKh/kVm/oLTKUtw8e3w4Wr0t4Rr0sWvO6NRWjTUl6aUxqoACqNBwLGyW8otnbewhbLTxFFm4WFVGPpx4acIHAsbunjKNzVw1ZbWJOQsB5krcCYqfVSVwORHX18+s0ztA3Co4ui9WkgTEopcMoA73KLlHA0JIGjcb+UDhVpN/P94A3m5dmG7AxWJNSoAaOHszD8VQ/4aEcxcFj5DzgZfcvswDotfHAhW8SULlSVPBqhGoB5KPfpOm4DDJRULRVaSDgKahR0uQtvmZOOxa00epUbKiKWc/yjifrrOIb0b+4jF1DZ2pUb+CkhK6fzkas3rp0gd0LksOP/AJX1trymE3n3PpYyiwKjvcrGnUA8SsLldeYY8QbjXrOd9llXENinyu5orTY1AWJW5sKfE/FcE8tBrOr7Q2utDDVah4U6Tte/GynL+9oHzd0MCYtbD0lWgAivFGTARjI/5iMDAVoo5NoCIk2lWkkQFCEcCRKkiUIFZYwIoxAcrNJjy3gMT0YPBVKzhKSNUc8FVSxPnYcvOZbdDc+rj62RTkppY1apFwoPBQPvOeQ9zpx7jsHdyjg6WSggRfvMSMzZeLvUPHh5Aa8IHLtldjmLqWau9OgOh/iP8l8IP6ps+G7FMOB/ExFdz/KEQH9if3nr212t4OhdaWfEuD/lnKg/+Vvi/SGHnFuVv3X2jXqKaNKlRppdiGdmuTZFzGy9T8PAQHT7G8CeJxH/ANo/plnkxvYZQYHucRVQ8s4Vxyte2U/vNu3i3hXBYSpWYZslsqE2zMxsq3sevG3Ka7u12z4fEVFpV6TUC5Cq2YVKeYnwhmsrLc2FyCNeUDmu9XZ9isAM1RRUpXt3tPVRfQZwdUJ89POayGn1PicpDU6gDI4KsrDQg6FW631nzXvPsj7Li69AG603IU9UNmT3ysB7QMYTHeK0d4BAmTKtAyu6WEFXG4dHF1LgkWvcLdypHQ5Z3ukVCu6pkC3ZwotoF1t+I2uPbnPnzYm0fs+IpVstxTcMV4XXgyj1W8+i9kbUpVqS1KDCpTYaEaeoYH4T1BgfO23Nv1cZVNSsxN9VW/hReSqPS2vP3nhqUiLZgRoDYi2hAZT7ggg+c+gj2bYA1O8+zJcm5W7lLn/2s2X2t7TlPaM4xG1XTD2YnuqIy8DUAC2FtNCQv6YHROzOtVbZ9I1mLXZ+7J1Pdg2UE8xcNbytNsHIEGxNj7m0/DA4JMNRp0vu01SmLD8IAv7nX3lVMV+CxJGgJt0+9w4X/aB814qnkd1/CzKf0kj+0712Z7F+z7PpaeOsO+frd7ZB7JlHreclx2xDW2vUw4H+JinB8lZy7H2S/wAp3ij4F5DXh5crfXKBpXbJtTu8GtEGzYh9QP8At0/Eb+RYqJzPZG5WLxVLvaNK9MaBmZVzWNjlzHxAdeEy3avtnv8AHsgPhoIKY/N8TkfqYD9M3/d7ezCfY6R7+jTCU1RkZ1RkKgBhk4sOPAG976wMT2e7UTumwncdzXoMveKLk1CSFNRr65rgAg6WItpPB2ob1pkGDotc3DV2BuBbVaI6m+rdLAdZq28G9rvjMTWwrNSWuBTJHhZ6ahdSeK5igOljbSeTYG6uIxZvSUBBcGo5yqCNSAbEsfJQfO0DDmE3fHdlOIRCUq0qjKuYoA6aDiA7DKT8ppNSmQSDcEXBHMEcRARivNl3S3FrY67g93RW4NQ/eYfcpjmddTwHmdJvuyezbB9146bO1yCWqOpIGtwqlQvrb/iBx7zkzbN/N0Vwbo1HN3VW4sxuUdeK5rai2ovroZqnCApJlZojAkiImVJgSYQvCAhLtIEuAxHEIwIDzS0UkgAXJIAHUk2A+cgCZPdsj7Zhs/w9/Sv6ZxA73ursBcFhqdFbXUXdrfFUNs7fPQeQE5v2r74tUrPg6LEUaZtVIP8AiVNCUb+VeFuZve9hOssTexJFjr76kz5z3gpsMXiA183fVb3/ADt/aBjz+0752WbunD4BWYWqV/4reQYDu1P6bH9U4xuvsY4rF0aHBXYZz0pr4nP+kEepn0YcSqqSTlUXJ6Kqj+wEDlnbVtq70sKh0Ud7U9WuEU+gzH9QnO9k4RqtalTTV3qIq+pYf04+03h9yMVtWo+Pz0qVPEuzJ3hYsEByp4AOFlFtZvu5fZtQwJ70sa1exGcjKEBFiETWxPDMbnlpAzlasRUItcE8bfmGvueHlOB7/YwVdo4ll4d5lv8AkVUP7qZ17tB3vp4CkVUhsS6+BOaXGlRxyA5DiZwRnJuSbk3JJ1JJ1JJ63gIiKezZuyKuIfJQptUbTRRoL82Y6L7mbNX7ItpKmfuka2uRaql/QDgT5AwNNYmMGDIQbHQg2IOhBHEEHgREYDBns2Vtmth2z4eq9JjzRrX/ADDg3uDPHaBMDP4ztA2hVXI+Kq5ToQuVLjoSgB/ee7st2b3mPWoR4MOpq2/m+GmLfma/6ZqJE7L2Q7GFPBtXYeKvUJX8lO6j5tnPsIGz7e2n3WGrVzp3dNit/wBgPewnh3ZJbB4ZySWajTvrx8IvMN2v7UyYNKQ416ovr9xPGf8AdlmT3DQtgMMb/wCQB7gkXtz4QMdsXYX/AK1jMQR4aaJlJ/HXRM3yQP8A6vObhtTGrRpPWf4aas7fpF7W87W+U/ZaIAa1rtbMetgBr10AHoJpHaztXusCtIHxV2Cn8ieNva+Ue8DR+z/ZRx20DUqjMq5q1XMLhmY+FSDxux+QM2zevd7BYTDV8R9mphyoWl8Vu8qXAKpmyiwu3D7vKe7sq2P3GD7w27zEMHN+OQXFMeVxdvea52x7aL1qWGU6Uh3j/nf4QQOi6/qgaxuXuu2Or5PEKSDPVYfhvZUB/Ex0HQAnlOrbwbSo7PwyFkApqAtOmhHiNicgv93mT63vfVdmOxe42fTa3jrnvm9DpTHsoB9WM592p7bNfHGmD4MMvdjpnIDVG9bkL+iBue429v241UeiF7sA3zFgQ1xY6A5hbl7ATRd5MAMVtipRokAVKypfkCFXvGPpZz7Tx7E3zrYWg1GgtNC7EmrYl+Fha5yiw0GmlzMx2RUM20S7eIpSqPr1JVc1+viPzgdfxFOjgMESthQw9Im3UKNB5lm/3NOS9m9Otjtr/aXJPdh6lQjQAMGVKK9Fu2g6ITynWN5NlLjsM2HLPTVmViyAEnKwawB04iYWttvZ+xMOaSgFzc90CGq1GIAzVG+6PM2AHAcoGr9tdRUTC0bjPd6pt+HKEBPqb/IzllplNt7ZrY7ENVqa1KhAVFBIAHwoi8bD+5M8eP2fUoOadZDTcAEq3EBhcXHLTWB5jFHeFoCYSLy5MCI4yIoEiWDJEpTAoCUDJvDNAoSkcqQRoQQQehBuD85GaUDA+i9195Ex1BaqEXsBUW+qVLaqfLmDzBExu9m5WAqs2KxRNOwvUZXyhwtuOhubaC1idBrpOGYPH1KLZ6VR6bfipsUNul1M9GM2piMSVWpVq1mvZFZ2bxHQAAmwJuBwgdI7KtkqTiMWq5Ed2p0FNyVphszanj/lqeehmb7UdtChgHRTZ8Qe6FuSkXqH/SLfqmd2HsZcPh6NBNRSRRfWxe13OmjEuWNvOavvtuPi9oYkZTTpUKKZULsbsxsajKiAkC+VdbfDz4wMFsjtlakqI+FTu0VUApMykBQBoGup4X5es6lsXb1PFUVrUWzI1xroQ3NGXkw/4nGd4uy3E4Si1bPSqogu4TMrKuniysPENdbG44zOdh2PtVxNInwlEqC54MGyNYeYZfkIHq7UNw0KVMbh1KuvirJyZTxqjow4nkRfpObbA2G+MxCUKehc6tyVQLs59BPpTFUVdWQgEOpUg9GGW3vfTrOZdiWygPtNY6lStBT5C7MfeyQNrxFLDbKwLNk/h0gAq6ZqlRuAJ5sx1vyF+k/Lsz3yq7QSuayIvdOoXLe1mBOU3OpFhr5zGdqOwcXjamGoYanekMzu5IVFc2VQxOui3NgCfFMvg1w2w9n2ds1iSToGr1ja4RfOwA/Cq3MDkPaVSUbVxYXTxqT+ZqdNm97kk+ZM1u89O0ce1etUrVPjquztbhdjew8hew8hPPA9Wytj1sS/d4ek9V+NlF9OrHgo8zMrtjcTG4Wn3tagRT+8ysrhb6DPkJy66X4TsXZhstMNs6iQB3mIUVqhtqc1yq+irYW5XPWab21bx1O9TCIStLItR7ad4zE5QeqqBe3C5PQQOZ0sOajqiC7uwRR1ZiAv7kT6PwezRQoJQTQUkWmCOPhAGb31PvOWdkW6bVsSMUynucOSVJ+/W+6FvxyXzE9Qo4mdgxdZVVnYgIoLE9AoJYn2EDivaxtTvMatP/sU1U/mfxt+xUe06J2aKW2Xh+lqi/Ko44TiG19pGvXq1m41XZ/Ym4HysJ2fsqr32ZTA+7Uqj/eTz4ceEDb7ADkOfScj3+Jx+16WEQ+GnlpG3It/Eqt7KQP0zqGJxQp0Xq1NAis76cl1P7Ccg7McV3u1xUq6vUFd/wBbKxI+Rb5QOt0VSijMwy06SE+iIOB9ANJwKoam0MaSo/iYioT+UHmfJVH7T6E3i2N9qwtagHFPvUKhrXAvbUi4uNPkZqew92MPsmhUrVqgZ7fxKlreHlSpKdbk28ybcBA2rAYZRRRU1CqqAc/CLAW5HScE31wz09oYoODdqr1Aeq1CXRh1BBH7jlOn7jb/ACYtij5adXMxWnoA6XOTKT8TAHKQPWxvpuO0thYbEqv2nDpVKCy50uwtyDCxAPS9oHzlsbYlbF1O6w1Nqjc7cFHV24IPMzue5PZ5T2fTzuwfE1LKz8FW/ClTvyJtrxa0yOP2zhNm0bHusMg+GmoAYn+WkurHz+ZnGt9u0OtjqqlS1KjRbNSUHXOOFVyNM/TkvK+pgdc302TXxGGanhqrUq1wwIYoHAvmpll1AIPzAnHP/wCcbRL2+y1CSdWLJl9S+a3vN22D2102QLjabhxoalIBg3DxFCQVPkLjpaezGds2CVT3a4hz07tUH+pm0+UD0bo7oU9lYepWxLr3pXNVccKaD7iE6nXnpmNhOObd2ocTiKtdhbvXLAdBwVfYAD2mY3u39r46ytanRU3FJTe5HBnewzkX00AHSaxeAMIpV5MCYhGBEYCMIGECRLtIBlwKAhEI4FZYxJlwCbd2a7FNbGCpbw4cd55Z/uC/zP6ZqP7Ts3ZxsruMImYWeswqn3B7sG3RdbHmT7huuDFlB+XKwJPvymq9ou/74HJToqpq1QXzMLhUBsLAEXJI5nSxnr21vYuHxWDw7kAVw5cngt/DTJ6ZnBGvQz0b07q4fHIvehgUByVFPiW/EG41GnAjlygaBtHtWats9qLp/wBTVz03ZRlQUzbx2JJLEXFhpz8pkexvYzU0q4ttFqWp07jiqks7jyzBVv5NMhszslwlNg1U1a1tcrFVU+oUXYe82nEVAq5FCqoyqqjgASoChRw5gAc7cIHpxm01SkzliAisx4j4FLE39hrNP7EcRfCV9fF34J14Z0XX5gzA9oO9YWk2Fptd3sKuXgqjKch6FioNuS8dTpr/AGe73jA4g95c0KoAqWFypHw1AOdrkW5gmB0ntG7Qq2AZadKgh7xMwrOWK3BIZVQWuRodW+8Jx3am1q+MrZ6zNWqt4VFr26JTQaAeQn0CcXh8ZT0ajXpHUAhXHqQeB8rXmLxC7OwGap/01BteGXOfJVW7ew/eBp6biYfA7PqYrFgVcQKfhplgaaVX0RAF/wARgSCSbjQ6aXnMVOg5zad+99mxzqiArh6ZJQGwLMdDUcDhpwXlc9ZrAgdy7LNtDEYSnTv48OBTdb65Rfu3A42IsPVTNm23unhcVlavQSoU0W9wQupy5lIOXnY359Z837P2jUoVBUo1GpuODIbH0PUHodJttLti2gBYtRbzNIX/AGIgd1wuGSmi06aqqILKqgKFHQAaDjOV9q+/iMpweHYMT/juLEWW9qQYcST8XThzNtI2rv5jcSCtSuwQ8UpgUweOhy2J+c1/KIDE6/2T7doU8CaVStTR1rOcruqeFsliMx4E3nH7xEQOvdpu+FD7K+HoVkqVKpVWFM5stO+Zrsumtgtr/eM5VgMe9ColWkxSpTIZWHIjyOh9J5vr6/aNYHS6XbdVyWfC0y4HFahVT55MpI9LzTd5d78RjnBrkBV+GmosinrY6lvM6+kwxMQEB/XvPWNsVwLCvWA6Cq//AJTyAREQHmJJJ1J4knU+p5xMYWgYCaUBJjgIwJgYiYCtEIyYQExkmO8UCY4iI4EAygYhGsCwYxJEYgXH9fQk3jtAzG6exDi8XSogEqTme3Kmvic/LT3nenTJY/Al8p1yqLC3EjQW5+RnzhSrMpurMp6qxU/MWl18S7jxu76/eZmHyJMDKb47Y+1YyrUvdb5EPLImgt66n3me3c7Uq2HVUroK6KMoN8rgdC2ob3F/OaTmh/S8DrLdsuHy+HDVr9CyADTkdbfKa1trtSxNYFKIFBT+E5n14+M2A9QL+c0sD6/tHeAvrj9awEq+n1/WIesCQNYyvSAhAYEQMDyjgBMYiyxtAkiMLAn+sLQBooe8cBGEY4wgLLHaIiMQFHaK0fvAOEkRiF4AViMIXgA9YrwEDAURjigKTaUZMCY4jCAhGJIjED9FEY1kCUIDEoCK8d4DjEUcAMZEUZEAvAiELwCKVaFoEyiYpQH7wJgDKMQMBiIxWjgKAEDHygILHeAigBjIiMLQC0BBRAwCBMcki3GAGOIiF4AYWheIQFHaIiBEBRRgySYCvFeO8kiArwiMICUypEsf2gVGIhw94+cCgJQn5kyjAq0oSAZY4QFHF1+usd9frpALxiHX1lLy+ukBCKWRr9ecVPgfUQJIjt5wk84DvGGhT4/KS0ClgIukFgMRZpbifmOUBwBlCQ31+0BkxgySf6xiARwPOSeECisUG4mH/wCf2gTaUYnPH66Qqf2gSYyIHhEOPygMxER8veRADJMZgOfpAnnJIjigSTCIwgf/2Q==">
            <a:hlinkClick r:id="rId3"/>
          </p:cNvPr>
          <p:cNvSpPr>
            <a:spLocks noChangeAspect="1" noChangeArrowheads="1"/>
          </p:cNvSpPr>
          <p:nvPr/>
        </p:nvSpPr>
        <p:spPr bwMode="auto">
          <a:xfrm>
            <a:off x="1641475" y="-1195388"/>
            <a:ext cx="5334000" cy="2505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be-nice">
            <a:hlinkClick r:id="rId4" tooltip="be-nic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4750" y="1189038"/>
            <a:ext cx="4051300" cy="15922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54750" y="33159"/>
            <a:ext cx="4051300" cy="1446550"/>
          </a:xfrm>
          <a:prstGeom prst="rect">
            <a:avLst/>
          </a:prstGeom>
          <a:solidFill>
            <a:schemeClr val="tx1">
              <a:lumMod val="85000"/>
              <a:lumOff val="15000"/>
            </a:schemeClr>
          </a:solidFill>
        </p:spPr>
        <p:txBody>
          <a:bodyPr wrap="square" rtlCol="0">
            <a:spAutoFit/>
          </a:bodyPr>
          <a:lstStyle/>
          <a:p>
            <a:pPr algn="ctr"/>
            <a:r>
              <a:rPr lang="en-US" sz="4400" dirty="0">
                <a:solidFill>
                  <a:schemeClr val="bg1"/>
                </a:solidFill>
                <a:latin typeface="Bernard MT Condensed" panose="02050806060905020404" pitchFamily="18" charset="0"/>
              </a:rPr>
              <a:t>Non-Contingent Attention:</a:t>
            </a:r>
          </a:p>
        </p:txBody>
      </p:sp>
      <p:pic>
        <p:nvPicPr>
          <p:cNvPr id="1030" name="Picture 6" descr="Meditation | Practice Meditation To Learn To Pay Better Atten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3848100"/>
            <a:ext cx="3359150" cy="2819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362700" y="2971801"/>
            <a:ext cx="3924300" cy="4708981"/>
          </a:xfrm>
          <a:prstGeom prst="rect">
            <a:avLst/>
          </a:prstGeom>
          <a:noFill/>
          <a:ln w="57150">
            <a:solidFill>
              <a:srgbClr val="C00000"/>
            </a:solidFill>
          </a:ln>
        </p:spPr>
        <p:txBody>
          <a:bodyPr wrap="square" rtlCol="0">
            <a:spAutoFit/>
          </a:bodyPr>
          <a:lstStyle/>
          <a:p>
            <a:pPr algn="ctr"/>
            <a:r>
              <a:rPr lang="en-US" sz="6000" b="1" dirty="0">
                <a:solidFill>
                  <a:srgbClr val="C00000"/>
                </a:solidFill>
              </a:rPr>
              <a:t>Contingent</a:t>
            </a:r>
          </a:p>
          <a:p>
            <a:pPr algn="ctr"/>
            <a:endParaRPr lang="en-US" sz="6000" b="1" dirty="0">
              <a:solidFill>
                <a:srgbClr val="C00000"/>
              </a:solidFill>
            </a:endParaRPr>
          </a:p>
          <a:p>
            <a:pPr algn="ctr"/>
            <a:endParaRPr lang="en-US" sz="6000" b="1" dirty="0">
              <a:solidFill>
                <a:srgbClr val="C00000"/>
              </a:solidFill>
            </a:endParaRPr>
          </a:p>
          <a:p>
            <a:pPr algn="ctr"/>
            <a:endParaRPr lang="en-US" sz="6000" b="1" dirty="0">
              <a:solidFill>
                <a:srgbClr val="C00000"/>
              </a:solidFill>
            </a:endParaRPr>
          </a:p>
        </p:txBody>
      </p:sp>
    </p:spTree>
    <p:extLst>
      <p:ext uri="{BB962C8B-B14F-4D97-AF65-F5344CB8AC3E}">
        <p14:creationId xmlns:p14="http://schemas.microsoft.com/office/powerpoint/2010/main" val="4133974381"/>
      </p:ext>
    </p:extLst>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6000" dirty="0">
                <a:latin typeface="Bernard MT Condensed" panose="02050806060905020404" pitchFamily="18" charset="0"/>
              </a:rPr>
              <a:t>Non-Contingent Attention:</a:t>
            </a:r>
            <a:endParaRPr lang="en-US" sz="6000" dirty="0"/>
          </a:p>
        </p:txBody>
      </p:sp>
      <p:pic>
        <p:nvPicPr>
          <p:cNvPr id="4" name="Picture 4" descr="be-nice">
            <a:hlinkClick r:id="rId3" tooltip="be-nic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9050" y="762000"/>
            <a:ext cx="40513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703816"/>
      </p:ext>
    </p:extLst>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358" y="5018672"/>
            <a:ext cx="8534400" cy="1507067"/>
          </a:xfrm>
        </p:spPr>
        <p:txBody>
          <a:bodyPr>
            <a:normAutofit fontScale="90000"/>
          </a:bodyPr>
          <a:lstStyle/>
          <a:p>
            <a:r>
              <a:rPr lang="en-US" dirty="0" smtClean="0"/>
              <a:t>Examples of Non-Contingent Attention – Preferred Adult Behaviors</a:t>
            </a:r>
            <a:endParaRPr lang="en-US" dirty="0"/>
          </a:p>
        </p:txBody>
      </p:sp>
      <p:sp>
        <p:nvSpPr>
          <p:cNvPr id="4" name="Text Placeholder 3"/>
          <p:cNvSpPr>
            <a:spLocks noGrp="1"/>
          </p:cNvSpPr>
          <p:nvPr>
            <p:ph type="body" sz="quarter" idx="10"/>
          </p:nvPr>
        </p:nvSpPr>
        <p:spPr>
          <a:xfrm>
            <a:off x="797697" y="766118"/>
            <a:ext cx="10972800" cy="3958281"/>
          </a:xfrm>
        </p:spPr>
        <p:txBody>
          <a:bodyPr>
            <a:normAutofit fontScale="70000" lnSpcReduction="20000"/>
          </a:bodyPr>
          <a:lstStyle/>
          <a:p>
            <a:pPr marL="365760" lvl="1" indent="-171450">
              <a:buFont typeface="Arial" panose="020B0604020202020204" pitchFamily="34" charset="0"/>
              <a:buChar char="•"/>
            </a:pPr>
            <a:r>
              <a:rPr lang="en-US" sz="3200" dirty="0"/>
              <a:t>Proximity</a:t>
            </a:r>
            <a:endParaRPr lang="en-US" sz="3200" i="1" dirty="0"/>
          </a:p>
          <a:p>
            <a:pPr marL="365760" lvl="1" indent="-171450">
              <a:buFont typeface="Arial" panose="020B0604020202020204" pitchFamily="34" charset="0"/>
              <a:buChar char="•"/>
            </a:pPr>
            <a:r>
              <a:rPr lang="en-US" sz="3200" dirty="0"/>
              <a:t>Listening </a:t>
            </a:r>
            <a:endParaRPr lang="en-US" sz="3200" i="1" dirty="0"/>
          </a:p>
          <a:p>
            <a:pPr marL="365760" lvl="1" indent="-171450">
              <a:buFont typeface="Arial" panose="020B0604020202020204" pitchFamily="34" charset="0"/>
              <a:buChar char="•"/>
            </a:pPr>
            <a:r>
              <a:rPr lang="en-US" sz="3200" dirty="0"/>
              <a:t>Eye Contact </a:t>
            </a:r>
            <a:endParaRPr lang="en-US" sz="3200" i="1" dirty="0"/>
          </a:p>
          <a:p>
            <a:pPr marL="365760" lvl="1" indent="-171450">
              <a:buFont typeface="Arial" panose="020B0604020202020204" pitchFamily="34" charset="0"/>
              <a:buChar char="•"/>
            </a:pPr>
            <a:r>
              <a:rPr lang="en-US" sz="3200" dirty="0"/>
              <a:t>Pleasant Voice</a:t>
            </a:r>
            <a:endParaRPr lang="en-US" sz="3200" i="1" dirty="0"/>
          </a:p>
          <a:p>
            <a:pPr marL="365760" lvl="1" indent="-171450">
              <a:buFont typeface="Arial" panose="020B0604020202020204" pitchFamily="34" charset="0"/>
              <a:buChar char="•"/>
            </a:pPr>
            <a:r>
              <a:rPr lang="en-US" sz="3200" dirty="0"/>
              <a:t>Smiles </a:t>
            </a:r>
            <a:endParaRPr lang="en-US" sz="3200" i="1" dirty="0"/>
          </a:p>
          <a:p>
            <a:pPr marL="365760" lvl="1" indent="-171450">
              <a:buFont typeface="Arial" panose="020B0604020202020204" pitchFamily="34" charset="0"/>
              <a:buChar char="•"/>
            </a:pPr>
            <a:r>
              <a:rPr lang="en-US" sz="3200" dirty="0"/>
              <a:t>Touch </a:t>
            </a:r>
            <a:endParaRPr lang="en-US" sz="3200" i="1" dirty="0"/>
          </a:p>
          <a:p>
            <a:pPr marL="365760" lvl="1" indent="-171450">
              <a:buFont typeface="Arial" panose="020B0604020202020204" pitchFamily="34" charset="0"/>
              <a:buChar char="•"/>
            </a:pPr>
            <a:r>
              <a:rPr lang="en-US" sz="3200" dirty="0"/>
              <a:t>Use of Student’s Name</a:t>
            </a:r>
          </a:p>
          <a:p>
            <a:pPr marL="365760" lvl="1" indent="-171450">
              <a:buFont typeface="Arial" panose="020B0604020202020204" pitchFamily="34" charset="0"/>
              <a:buChar char="•"/>
            </a:pPr>
            <a:r>
              <a:rPr lang="en-US" sz="3200" dirty="0"/>
              <a:t> Showing interest in student</a:t>
            </a:r>
          </a:p>
          <a:p>
            <a:pPr marL="365760" lvl="1" indent="-171450">
              <a:buFont typeface="Arial" panose="020B0604020202020204" pitchFamily="34" charset="0"/>
              <a:buChar char="•"/>
            </a:pPr>
            <a:r>
              <a:rPr lang="en-US" sz="3200" dirty="0"/>
              <a:t>Greeting students at door </a:t>
            </a:r>
          </a:p>
        </p:txBody>
      </p:sp>
    </p:spTree>
    <p:extLst>
      <p:ext uri="{BB962C8B-B14F-4D97-AF65-F5344CB8AC3E}">
        <p14:creationId xmlns:p14="http://schemas.microsoft.com/office/powerpoint/2010/main" val="3936166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6000" dirty="0">
                <a:latin typeface="Bernard MT Condensed" panose="02050806060905020404" pitchFamily="18" charset="0"/>
              </a:rPr>
              <a:t>Contingent Attention:</a:t>
            </a:r>
            <a:endParaRPr lang="en-US" sz="6000" dirty="0"/>
          </a:p>
        </p:txBody>
      </p:sp>
      <p:pic>
        <p:nvPicPr>
          <p:cNvPr id="5" name="Picture 6" descr="Meditation | Practice Meditation To Learn To Pay Better Atten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3150" y="1409700"/>
            <a:ext cx="451485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548411"/>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learning time</a:t>
            </a:r>
            <a:endParaRPr lang="en-US" dirty="0"/>
          </a:p>
        </p:txBody>
      </p:sp>
      <p:sp>
        <p:nvSpPr>
          <p:cNvPr id="3" name="Text Placeholder 2"/>
          <p:cNvSpPr>
            <a:spLocks noGrp="1"/>
          </p:cNvSpPr>
          <p:nvPr>
            <p:ph type="body" idx="1"/>
          </p:nvPr>
        </p:nvSpPr>
        <p:spPr/>
        <p:txBody>
          <a:bodyPr/>
          <a:lstStyle/>
          <a:p>
            <a:r>
              <a:rPr lang="en-US" dirty="0" smtClean="0"/>
              <a:t>Instructional Time	</a:t>
            </a:r>
            <a:endParaRPr lang="en-US" dirty="0"/>
          </a:p>
        </p:txBody>
      </p:sp>
      <p:sp>
        <p:nvSpPr>
          <p:cNvPr id="4" name="Content Placeholder 3"/>
          <p:cNvSpPr>
            <a:spLocks noGrp="1"/>
          </p:cNvSpPr>
          <p:nvPr>
            <p:ph sz="half" idx="2"/>
          </p:nvPr>
        </p:nvSpPr>
        <p:spPr/>
        <p:txBody>
          <a:bodyPr>
            <a:normAutofit fontScale="85000" lnSpcReduction="20000"/>
          </a:bodyPr>
          <a:lstStyle/>
          <a:p>
            <a:pPr lvl="1">
              <a:buClr>
                <a:srgbClr val="008000"/>
              </a:buClr>
            </a:pPr>
            <a:r>
              <a:rPr lang="en-US" sz="3200" dirty="0" smtClean="0"/>
              <a:t>Classroom </a:t>
            </a:r>
            <a:r>
              <a:rPr lang="en-US" sz="3200" dirty="0"/>
              <a:t>Expectations</a:t>
            </a:r>
          </a:p>
          <a:p>
            <a:pPr lvl="1">
              <a:buClr>
                <a:srgbClr val="008000"/>
              </a:buClr>
            </a:pPr>
            <a:r>
              <a:rPr lang="en-US" sz="3200" dirty="0"/>
              <a:t>Classroom Procedures &amp; Routines</a:t>
            </a:r>
          </a:p>
          <a:p>
            <a:pPr lvl="1">
              <a:buClr>
                <a:srgbClr val="008000"/>
              </a:buClr>
            </a:pPr>
            <a:r>
              <a:rPr lang="en-US" sz="3200" dirty="0"/>
              <a:t>Encouraging Expected Behavior</a:t>
            </a:r>
          </a:p>
          <a:p>
            <a:pPr lvl="1">
              <a:buClr>
                <a:srgbClr val="008000"/>
              </a:buClr>
            </a:pPr>
            <a:r>
              <a:rPr lang="en-US" sz="3200" dirty="0"/>
              <a:t>Discouraging Inappropriate Behavior</a:t>
            </a:r>
          </a:p>
          <a:p>
            <a:endParaRPr lang="en-US" dirty="0"/>
          </a:p>
        </p:txBody>
      </p:sp>
      <p:sp>
        <p:nvSpPr>
          <p:cNvPr id="5" name="Text Placeholder 4"/>
          <p:cNvSpPr>
            <a:spLocks noGrp="1"/>
          </p:cNvSpPr>
          <p:nvPr>
            <p:ph type="body" sz="quarter" idx="3"/>
          </p:nvPr>
        </p:nvSpPr>
        <p:spPr/>
        <p:txBody>
          <a:bodyPr/>
          <a:lstStyle/>
          <a:p>
            <a:r>
              <a:rPr lang="en-US" dirty="0" smtClean="0"/>
              <a:t>Engaged Tim</a:t>
            </a:r>
            <a:endParaRPr lang="en-US" dirty="0"/>
          </a:p>
        </p:txBody>
      </p:sp>
      <p:sp>
        <p:nvSpPr>
          <p:cNvPr id="6" name="Content Placeholder 5"/>
          <p:cNvSpPr>
            <a:spLocks noGrp="1"/>
          </p:cNvSpPr>
          <p:nvPr>
            <p:ph sz="quarter" idx="4"/>
          </p:nvPr>
        </p:nvSpPr>
        <p:spPr/>
        <p:txBody>
          <a:bodyPr>
            <a:normAutofit fontScale="92500" lnSpcReduction="20000"/>
          </a:bodyPr>
          <a:lstStyle/>
          <a:p>
            <a:pPr lvl="1">
              <a:buClr>
                <a:srgbClr val="008000"/>
              </a:buClr>
            </a:pPr>
            <a:r>
              <a:rPr lang="en-US" sz="3200" dirty="0"/>
              <a:t>Active Supervision</a:t>
            </a:r>
          </a:p>
          <a:p>
            <a:pPr lvl="1">
              <a:buClr>
                <a:srgbClr val="008000"/>
              </a:buClr>
            </a:pPr>
            <a:r>
              <a:rPr lang="en-US" sz="3200" dirty="0"/>
              <a:t>Opportunities to Respond</a:t>
            </a:r>
          </a:p>
          <a:p>
            <a:pPr lvl="1">
              <a:buClr>
                <a:srgbClr val="008000"/>
              </a:buClr>
            </a:pPr>
            <a:r>
              <a:rPr lang="en-US" sz="3200" dirty="0"/>
              <a:t>Activity Sequencing &amp; Choice</a:t>
            </a:r>
          </a:p>
          <a:p>
            <a:pPr lvl="1">
              <a:buClr>
                <a:srgbClr val="008000"/>
              </a:buClr>
            </a:pPr>
            <a:r>
              <a:rPr lang="en-US" sz="3200" dirty="0"/>
              <a:t>Task Difficulty</a:t>
            </a:r>
          </a:p>
          <a:p>
            <a:endParaRPr lang="en-US" dirty="0"/>
          </a:p>
        </p:txBody>
      </p:sp>
      <p:sp>
        <p:nvSpPr>
          <p:cNvPr id="8" name="Donut 7"/>
          <p:cNvSpPr/>
          <p:nvPr/>
        </p:nvSpPr>
        <p:spPr>
          <a:xfrm>
            <a:off x="787402" y="-40696"/>
            <a:ext cx="5106985" cy="5279961"/>
          </a:xfrm>
          <a:prstGeom prst="donut">
            <a:avLst>
              <a:gd name="adj" fmla="val 27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9074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Examples of </a:t>
            </a:r>
            <a:r>
              <a:rPr lang="en-US" b="1" dirty="0" smtClean="0"/>
              <a:t>Contingent </a:t>
            </a:r>
            <a:r>
              <a:rPr lang="en-US" b="1" dirty="0"/>
              <a:t>Attention</a:t>
            </a:r>
          </a:p>
        </p:txBody>
      </p:sp>
      <p:sp>
        <p:nvSpPr>
          <p:cNvPr id="3" name="Text Placeholder 2"/>
          <p:cNvSpPr>
            <a:spLocks noGrp="1"/>
          </p:cNvSpPr>
          <p:nvPr>
            <p:ph type="body" sz="quarter" idx="10"/>
          </p:nvPr>
        </p:nvSpPr>
        <p:spPr>
          <a:xfrm>
            <a:off x="684212" y="516465"/>
            <a:ext cx="10972800" cy="4724400"/>
          </a:xfrm>
        </p:spPr>
        <p:txBody>
          <a:bodyPr/>
          <a:lstStyle/>
          <a:p>
            <a:pPr marL="342900" lvl="2" indent="-342900"/>
            <a:r>
              <a:rPr lang="en-US" sz="4000" b="1" dirty="0"/>
              <a:t>Praise</a:t>
            </a:r>
          </a:p>
          <a:p>
            <a:pPr marL="342900" lvl="2" indent="-342900"/>
            <a:r>
              <a:rPr lang="en-US" sz="4000" b="1" dirty="0"/>
              <a:t>Positive feedback</a:t>
            </a:r>
          </a:p>
          <a:p>
            <a:pPr marL="342900" lvl="2" indent="-342900"/>
            <a:r>
              <a:rPr lang="en-US" sz="4000" b="1" dirty="0"/>
              <a:t>Reinforcement</a:t>
            </a:r>
          </a:p>
          <a:p>
            <a:pPr marL="342900" lvl="2" indent="-342900"/>
            <a:r>
              <a:rPr lang="en-US" sz="4000" b="1" dirty="0"/>
              <a:t>Tangible item</a:t>
            </a:r>
          </a:p>
          <a:p>
            <a:endParaRPr lang="en-US" dirty="0"/>
          </a:p>
        </p:txBody>
      </p:sp>
    </p:spTree>
    <p:extLst>
      <p:ext uri="{BB962C8B-B14F-4D97-AF65-F5344CB8AC3E}">
        <p14:creationId xmlns:p14="http://schemas.microsoft.com/office/powerpoint/2010/main" val="5586499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5400" b="1" dirty="0"/>
              <a:t>Use Specific Positive Feedback</a:t>
            </a:r>
          </a:p>
        </p:txBody>
      </p:sp>
      <p:pic>
        <p:nvPicPr>
          <p:cNvPr id="4" name="Picture 4" descr="http://www.only2clicks.com/blog/uploaded_images/feedback-779099.jpg"/>
          <p:cNvPicPr>
            <a:picLocks noChangeAspect="1" noChangeArrowheads="1"/>
          </p:cNvPicPr>
          <p:nvPr/>
        </p:nvPicPr>
        <p:blipFill>
          <a:blip r:embed="rId3" cstate="print"/>
          <a:srcRect/>
          <a:stretch>
            <a:fillRect/>
          </a:stretch>
        </p:blipFill>
        <p:spPr bwMode="auto">
          <a:xfrm>
            <a:off x="6096000" y="1"/>
            <a:ext cx="4572000" cy="6858001"/>
          </a:xfrm>
          <a:prstGeom prst="rect">
            <a:avLst/>
          </a:prstGeom>
          <a:noFill/>
        </p:spPr>
      </p:pic>
    </p:spTree>
    <p:extLst>
      <p:ext uri="{BB962C8B-B14F-4D97-AF65-F5344CB8AC3E}">
        <p14:creationId xmlns:p14="http://schemas.microsoft.com/office/powerpoint/2010/main" val="4146945258"/>
      </p:ext>
    </p:extLst>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b="1" dirty="0" smtClean="0"/>
              <a:t>Know the Importance of Specific Positive Feedback</a:t>
            </a:r>
            <a:endParaRPr lang="en-US" b="1" dirty="0"/>
          </a:p>
        </p:txBody>
      </p:sp>
      <p:pic>
        <p:nvPicPr>
          <p:cNvPr id="4" name="Picture 4" descr="http://www.only2clicks.com/blog/uploaded_images/feedback-779099.jpg"/>
          <p:cNvPicPr>
            <a:picLocks noChangeAspect="1" noChangeArrowheads="1"/>
          </p:cNvPicPr>
          <p:nvPr/>
        </p:nvPicPr>
        <p:blipFill>
          <a:blip r:embed="rId3" cstate="print"/>
          <a:srcRect/>
          <a:stretch>
            <a:fillRect/>
          </a:stretch>
        </p:blipFill>
        <p:spPr bwMode="auto">
          <a:xfrm>
            <a:off x="6717507" y="1809751"/>
            <a:ext cx="3048000" cy="3028950"/>
          </a:xfrm>
          <a:prstGeom prst="rect">
            <a:avLst/>
          </a:prstGeom>
          <a:noFill/>
        </p:spPr>
      </p:pic>
      <p:pic>
        <p:nvPicPr>
          <p:cNvPr id="1026" name="Picture 2" descr="C:\Users\rogowss\AppData\Local\Microsoft\Windows\Temporary Internet Files\Content.IE5\AXVVWI04\MC900442128[1].png"/>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215063" y="119063"/>
            <a:ext cx="1042988" cy="10429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rogowss\AppData\Local\Microsoft\Windows\Temporary Internet Files\Content.IE5\AXVVWI04\MC900442128[1].png"/>
          <p:cNvPicPr>
            <a:picLocks noChangeAspect="1" noChangeArrowheads="1"/>
          </p:cNvPicPr>
          <p:nvPr/>
        </p:nvPicPr>
        <p:blipFill>
          <a:blip r:embed="rId4"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7765256" y="169070"/>
            <a:ext cx="1042988" cy="10429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rogowss\AppData\Local\Microsoft\Windows\Temporary Internet Files\Content.IE5\AXVVWI04\MC900442128[1].png"/>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244013" y="157163"/>
            <a:ext cx="1042988" cy="10429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rogowss\AppData\Local\Microsoft\Windows\Temporary Internet Files\Content.IE5\AXVVWI04\MC900442128[1].png"/>
          <p:cNvPicPr>
            <a:picLocks noChangeAspect="1" noChangeArrowheads="1"/>
          </p:cNvPicPr>
          <p:nvPr/>
        </p:nvPicPr>
        <p:blipFill>
          <a:blip r:embed="rId4"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6196013" y="5376863"/>
            <a:ext cx="1042988" cy="10429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rogowss\AppData\Local\Microsoft\Windows\Temporary Internet Files\Content.IE5\AXVVWI04\MC900442128[1].png"/>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746206" y="5426870"/>
            <a:ext cx="1042988" cy="10429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rogowss\AppData\Local\Microsoft\Windows\Temporary Internet Files\Content.IE5\AXVVWI04\MC900442128[1].png"/>
          <p:cNvPicPr>
            <a:picLocks noChangeAspect="1" noChangeArrowheads="1"/>
          </p:cNvPicPr>
          <p:nvPr/>
        </p:nvPicPr>
        <p:blipFill>
          <a:blip r:embed="rId4"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9224963" y="5414963"/>
            <a:ext cx="1042988" cy="1042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771728"/>
      </p:ext>
    </p:extLst>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b="1" dirty="0" smtClean="0"/>
              <a:t>Understand the Steps to Specific Positive Feedback</a:t>
            </a:r>
            <a:endParaRPr lang="en-US" b="1" dirty="0"/>
          </a:p>
        </p:txBody>
      </p:sp>
      <p:graphicFrame>
        <p:nvGraphicFramePr>
          <p:cNvPr id="4" name="Diagram 3"/>
          <p:cNvGraphicFramePr/>
          <p:nvPr>
            <p:extLst/>
          </p:nvPr>
        </p:nvGraphicFramePr>
        <p:xfrm>
          <a:off x="6076950" y="285750"/>
          <a:ext cx="4476750" cy="6305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8120254"/>
      </p:ext>
    </p:extLst>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11200" y="2594918"/>
            <a:ext cx="10972800" cy="3958281"/>
          </a:xfrm>
        </p:spPr>
        <p:txBody>
          <a:bodyPr>
            <a:normAutofit fontScale="92500" lnSpcReduction="20000"/>
          </a:bodyPr>
          <a:lstStyle/>
          <a:p>
            <a:pPr marL="514350" indent="-514350">
              <a:buClr>
                <a:srgbClr val="FF0000"/>
              </a:buClr>
              <a:buFont typeface="+mj-lt"/>
              <a:buAutoNum type="arabicPeriod"/>
            </a:pPr>
            <a:r>
              <a:rPr lang="en-US" dirty="0">
                <a:solidFill>
                  <a:srgbClr val="FF0000"/>
                </a:solidFill>
              </a:rPr>
              <a:t>Specifically describe the behavior</a:t>
            </a:r>
            <a:r>
              <a:rPr lang="en-US" dirty="0"/>
              <a:t>:</a:t>
            </a:r>
          </a:p>
          <a:p>
            <a:pPr marL="803275" lvl="1" indent="-284163">
              <a:buClr>
                <a:srgbClr val="008000"/>
              </a:buClr>
              <a:buFont typeface="Arial"/>
              <a:buChar char="•"/>
            </a:pPr>
            <a:r>
              <a:rPr lang="en-US" sz="2400" dirty="0"/>
              <a:t>Explicitly define what was done that you want to continue.</a:t>
            </a:r>
          </a:p>
          <a:p>
            <a:pPr marL="803275" lvl="1" indent="-284163">
              <a:buClr>
                <a:srgbClr val="008000"/>
              </a:buClr>
              <a:buFont typeface="Arial"/>
              <a:buChar char="•"/>
            </a:pPr>
            <a:r>
              <a:rPr lang="en-US" sz="2400" dirty="0"/>
              <a:t>Like a video-tape replay.</a:t>
            </a:r>
          </a:p>
          <a:p>
            <a:pPr marL="803275" lvl="1" indent="-284163">
              <a:buClr>
                <a:srgbClr val="008000"/>
              </a:buClr>
              <a:buFont typeface="Arial"/>
              <a:buChar char="•"/>
            </a:pPr>
            <a:r>
              <a:rPr lang="en-US" sz="2400" dirty="0"/>
              <a:t>Expressed using the words of classroom</a:t>
            </a:r>
            <a:br>
              <a:rPr lang="en-US" sz="2400" dirty="0"/>
            </a:br>
            <a:r>
              <a:rPr lang="en-US" sz="2400" dirty="0"/>
              <a:t>expectations/rules.</a:t>
            </a:r>
          </a:p>
          <a:p>
            <a:pPr marL="519112" lvl="1" indent="0">
              <a:buClr>
                <a:srgbClr val="008000"/>
              </a:buClr>
              <a:buNone/>
            </a:pPr>
            <a:endParaRPr lang="en-US" sz="2400" dirty="0"/>
          </a:p>
          <a:p>
            <a:pPr marL="519112" lvl="1" indent="0">
              <a:buClr>
                <a:srgbClr val="008000"/>
              </a:buClr>
              <a:buNone/>
            </a:pPr>
            <a:r>
              <a:rPr lang="en-US" sz="3200" dirty="0"/>
              <a:t>Example: </a:t>
            </a:r>
            <a:r>
              <a:rPr lang="en-US" sz="3200" i="1" dirty="0">
                <a:solidFill>
                  <a:srgbClr val="008000"/>
                </a:solidFill>
              </a:rPr>
              <a:t>“When I said it was time to begin, you</a:t>
            </a:r>
            <a:br>
              <a:rPr lang="en-US" sz="3200" i="1" dirty="0">
                <a:solidFill>
                  <a:srgbClr val="008000"/>
                </a:solidFill>
              </a:rPr>
            </a:br>
            <a:r>
              <a:rPr lang="en-US" sz="3200" i="1" dirty="0">
                <a:solidFill>
                  <a:srgbClr val="008000"/>
                </a:solidFill>
              </a:rPr>
              <a:t>cleared off your desk, got your materials</a:t>
            </a:r>
            <a:br>
              <a:rPr lang="en-US" sz="3200" i="1" dirty="0">
                <a:solidFill>
                  <a:srgbClr val="008000"/>
                </a:solidFill>
              </a:rPr>
            </a:br>
            <a:r>
              <a:rPr lang="en-US" sz="3200" i="1" dirty="0">
                <a:solidFill>
                  <a:srgbClr val="008000"/>
                </a:solidFill>
              </a:rPr>
              <a:t>out immediately, and began working</a:t>
            </a:r>
            <a:br>
              <a:rPr lang="en-US" sz="3200" i="1" dirty="0">
                <a:solidFill>
                  <a:srgbClr val="008000"/>
                </a:solidFill>
              </a:rPr>
            </a:br>
            <a:r>
              <a:rPr lang="en-US" sz="3200" i="1" dirty="0">
                <a:solidFill>
                  <a:srgbClr val="008000"/>
                </a:solidFill>
              </a:rPr>
              <a:t>quickly.”</a:t>
            </a:r>
          </a:p>
          <a:p>
            <a:pPr marL="519112" lvl="1" indent="0">
              <a:buClr>
                <a:srgbClr val="008000"/>
              </a:buClr>
              <a:buNone/>
            </a:pPr>
            <a:endParaRPr lang="en-US" sz="2400" dirty="0"/>
          </a:p>
          <a:p>
            <a:pPr marL="519112" lvl="1" indent="0">
              <a:buClr>
                <a:srgbClr val="008000"/>
              </a:buClr>
              <a:buNone/>
            </a:pPr>
            <a:endParaRPr lang="en-US" dirty="0"/>
          </a:p>
        </p:txBody>
      </p:sp>
      <p:graphicFrame>
        <p:nvGraphicFramePr>
          <p:cNvPr id="4" name="Diagram 3"/>
          <p:cNvGraphicFramePr/>
          <p:nvPr>
            <p:extLst/>
          </p:nvPr>
        </p:nvGraphicFramePr>
        <p:xfrm>
          <a:off x="2057400" y="482600"/>
          <a:ext cx="8229600" cy="134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39114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11200" y="2310714"/>
            <a:ext cx="10972800" cy="4242486"/>
          </a:xfrm>
        </p:spPr>
        <p:txBody>
          <a:bodyPr>
            <a:normAutofit lnSpcReduction="10000"/>
          </a:bodyPr>
          <a:lstStyle/>
          <a:p>
            <a:pPr marL="514350" indent="-514350">
              <a:buClr>
                <a:srgbClr val="FF0000"/>
              </a:buClr>
              <a:buFont typeface="+mj-lt"/>
              <a:buAutoNum type="arabicPeriod" startAt="2"/>
            </a:pPr>
            <a:r>
              <a:rPr lang="en-US" dirty="0">
                <a:solidFill>
                  <a:srgbClr val="FF0000"/>
                </a:solidFill>
              </a:rPr>
              <a:t>Provide a rationale</a:t>
            </a:r>
            <a:r>
              <a:rPr lang="en-US" dirty="0"/>
              <a:t>:</a:t>
            </a:r>
          </a:p>
          <a:p>
            <a:pPr marL="803275" lvl="1" indent="-284163">
              <a:buClr>
                <a:srgbClr val="008000"/>
              </a:buClr>
              <a:buFont typeface="Arial"/>
              <a:buChar char="•"/>
            </a:pPr>
            <a:r>
              <a:rPr lang="en-US" sz="2400" dirty="0"/>
              <a:t>Explain the reason why the behavior is important.</a:t>
            </a:r>
          </a:p>
          <a:p>
            <a:pPr marL="803275" lvl="1" indent="-284163">
              <a:buClr>
                <a:srgbClr val="008000"/>
              </a:buClr>
              <a:buFont typeface="Arial"/>
              <a:buChar char="•"/>
            </a:pPr>
            <a:r>
              <a:rPr lang="en-US" sz="2400" dirty="0"/>
              <a:t>Teach the benefits of the behavior and the impact it has on them and others.</a:t>
            </a:r>
          </a:p>
          <a:p>
            <a:pPr marL="803275" lvl="1" indent="-284163">
              <a:buClr>
                <a:srgbClr val="008000"/>
              </a:buClr>
              <a:buFont typeface="Arial"/>
              <a:buChar char="•"/>
            </a:pPr>
            <a:r>
              <a:rPr lang="en-US" sz="2400" dirty="0"/>
              <a:t>Typically includes stating the classroom expectation and what the student might expect could happen if they use the appropriate behavior.</a:t>
            </a:r>
          </a:p>
          <a:p>
            <a:pPr marL="0" indent="0">
              <a:buNone/>
            </a:pPr>
            <a:endParaRPr lang="en-US" dirty="0" smtClean="0"/>
          </a:p>
          <a:p>
            <a:pPr marL="0" indent="0">
              <a:buNone/>
            </a:pPr>
            <a:r>
              <a:rPr lang="en-US" dirty="0" smtClean="0"/>
              <a:t>Example: </a:t>
            </a:r>
            <a:r>
              <a:rPr lang="en-US" i="1" dirty="0" smtClean="0">
                <a:solidFill>
                  <a:srgbClr val="008000"/>
                </a:solidFill>
              </a:rPr>
              <a:t>“</a:t>
            </a:r>
            <a:r>
              <a:rPr lang="en-US" i="1" dirty="0">
                <a:solidFill>
                  <a:srgbClr val="008000"/>
                </a:solidFill>
              </a:rPr>
              <a:t>Getting started right away shows </a:t>
            </a:r>
            <a:br>
              <a:rPr lang="en-US" i="1" dirty="0">
                <a:solidFill>
                  <a:srgbClr val="008000"/>
                </a:solidFill>
              </a:rPr>
            </a:br>
            <a:r>
              <a:rPr lang="en-US" i="1" dirty="0">
                <a:solidFill>
                  <a:srgbClr val="008000"/>
                </a:solidFill>
              </a:rPr>
              <a:t>cooperation, and you will likely have</a:t>
            </a:r>
            <a:br>
              <a:rPr lang="en-US" i="1" dirty="0">
                <a:solidFill>
                  <a:srgbClr val="008000"/>
                </a:solidFill>
              </a:rPr>
            </a:br>
            <a:r>
              <a:rPr lang="en-US" i="1" dirty="0">
                <a:solidFill>
                  <a:srgbClr val="008000"/>
                </a:solidFill>
              </a:rPr>
              <a:t>less homework.”</a:t>
            </a:r>
          </a:p>
          <a:p>
            <a:pPr marL="0" indent="0">
              <a:buNone/>
            </a:pPr>
            <a:endParaRPr lang="en-US" dirty="0"/>
          </a:p>
        </p:txBody>
      </p:sp>
      <p:graphicFrame>
        <p:nvGraphicFramePr>
          <p:cNvPr id="4" name="Diagram 3"/>
          <p:cNvGraphicFramePr/>
          <p:nvPr>
            <p:extLst/>
          </p:nvPr>
        </p:nvGraphicFramePr>
        <p:xfrm>
          <a:off x="2057400" y="482600"/>
          <a:ext cx="8229600" cy="134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1247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11200" y="2211858"/>
            <a:ext cx="10972800" cy="4341341"/>
          </a:xfrm>
        </p:spPr>
        <p:txBody>
          <a:bodyPr>
            <a:normAutofit lnSpcReduction="10000"/>
          </a:bodyPr>
          <a:lstStyle/>
          <a:p>
            <a:pPr marL="292100" indent="-514350">
              <a:buClr>
                <a:srgbClr val="008000"/>
              </a:buClr>
              <a:buFont typeface="+mj-lt"/>
              <a:buAutoNum type="arabicPeriod" startAt="3"/>
            </a:pPr>
            <a:r>
              <a:rPr lang="en-US" sz="3600" dirty="0">
                <a:solidFill>
                  <a:srgbClr val="FF0000"/>
                </a:solidFill>
              </a:rPr>
              <a:t> Can Include a Positive Consequence</a:t>
            </a:r>
          </a:p>
          <a:p>
            <a:pPr marL="806450" lvl="2">
              <a:buClr>
                <a:srgbClr val="008000"/>
              </a:buClr>
            </a:pPr>
            <a:r>
              <a:rPr lang="en-US" sz="2800" dirty="0"/>
              <a:t>When behavior requires a great deal of effort, pairing verbal feedback with tangible or activity reinforcement may be helpful.</a:t>
            </a:r>
          </a:p>
          <a:p>
            <a:pPr marL="806450" lvl="2">
              <a:buClr>
                <a:srgbClr val="008000"/>
              </a:buClr>
            </a:pPr>
            <a:r>
              <a:rPr lang="en-US" sz="2800" dirty="0"/>
              <a:t>When using a positive consequence, always pair with specific positive feedback.</a:t>
            </a:r>
          </a:p>
          <a:p>
            <a:pPr marL="806450" lvl="2">
              <a:buClr>
                <a:srgbClr val="008000"/>
              </a:buClr>
            </a:pPr>
            <a:r>
              <a:rPr lang="en-US" sz="2800" dirty="0"/>
              <a:t>Promote ownership; student</a:t>
            </a:r>
            <a:br>
              <a:rPr lang="en-US" sz="2800" dirty="0"/>
            </a:br>
            <a:r>
              <a:rPr lang="en-US" sz="2800" dirty="0"/>
              <a:t>“earns,” teachers do not “give.”</a:t>
            </a:r>
          </a:p>
          <a:p>
            <a:pPr marL="0" indent="0">
              <a:buNone/>
            </a:pPr>
            <a:r>
              <a:rPr lang="en-US" i="1" dirty="0">
                <a:solidFill>
                  <a:srgbClr val="008000"/>
                </a:solidFill>
              </a:rPr>
              <a:t>“Because you got started so </a:t>
            </a:r>
            <a:r>
              <a:rPr lang="en-US" i="1" dirty="0" smtClean="0">
                <a:solidFill>
                  <a:srgbClr val="008000"/>
                </a:solidFill>
              </a:rPr>
              <a:t>quickly, you </a:t>
            </a:r>
            <a:r>
              <a:rPr lang="en-US" i="1" dirty="0">
                <a:solidFill>
                  <a:srgbClr val="008000"/>
                </a:solidFill>
              </a:rPr>
              <a:t>have earned a Cardinal Card.”</a:t>
            </a:r>
          </a:p>
          <a:p>
            <a:endParaRPr lang="en-US" dirty="0"/>
          </a:p>
        </p:txBody>
      </p:sp>
      <p:graphicFrame>
        <p:nvGraphicFramePr>
          <p:cNvPr id="4" name="Diagram 3"/>
          <p:cNvGraphicFramePr/>
          <p:nvPr>
            <p:extLst/>
          </p:nvPr>
        </p:nvGraphicFramePr>
        <p:xfrm>
          <a:off x="2057400" y="482600"/>
          <a:ext cx="8229600" cy="134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4685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Important Considerations for Positive Feedback</a:t>
            </a:r>
            <a:endParaRPr lang="en-US" b="1" dirty="0"/>
          </a:p>
        </p:txBody>
      </p:sp>
      <p:sp>
        <p:nvSpPr>
          <p:cNvPr id="3" name="Text Placeholder 2"/>
          <p:cNvSpPr>
            <a:spLocks noGrp="1"/>
          </p:cNvSpPr>
          <p:nvPr>
            <p:ph type="body" sz="quarter" idx="10"/>
          </p:nvPr>
        </p:nvSpPr>
        <p:spPr>
          <a:xfrm>
            <a:off x="684212" y="753762"/>
            <a:ext cx="10972800" cy="4724400"/>
          </a:xfrm>
        </p:spPr>
        <p:txBody>
          <a:bodyPr>
            <a:normAutofit/>
          </a:bodyPr>
          <a:lstStyle/>
          <a:p>
            <a:pPr marL="0" indent="0">
              <a:buNone/>
            </a:pPr>
            <a:r>
              <a:rPr lang="en-US" dirty="0" smtClean="0"/>
              <a:t>Positive Feedback should be:</a:t>
            </a:r>
          </a:p>
          <a:p>
            <a:r>
              <a:rPr lang="en-US" b="1" dirty="0" smtClean="0"/>
              <a:t>Sincere</a:t>
            </a:r>
            <a:r>
              <a:rPr lang="en-US" dirty="0" smtClean="0"/>
              <a:t> and </a:t>
            </a:r>
            <a:r>
              <a:rPr lang="en-US" b="1" dirty="0" smtClean="0"/>
              <a:t>appropriate</a:t>
            </a:r>
            <a:r>
              <a:rPr lang="en-US" dirty="0" smtClean="0"/>
              <a:t> for student’s age.</a:t>
            </a:r>
          </a:p>
          <a:p>
            <a:r>
              <a:rPr lang="en-US" b="1" dirty="0" smtClean="0"/>
              <a:t>Contingent</a:t>
            </a:r>
            <a:r>
              <a:rPr lang="en-US" dirty="0" smtClean="0"/>
              <a:t> – on desired behavior being presented.</a:t>
            </a:r>
          </a:p>
          <a:p>
            <a:r>
              <a:rPr lang="en-US" b="1" dirty="0" smtClean="0"/>
              <a:t>Immediate</a:t>
            </a:r>
            <a:r>
              <a:rPr lang="en-US" dirty="0" smtClean="0"/>
              <a:t> – follows closely to the behavior that has been exhibited.</a:t>
            </a:r>
          </a:p>
          <a:p>
            <a:r>
              <a:rPr lang="en-US" b="1" dirty="0" smtClean="0"/>
              <a:t>Frequent</a:t>
            </a:r>
            <a:r>
              <a:rPr lang="en-US" dirty="0" smtClean="0"/>
              <a:t> – when trying to build a new behavior or build fluency.</a:t>
            </a:r>
          </a:p>
          <a:p>
            <a:r>
              <a:rPr lang="en-US" b="1" dirty="0" smtClean="0"/>
              <a:t>Intermittent</a:t>
            </a:r>
            <a:r>
              <a:rPr lang="en-US" dirty="0" smtClean="0"/>
              <a:t> – when maintaining appropriate behaviors.</a:t>
            </a:r>
          </a:p>
          <a:p>
            <a:endParaRPr lang="en-US" dirty="0"/>
          </a:p>
        </p:txBody>
      </p:sp>
    </p:spTree>
    <p:extLst>
      <p:ext uri="{BB962C8B-B14F-4D97-AF65-F5344CB8AC3E}">
        <p14:creationId xmlns:p14="http://schemas.microsoft.com/office/powerpoint/2010/main" val="17692650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800" b="1" dirty="0"/>
              <a:t>Teachers Should Strive for a Higher Ratio of Positive Attention to Corrections</a:t>
            </a:r>
          </a:p>
        </p:txBody>
      </p:sp>
      <p:pic>
        <p:nvPicPr>
          <p:cNvPr id="5" name="Picture 3" descr="C:\Documents and Settings\rogowss\Local Settings\Temporary Internet Files\Content.IE5\C12RS56V\MCj03189200000[1].wmf"/>
          <p:cNvPicPr>
            <a:picLocks noChangeAspect="1" noChangeArrowheads="1"/>
          </p:cNvPicPr>
          <p:nvPr/>
        </p:nvPicPr>
        <p:blipFill>
          <a:blip r:embed="rId3" cstate="print"/>
          <a:srcRect/>
          <a:stretch>
            <a:fillRect/>
          </a:stretch>
        </p:blipFill>
        <p:spPr bwMode="auto">
          <a:xfrm>
            <a:off x="6198974" y="-1"/>
            <a:ext cx="4316626" cy="6794689"/>
          </a:xfrm>
          <a:prstGeom prst="rect">
            <a:avLst/>
          </a:prstGeom>
          <a:noFill/>
        </p:spPr>
      </p:pic>
      <p:sp>
        <p:nvSpPr>
          <p:cNvPr id="6" name="TextBox 5"/>
          <p:cNvSpPr txBox="1"/>
          <p:nvPr/>
        </p:nvSpPr>
        <p:spPr>
          <a:xfrm>
            <a:off x="6625390" y="3466475"/>
            <a:ext cx="407773" cy="1569660"/>
          </a:xfrm>
          <a:prstGeom prst="rect">
            <a:avLst/>
          </a:prstGeom>
          <a:noFill/>
        </p:spPr>
        <p:txBody>
          <a:bodyPr wrap="square" rtlCol="0">
            <a:spAutoFit/>
          </a:bodyPr>
          <a:lstStyle/>
          <a:p>
            <a:r>
              <a:rPr lang="en-US" sz="9600" b="1" dirty="0">
                <a:solidFill>
                  <a:srgbClr val="0070C0"/>
                </a:solidFill>
                <a:latin typeface="Algerian" pitchFamily="82" charset="0"/>
              </a:rPr>
              <a:t>4</a:t>
            </a:r>
          </a:p>
        </p:txBody>
      </p:sp>
      <p:sp>
        <p:nvSpPr>
          <p:cNvPr id="7" name="TextBox 6"/>
          <p:cNvSpPr txBox="1"/>
          <p:nvPr/>
        </p:nvSpPr>
        <p:spPr>
          <a:xfrm>
            <a:off x="9144001" y="2743200"/>
            <a:ext cx="407773" cy="1446550"/>
          </a:xfrm>
          <a:prstGeom prst="rect">
            <a:avLst/>
          </a:prstGeom>
          <a:noFill/>
        </p:spPr>
        <p:txBody>
          <a:bodyPr wrap="square" rtlCol="0">
            <a:spAutoFit/>
          </a:bodyPr>
          <a:lstStyle/>
          <a:p>
            <a:r>
              <a:rPr lang="en-US" sz="8800" b="1" dirty="0">
                <a:solidFill>
                  <a:srgbClr val="0070C0"/>
                </a:solidFill>
                <a:latin typeface="Algerian" pitchFamily="82" charset="0"/>
              </a:rPr>
              <a:t>1</a:t>
            </a:r>
          </a:p>
        </p:txBody>
      </p:sp>
      <p:sp>
        <p:nvSpPr>
          <p:cNvPr id="10" name="Flowchart: Connector 9"/>
          <p:cNvSpPr/>
          <p:nvPr/>
        </p:nvSpPr>
        <p:spPr>
          <a:xfrm>
            <a:off x="7543800" y="4114801"/>
            <a:ext cx="533400" cy="671945"/>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9829800" y="3429001"/>
            <a:ext cx="533400" cy="671945"/>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7315200" y="3429001"/>
            <a:ext cx="533400" cy="671945"/>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6019800" y="4114801"/>
            <a:ext cx="533400" cy="671945"/>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6096000" y="3429001"/>
            <a:ext cx="533400" cy="671945"/>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2658324"/>
      </p:ext>
    </p:extLst>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057400" y="1371600"/>
            <a:ext cx="8229600" cy="4724400"/>
          </a:xfrm>
        </p:spPr>
        <p:txBody>
          <a:bodyPr>
            <a:normAutofit/>
          </a:bodyPr>
          <a:lstStyle/>
          <a:p>
            <a:pPr marL="0" indent="0" defTabSz="460375">
              <a:buNone/>
              <a:tabLst>
                <a:tab pos="7943850" algn="r"/>
              </a:tabLst>
            </a:pPr>
            <a:r>
              <a:rPr lang="en-US" i="1" dirty="0"/>
              <a:t>“Using a reward system is not the same as bribing a student to behave appropriately. A bribe is some-thing offered or given a person in a position of trust to influence or corrupt that person’s views or con-duct. SW-PBS acknowledges and rewards students for following school-wide (and classroom) expectations and rules. Appropriate behavior is acknowledged after it occurs. Rewards are earned, not offered as payoff in exchange for good behavior.”</a:t>
            </a:r>
          </a:p>
          <a:p>
            <a:pPr marL="0" indent="0" algn="r" defTabSz="460375">
              <a:buNone/>
              <a:tabLst>
                <a:tab pos="7943850" algn="r"/>
              </a:tabLst>
            </a:pPr>
            <a:r>
              <a:rPr lang="en-US" sz="2400" dirty="0"/>
              <a:t>Florida PBS</a:t>
            </a:r>
          </a:p>
          <a:p>
            <a:pPr marL="0" indent="0">
              <a:buNone/>
            </a:pPr>
            <a:endParaRPr lang="en-US" dirty="0"/>
          </a:p>
        </p:txBody>
      </p:sp>
    </p:spTree>
    <p:extLst>
      <p:ext uri="{BB962C8B-B14F-4D97-AF65-F5344CB8AC3E}">
        <p14:creationId xmlns:p14="http://schemas.microsoft.com/office/powerpoint/2010/main" val="1586537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AutoShape 2"/>
          <p:cNvSpPr>
            <a:spLocks noChangeArrowheads="1"/>
          </p:cNvSpPr>
          <p:nvPr/>
        </p:nvSpPr>
        <p:spPr bwMode="auto">
          <a:xfrm>
            <a:off x="1752600" y="0"/>
            <a:ext cx="8610600" cy="6858000"/>
          </a:xfrm>
          <a:prstGeom prst="triangle">
            <a:avLst>
              <a:gd name="adj" fmla="val 50000"/>
            </a:avLst>
          </a:prstGeom>
          <a:solidFill>
            <a:srgbClr val="009900"/>
          </a:solidFill>
          <a:ln w="9525">
            <a:solidFill>
              <a:schemeClr val="tx1"/>
            </a:solidFill>
            <a:miter lim="800000"/>
            <a:headEnd/>
            <a:tailEnd/>
          </a:ln>
          <a:effectLst/>
        </p:spPr>
        <p:txBody>
          <a:bodyPr wrap="none" anchor="ctr"/>
          <a:lstStyle/>
          <a:p>
            <a:endParaRPr lang="en-US"/>
          </a:p>
        </p:txBody>
      </p:sp>
      <p:sp>
        <p:nvSpPr>
          <p:cNvPr id="361475" name="AutoShape 3"/>
          <p:cNvSpPr>
            <a:spLocks noChangeArrowheads="1"/>
          </p:cNvSpPr>
          <p:nvPr/>
        </p:nvSpPr>
        <p:spPr bwMode="auto">
          <a:xfrm>
            <a:off x="4343400" y="0"/>
            <a:ext cx="3429000" cy="2743200"/>
          </a:xfrm>
          <a:prstGeom prst="triangle">
            <a:avLst>
              <a:gd name="adj" fmla="val 50000"/>
            </a:avLst>
          </a:prstGeom>
          <a:solidFill>
            <a:srgbClr val="FFFF00"/>
          </a:solidFill>
          <a:ln w="9525">
            <a:solidFill>
              <a:schemeClr val="tx1"/>
            </a:solidFill>
            <a:miter lim="800000"/>
            <a:headEnd/>
            <a:tailEnd/>
          </a:ln>
          <a:effectLst/>
        </p:spPr>
        <p:txBody>
          <a:bodyPr wrap="none" anchor="ctr"/>
          <a:lstStyle/>
          <a:p>
            <a:endParaRPr lang="en-US"/>
          </a:p>
        </p:txBody>
      </p:sp>
      <p:sp>
        <p:nvSpPr>
          <p:cNvPr id="361476" name="AutoShape 4"/>
          <p:cNvSpPr>
            <a:spLocks noChangeArrowheads="1"/>
          </p:cNvSpPr>
          <p:nvPr/>
        </p:nvSpPr>
        <p:spPr bwMode="auto">
          <a:xfrm>
            <a:off x="5410200" y="0"/>
            <a:ext cx="1295400" cy="1066800"/>
          </a:xfrm>
          <a:prstGeom prst="triangle">
            <a:avLst>
              <a:gd name="adj" fmla="val 50000"/>
            </a:avLst>
          </a:prstGeom>
          <a:solidFill>
            <a:srgbClr val="FF2929"/>
          </a:solidFill>
          <a:ln w="9525">
            <a:solidFill>
              <a:schemeClr val="tx1"/>
            </a:solidFill>
            <a:miter lim="800000"/>
            <a:headEnd/>
            <a:tailEnd/>
          </a:ln>
          <a:effectLst/>
        </p:spPr>
        <p:txBody>
          <a:bodyPr wrap="none" anchor="ctr"/>
          <a:lstStyle/>
          <a:p>
            <a:endParaRPr lang="en-US"/>
          </a:p>
        </p:txBody>
      </p:sp>
      <p:sp>
        <p:nvSpPr>
          <p:cNvPr id="361477" name="Text Box 5"/>
          <p:cNvSpPr txBox="1">
            <a:spLocks noChangeArrowheads="1"/>
          </p:cNvSpPr>
          <p:nvPr/>
        </p:nvSpPr>
        <p:spPr bwMode="auto">
          <a:xfrm>
            <a:off x="4267200" y="3962401"/>
            <a:ext cx="3581400" cy="1908215"/>
          </a:xfrm>
          <a:prstGeom prst="rect">
            <a:avLst/>
          </a:prstGeom>
          <a:noFill/>
          <a:ln w="9525">
            <a:noFill/>
            <a:miter lim="800000"/>
            <a:headEnd/>
            <a:tailEnd/>
          </a:ln>
          <a:effectLst/>
        </p:spPr>
        <p:txBody>
          <a:bodyPr>
            <a:spAutoFit/>
          </a:bodyPr>
          <a:lstStyle/>
          <a:p>
            <a:pPr algn="ctr" eaLnBrk="1" hangingPunct="1"/>
            <a:r>
              <a:rPr lang="en-US" sz="1600" b="1" i="1" dirty="0">
                <a:solidFill>
                  <a:srgbClr val="000000"/>
                </a:solidFill>
              </a:rPr>
              <a:t>Defining &amp; Teaching Expectations</a:t>
            </a:r>
          </a:p>
          <a:p>
            <a:pPr algn="ctr" eaLnBrk="1" hangingPunct="1"/>
            <a:r>
              <a:rPr lang="en-US" sz="1600" b="1" i="1" dirty="0">
                <a:solidFill>
                  <a:srgbClr val="000000"/>
                </a:solidFill>
              </a:rPr>
              <a:t>Routines &amp; Procedures</a:t>
            </a:r>
          </a:p>
          <a:p>
            <a:pPr algn="ctr" eaLnBrk="1" hangingPunct="1"/>
            <a:r>
              <a:rPr lang="en-US" sz="1600" b="1" i="1" dirty="0">
                <a:solidFill>
                  <a:srgbClr val="000000"/>
                </a:solidFill>
              </a:rPr>
              <a:t>Reinforcement Systems</a:t>
            </a:r>
          </a:p>
          <a:p>
            <a:pPr algn="ctr" eaLnBrk="1" hangingPunct="1"/>
            <a:r>
              <a:rPr lang="en-US" sz="1600" b="1" i="1" dirty="0">
                <a:solidFill>
                  <a:srgbClr val="000000"/>
                </a:solidFill>
              </a:rPr>
              <a:t>Effective Consequences</a:t>
            </a:r>
          </a:p>
          <a:p>
            <a:pPr eaLnBrk="1" hangingPunct="1"/>
            <a:endParaRPr lang="en-US" b="1" i="1" dirty="0"/>
          </a:p>
          <a:p>
            <a:pPr eaLnBrk="1" hangingPunct="1"/>
            <a:endParaRPr lang="en-US" b="1" i="1" dirty="0"/>
          </a:p>
          <a:p>
            <a:pPr eaLnBrk="1" hangingPunct="1"/>
            <a:endParaRPr lang="en-US" b="1" dirty="0"/>
          </a:p>
        </p:txBody>
      </p:sp>
      <p:sp>
        <p:nvSpPr>
          <p:cNvPr id="361478" name="Text Box 6"/>
          <p:cNvSpPr txBox="1">
            <a:spLocks noChangeArrowheads="1"/>
          </p:cNvSpPr>
          <p:nvPr/>
        </p:nvSpPr>
        <p:spPr bwMode="auto">
          <a:xfrm>
            <a:off x="1676400" y="381000"/>
            <a:ext cx="2667000" cy="1938992"/>
          </a:xfrm>
          <a:prstGeom prst="rect">
            <a:avLst/>
          </a:prstGeom>
          <a:noFill/>
          <a:ln w="19050">
            <a:noFill/>
            <a:miter lim="800000"/>
            <a:headEnd/>
            <a:tailEnd/>
          </a:ln>
          <a:effectLst/>
        </p:spPr>
        <p:txBody>
          <a:bodyPr>
            <a:spAutoFit/>
          </a:bodyPr>
          <a:lstStyle/>
          <a:p>
            <a:pPr algn="ctr" eaLnBrk="1" hangingPunct="1"/>
            <a:r>
              <a:rPr lang="en-US" sz="2000" dirty="0">
                <a:solidFill>
                  <a:srgbClr val="990033"/>
                </a:solidFill>
                <a:latin typeface="Arial Black" pitchFamily="34" charset="0"/>
              </a:rPr>
              <a:t>CONTINUUM OF</a:t>
            </a:r>
          </a:p>
          <a:p>
            <a:pPr algn="ctr" eaLnBrk="1" hangingPunct="1"/>
            <a:r>
              <a:rPr lang="en-US" sz="2000" dirty="0">
                <a:solidFill>
                  <a:srgbClr val="990033"/>
                </a:solidFill>
                <a:latin typeface="Arial Black" pitchFamily="34" charset="0"/>
              </a:rPr>
              <a:t>POSITIVE BE</a:t>
            </a:r>
            <a:r>
              <a:rPr lang="en-US" sz="2000" dirty="0">
                <a:solidFill>
                  <a:srgbClr val="990000"/>
                </a:solidFill>
                <a:latin typeface="Arial Black" pitchFamily="34" charset="0"/>
              </a:rPr>
              <a:t>H</a:t>
            </a:r>
            <a:r>
              <a:rPr lang="en-US" sz="2000" dirty="0">
                <a:solidFill>
                  <a:srgbClr val="990033"/>
                </a:solidFill>
                <a:latin typeface="Arial Black" pitchFamily="34" charset="0"/>
              </a:rPr>
              <a:t>AVIOR INTERVENTION AND </a:t>
            </a:r>
          </a:p>
          <a:p>
            <a:pPr algn="ctr" eaLnBrk="1" hangingPunct="1"/>
            <a:r>
              <a:rPr lang="en-US" sz="2000" dirty="0">
                <a:solidFill>
                  <a:srgbClr val="990033"/>
                </a:solidFill>
                <a:latin typeface="Arial Black" pitchFamily="34" charset="0"/>
              </a:rPr>
              <a:t>SUPPORT</a:t>
            </a:r>
          </a:p>
        </p:txBody>
      </p:sp>
      <p:sp>
        <p:nvSpPr>
          <p:cNvPr id="361479" name="Text Box 7"/>
          <p:cNvSpPr txBox="1">
            <a:spLocks noChangeArrowheads="1"/>
          </p:cNvSpPr>
          <p:nvPr/>
        </p:nvSpPr>
        <p:spPr bwMode="auto">
          <a:xfrm>
            <a:off x="4648200" y="1524001"/>
            <a:ext cx="2895600" cy="1169551"/>
          </a:xfrm>
          <a:prstGeom prst="rect">
            <a:avLst/>
          </a:prstGeom>
          <a:noFill/>
          <a:ln w="9525">
            <a:noFill/>
            <a:miter lim="800000"/>
            <a:headEnd/>
            <a:tailEnd/>
          </a:ln>
          <a:effectLst/>
        </p:spPr>
        <p:txBody>
          <a:bodyPr>
            <a:spAutoFit/>
          </a:bodyPr>
          <a:lstStyle/>
          <a:p>
            <a:pPr algn="ctr" eaLnBrk="1" hangingPunct="1"/>
            <a:r>
              <a:rPr lang="en-US" sz="1400" b="1" i="1" dirty="0">
                <a:solidFill>
                  <a:srgbClr val="000000"/>
                </a:solidFill>
              </a:rPr>
              <a:t>Social Skills </a:t>
            </a:r>
          </a:p>
          <a:p>
            <a:pPr algn="ctr" eaLnBrk="1" hangingPunct="1"/>
            <a:r>
              <a:rPr lang="en-US" sz="1400" b="1" i="1" dirty="0">
                <a:solidFill>
                  <a:srgbClr val="000000"/>
                </a:solidFill>
              </a:rPr>
              <a:t>Mentoring</a:t>
            </a:r>
          </a:p>
          <a:p>
            <a:pPr algn="ctr" eaLnBrk="1" hangingPunct="1"/>
            <a:r>
              <a:rPr lang="en-US" sz="1400" b="1" i="1" dirty="0">
                <a:solidFill>
                  <a:srgbClr val="000000"/>
                </a:solidFill>
              </a:rPr>
              <a:t>Check In</a:t>
            </a:r>
          </a:p>
          <a:p>
            <a:pPr algn="ctr" eaLnBrk="1" hangingPunct="1"/>
            <a:r>
              <a:rPr lang="en-US" sz="1400" b="1" i="1" dirty="0">
                <a:solidFill>
                  <a:srgbClr val="000000"/>
                </a:solidFill>
              </a:rPr>
              <a:t>Self Management</a:t>
            </a:r>
          </a:p>
          <a:p>
            <a:pPr algn="ctr" eaLnBrk="1" hangingPunct="1"/>
            <a:r>
              <a:rPr lang="en-US" sz="1400" b="1" i="1" dirty="0">
                <a:solidFill>
                  <a:srgbClr val="000000"/>
                </a:solidFill>
              </a:rPr>
              <a:t>Classroom Based Intervention</a:t>
            </a:r>
          </a:p>
        </p:txBody>
      </p:sp>
      <p:sp>
        <p:nvSpPr>
          <p:cNvPr id="361480" name="Text Box 8"/>
          <p:cNvSpPr txBox="1">
            <a:spLocks noChangeArrowheads="1"/>
          </p:cNvSpPr>
          <p:nvPr/>
        </p:nvSpPr>
        <p:spPr bwMode="auto">
          <a:xfrm>
            <a:off x="5181600" y="609600"/>
            <a:ext cx="1752600" cy="457200"/>
          </a:xfrm>
          <a:prstGeom prst="rect">
            <a:avLst/>
          </a:prstGeom>
          <a:noFill/>
          <a:ln w="9525">
            <a:noFill/>
            <a:miter lim="800000"/>
            <a:headEnd/>
            <a:tailEnd/>
          </a:ln>
          <a:effectLst/>
        </p:spPr>
        <p:txBody>
          <a:bodyPr>
            <a:spAutoFit/>
          </a:bodyPr>
          <a:lstStyle/>
          <a:p>
            <a:pPr algn="ctr" eaLnBrk="1" hangingPunct="1"/>
            <a:r>
              <a:rPr lang="en-US" sz="1200" b="1" i="1" dirty="0">
                <a:solidFill>
                  <a:srgbClr val="000000"/>
                </a:solidFill>
              </a:rPr>
              <a:t>FBA/BIP</a:t>
            </a:r>
          </a:p>
          <a:p>
            <a:pPr algn="ctr" eaLnBrk="1" hangingPunct="1"/>
            <a:r>
              <a:rPr lang="en-US" sz="1200" b="1" i="1" dirty="0">
                <a:solidFill>
                  <a:srgbClr val="000000"/>
                </a:solidFill>
              </a:rPr>
              <a:t>De-escalation</a:t>
            </a:r>
          </a:p>
        </p:txBody>
      </p:sp>
      <p:sp>
        <p:nvSpPr>
          <p:cNvPr id="361481" name="Text Box 9"/>
          <p:cNvSpPr txBox="1">
            <a:spLocks noChangeArrowheads="1"/>
          </p:cNvSpPr>
          <p:nvPr/>
        </p:nvSpPr>
        <p:spPr bwMode="auto">
          <a:xfrm>
            <a:off x="5638800" y="228600"/>
            <a:ext cx="838200" cy="274638"/>
          </a:xfrm>
          <a:prstGeom prst="rect">
            <a:avLst/>
          </a:prstGeom>
          <a:noFill/>
          <a:ln w="9525">
            <a:noFill/>
            <a:miter lim="800000"/>
            <a:headEnd/>
            <a:tailEnd/>
          </a:ln>
          <a:effectLst/>
        </p:spPr>
        <p:txBody>
          <a:bodyPr>
            <a:spAutoFit/>
          </a:bodyPr>
          <a:lstStyle/>
          <a:p>
            <a:pPr algn="ctr" eaLnBrk="1" hangingPunct="1">
              <a:spcBef>
                <a:spcPct val="50000"/>
              </a:spcBef>
            </a:pPr>
            <a:r>
              <a:rPr lang="en-US" sz="1200" b="1" dirty="0">
                <a:solidFill>
                  <a:srgbClr val="000000"/>
                </a:solidFill>
              </a:rPr>
              <a:t>5%</a:t>
            </a:r>
          </a:p>
        </p:txBody>
      </p:sp>
      <p:sp>
        <p:nvSpPr>
          <p:cNvPr id="361482" name="Text Box 10"/>
          <p:cNvSpPr txBox="1">
            <a:spLocks noChangeArrowheads="1"/>
          </p:cNvSpPr>
          <p:nvPr/>
        </p:nvSpPr>
        <p:spPr bwMode="auto">
          <a:xfrm>
            <a:off x="5410200" y="3352800"/>
            <a:ext cx="1143000" cy="336550"/>
          </a:xfrm>
          <a:prstGeom prst="rect">
            <a:avLst/>
          </a:prstGeom>
          <a:noFill/>
          <a:ln w="9525">
            <a:noFill/>
            <a:miter lim="800000"/>
            <a:headEnd/>
            <a:tailEnd/>
          </a:ln>
          <a:effectLst/>
        </p:spPr>
        <p:txBody>
          <a:bodyPr>
            <a:spAutoFit/>
          </a:bodyPr>
          <a:lstStyle/>
          <a:p>
            <a:pPr algn="ctr" eaLnBrk="1" hangingPunct="1">
              <a:spcBef>
                <a:spcPct val="50000"/>
              </a:spcBef>
            </a:pPr>
            <a:r>
              <a:rPr lang="en-US" sz="1600" b="1" dirty="0">
                <a:solidFill>
                  <a:srgbClr val="000000"/>
                </a:solidFill>
              </a:rPr>
              <a:t>80%</a:t>
            </a:r>
          </a:p>
        </p:txBody>
      </p:sp>
      <p:sp>
        <p:nvSpPr>
          <p:cNvPr id="361483" name="Text Box 11"/>
          <p:cNvSpPr txBox="1">
            <a:spLocks noChangeArrowheads="1"/>
          </p:cNvSpPr>
          <p:nvPr/>
        </p:nvSpPr>
        <p:spPr bwMode="auto">
          <a:xfrm>
            <a:off x="5638800" y="1143000"/>
            <a:ext cx="838200" cy="336550"/>
          </a:xfrm>
          <a:prstGeom prst="rect">
            <a:avLst/>
          </a:prstGeom>
          <a:noFill/>
          <a:ln w="9525">
            <a:noFill/>
            <a:miter lim="800000"/>
            <a:headEnd/>
            <a:tailEnd/>
          </a:ln>
          <a:effectLst/>
        </p:spPr>
        <p:txBody>
          <a:bodyPr>
            <a:spAutoFit/>
          </a:bodyPr>
          <a:lstStyle/>
          <a:p>
            <a:pPr algn="l" eaLnBrk="1" hangingPunct="1">
              <a:spcBef>
                <a:spcPct val="50000"/>
              </a:spcBef>
            </a:pPr>
            <a:r>
              <a:rPr lang="en-US" sz="1600" b="1">
                <a:solidFill>
                  <a:srgbClr val="000000"/>
                </a:solidFill>
              </a:rPr>
              <a:t>15%</a:t>
            </a:r>
          </a:p>
        </p:txBody>
      </p:sp>
    </p:spTree>
    <p:extLst>
      <p:ext uri="{BB962C8B-B14F-4D97-AF65-F5344CB8AC3E}">
        <p14:creationId xmlns:p14="http://schemas.microsoft.com/office/powerpoint/2010/main" val="276551752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61474"/>
                                        </p:tgtEl>
                                        <p:attrNameLst>
                                          <p:attrName>style.visibility</p:attrName>
                                        </p:attrNameLst>
                                      </p:cBhvr>
                                      <p:to>
                                        <p:strVal val="visible"/>
                                      </p:to>
                                    </p:set>
                                    <p:animEffect transition="in" filter="wipe(down)">
                                      <p:cBhvr>
                                        <p:cTn id="7" dur="500"/>
                                        <p:tgtEl>
                                          <p:spTgt spid="36147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61477"/>
                                        </p:tgtEl>
                                        <p:attrNameLst>
                                          <p:attrName>style.visibility</p:attrName>
                                        </p:attrNameLst>
                                      </p:cBhvr>
                                      <p:to>
                                        <p:strVal val="visible"/>
                                      </p:to>
                                    </p:set>
                                    <p:animEffect transition="in" filter="wipe(down)">
                                      <p:cBhvr>
                                        <p:cTn id="10" dur="500"/>
                                        <p:tgtEl>
                                          <p:spTgt spid="36147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14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61475"/>
                                        </p:tgtEl>
                                        <p:attrNameLst>
                                          <p:attrName>style.visibility</p:attrName>
                                        </p:attrNameLst>
                                      </p:cBhvr>
                                      <p:to>
                                        <p:strVal val="visible"/>
                                      </p:to>
                                    </p:set>
                                    <p:animEffect transition="in" filter="wipe(down)">
                                      <p:cBhvr>
                                        <p:cTn id="19" dur="500"/>
                                        <p:tgtEl>
                                          <p:spTgt spid="36147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61479"/>
                                        </p:tgtEl>
                                        <p:attrNameLst>
                                          <p:attrName>style.visibility</p:attrName>
                                        </p:attrNameLst>
                                      </p:cBhvr>
                                      <p:to>
                                        <p:strVal val="visible"/>
                                      </p:to>
                                    </p:set>
                                    <p:animEffect transition="in" filter="wipe(down)">
                                      <p:cBhvr>
                                        <p:cTn id="22" dur="500"/>
                                        <p:tgtEl>
                                          <p:spTgt spid="36147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148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61476"/>
                                        </p:tgtEl>
                                        <p:attrNameLst>
                                          <p:attrName>style.visibility</p:attrName>
                                        </p:attrNameLst>
                                      </p:cBhvr>
                                      <p:to>
                                        <p:strVal val="visible"/>
                                      </p:to>
                                    </p:set>
                                    <p:animEffect transition="in" filter="wipe(down)">
                                      <p:cBhvr>
                                        <p:cTn id="31" dur="500"/>
                                        <p:tgtEl>
                                          <p:spTgt spid="36147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61480"/>
                                        </p:tgtEl>
                                        <p:attrNameLst>
                                          <p:attrName>style.visibility</p:attrName>
                                        </p:attrNameLst>
                                      </p:cBhvr>
                                      <p:to>
                                        <p:strVal val="visible"/>
                                      </p:to>
                                    </p:set>
                                    <p:animEffect transition="in" filter="wipe(down)">
                                      <p:cBhvr>
                                        <p:cTn id="34" dur="500"/>
                                        <p:tgtEl>
                                          <p:spTgt spid="361480"/>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14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4" grpId="0" animBg="1"/>
      <p:bldP spid="361475" grpId="0" animBg="1"/>
      <p:bldP spid="361476" grpId="0" animBg="1"/>
      <p:bldP spid="361477" grpId="0"/>
      <p:bldP spid="361479" grpId="0"/>
      <p:bldP spid="361480" grpId="0"/>
      <p:bldP spid="361481" grpId="0"/>
      <p:bldP spid="361482" grpId="0"/>
      <p:bldP spid="36148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5400" b="1" dirty="0"/>
              <a:t>Build a Menu of </a:t>
            </a:r>
            <a:r>
              <a:rPr lang="en-US" sz="5400" b="1" dirty="0" err="1"/>
              <a:t>Reinforcers</a:t>
            </a:r>
            <a:endParaRPr lang="en-US" sz="5400" b="1" dirty="0"/>
          </a:p>
        </p:txBody>
      </p:sp>
      <p:pic>
        <p:nvPicPr>
          <p:cNvPr id="1026" name="Picture 2" descr="C:\Users\rogowss\AppData\Local\Microsoft\Windows\Temporary Internet Files\Content.IE5\BQ15AMU9\MC90029585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6550" y="622425"/>
            <a:ext cx="3562350" cy="33780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ogowss\AppData\Local\Microsoft\Windows\Temporary Internet Files\Content.IE5\38AN3EBR\MC90038951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86551" y="4354373"/>
            <a:ext cx="3409949" cy="2160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353592"/>
      </p:ext>
    </p:extLst>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b="1" dirty="0" smtClean="0"/>
              <a:t>Why Build a Menu of </a:t>
            </a:r>
            <a:r>
              <a:rPr lang="en-US" b="1" dirty="0" err="1" smtClean="0"/>
              <a:t>Reinforcers</a:t>
            </a:r>
            <a:r>
              <a:rPr lang="en-US" b="1" dirty="0" smtClean="0"/>
              <a:t>?</a:t>
            </a:r>
            <a:endParaRPr lang="en-US" b="1" dirty="0"/>
          </a:p>
        </p:txBody>
      </p:sp>
      <p:pic>
        <p:nvPicPr>
          <p:cNvPr id="2050" name="Picture 2" descr="C:\Users\rogowss\AppData\Local\Microsoft\Windows\Temporary Internet Files\Content.IE5\BQ15AMU9\MC900441902[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4651" y="1250950"/>
            <a:ext cx="3198812" cy="436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398991"/>
      </p:ext>
    </p:extLst>
  </p:cSld>
  <p:clrMapOvr>
    <a:masterClrMapping/>
  </p:clrMapOvr>
  <p:transition>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nvPr>
        </p:nvGraphicFramePr>
        <p:xfrm>
          <a:off x="1524000" y="0"/>
          <a:ext cx="9144000" cy="6726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 name="Straight Arrow Connector 2"/>
          <p:cNvCxnSpPr/>
          <p:nvPr/>
        </p:nvCxnSpPr>
        <p:spPr>
          <a:xfrm>
            <a:off x="4419601" y="1709410"/>
            <a:ext cx="1800225" cy="652790"/>
          </a:xfrm>
          <a:prstGeom prst="straightConnector1">
            <a:avLst/>
          </a:prstGeom>
          <a:ln w="57150">
            <a:headEnd type="arrow"/>
            <a:tailEnd type="arrow"/>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114800" y="1447800"/>
            <a:ext cx="438150" cy="523220"/>
          </a:xfrm>
          <a:prstGeom prst="rect">
            <a:avLst/>
          </a:prstGeom>
          <a:noFill/>
        </p:spPr>
        <p:txBody>
          <a:bodyPr wrap="square" rtlCol="0">
            <a:spAutoFit/>
          </a:bodyPr>
          <a:lstStyle/>
          <a:p>
            <a:r>
              <a:rPr lang="en-US" sz="2800" b="1" dirty="0">
                <a:solidFill>
                  <a:srgbClr val="0070C0"/>
                </a:solidFill>
              </a:rPr>
              <a:t>4</a:t>
            </a:r>
          </a:p>
        </p:txBody>
      </p:sp>
      <p:sp>
        <p:nvSpPr>
          <p:cNvPr id="7" name="TextBox 6"/>
          <p:cNvSpPr txBox="1"/>
          <p:nvPr/>
        </p:nvSpPr>
        <p:spPr>
          <a:xfrm>
            <a:off x="6219825" y="2067580"/>
            <a:ext cx="438150" cy="523220"/>
          </a:xfrm>
          <a:prstGeom prst="rect">
            <a:avLst/>
          </a:prstGeom>
          <a:noFill/>
        </p:spPr>
        <p:txBody>
          <a:bodyPr wrap="square" rtlCol="0">
            <a:spAutoFit/>
          </a:bodyPr>
          <a:lstStyle/>
          <a:p>
            <a:r>
              <a:rPr lang="en-US" sz="2800" b="1" dirty="0">
                <a:solidFill>
                  <a:srgbClr val="0070C0"/>
                </a:solidFill>
              </a:rPr>
              <a:t>1</a:t>
            </a:r>
          </a:p>
        </p:txBody>
      </p:sp>
    </p:spTree>
    <p:extLst>
      <p:ext uri="{BB962C8B-B14F-4D97-AF65-F5344CB8AC3E}">
        <p14:creationId xmlns:p14="http://schemas.microsoft.com/office/powerpoint/2010/main" val="1932774904"/>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5400" b="1" dirty="0"/>
              <a:t>Understand the Power of Correcting Social Errors</a:t>
            </a:r>
          </a:p>
        </p:txBody>
      </p:sp>
      <p:pic>
        <p:nvPicPr>
          <p:cNvPr id="2052" name="Picture 4" descr="http://thevoiceasia.com/wp-content/uploads/2012/05/Correc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57200"/>
            <a:ext cx="4572000" cy="7162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0" y="6324600"/>
            <a:ext cx="4572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8892298"/>
      </p:ext>
    </p:extLst>
  </p:cSld>
  <p:clrMapOvr>
    <a:masterClrMapping/>
  </p:clrMapOvr>
  <p:transition>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057400" y="304800"/>
            <a:ext cx="8229600" cy="6553200"/>
          </a:xfrm>
        </p:spPr>
        <p:txBody>
          <a:bodyPr>
            <a:normAutofit/>
          </a:bodyPr>
          <a:lstStyle/>
          <a:p>
            <a:pPr marL="0" indent="0">
              <a:buNone/>
            </a:pPr>
            <a:r>
              <a:rPr lang="en-US" i="1" dirty="0">
                <a:solidFill>
                  <a:srgbClr val="008000"/>
                </a:solidFill>
              </a:rPr>
              <a:t>“Teachers should focus on increasing positive behavior and interactions by </a:t>
            </a:r>
            <a:r>
              <a:rPr lang="en-US" i="1" dirty="0">
                <a:solidFill>
                  <a:srgbClr val="FF0000"/>
                </a:solidFill>
              </a:rPr>
              <a:t>consistently enforcing expectations</a:t>
            </a:r>
            <a:r>
              <a:rPr lang="en-US" i="1" dirty="0">
                <a:solidFill>
                  <a:srgbClr val="008000"/>
                </a:solidFill>
              </a:rPr>
              <a:t>.”	</a:t>
            </a:r>
            <a:r>
              <a:rPr lang="en-US" i="1" dirty="0" smtClean="0">
                <a:solidFill>
                  <a:srgbClr val="008000"/>
                </a:solidFill>
              </a:rPr>
              <a:t>				</a:t>
            </a:r>
            <a:r>
              <a:rPr lang="en-US" sz="2400" dirty="0"/>
              <a:t>Shores, Gunter &amp; Jack, 1993</a:t>
            </a:r>
          </a:p>
          <a:p>
            <a:pPr marL="0" indent="0">
              <a:buNone/>
            </a:pPr>
            <a:endParaRPr lang="en-US" sz="2400" dirty="0"/>
          </a:p>
          <a:p>
            <a:pPr marL="0" indent="0">
              <a:buNone/>
            </a:pPr>
            <a:r>
              <a:rPr lang="en-US" i="1" dirty="0">
                <a:solidFill>
                  <a:srgbClr val="008000"/>
                </a:solidFill>
                <a:ea typeface="ＭＳ Ｐゴシック" charset="0"/>
                <a:cs typeface="ＭＳ Ｐゴシック" charset="0"/>
              </a:rPr>
              <a:t>“When teachers are inconsistent in their enforcement of expectations, students become uncertain of what those expectations are and that the expectations apply to them.” </a:t>
            </a:r>
            <a:r>
              <a:rPr lang="en-US" dirty="0">
                <a:ea typeface="ＭＳ Ｐゴシック" charset="0"/>
                <a:cs typeface="ＭＳ Ｐゴシック" charset="0"/>
              </a:rPr>
              <a:t>       </a:t>
            </a:r>
          </a:p>
          <a:p>
            <a:pPr algn="r">
              <a:buFont typeface="Arial" charset="0"/>
              <a:buNone/>
            </a:pPr>
            <a:r>
              <a:rPr lang="en-US" sz="2400" dirty="0" err="1">
                <a:ea typeface="ＭＳ Ｐゴシック" charset="0"/>
                <a:cs typeface="ＭＳ Ｐゴシック" charset="0"/>
              </a:rPr>
              <a:t>Evertson</a:t>
            </a:r>
            <a:r>
              <a:rPr lang="en-US" sz="2400" dirty="0">
                <a:ea typeface="ＭＳ Ｐゴシック" charset="0"/>
                <a:cs typeface="ＭＳ Ｐゴシック" charset="0"/>
              </a:rPr>
              <a:t>, Emmer &amp; </a:t>
            </a:r>
            <a:r>
              <a:rPr lang="en-US" sz="2400" dirty="0" err="1">
                <a:ea typeface="ＭＳ Ｐゴシック" charset="0"/>
                <a:cs typeface="ＭＳ Ｐゴシック" charset="0"/>
              </a:rPr>
              <a:t>Worsham</a:t>
            </a:r>
            <a:r>
              <a:rPr lang="en-US" sz="2400" dirty="0">
                <a:ea typeface="ＭＳ Ｐゴシック" charset="0"/>
                <a:cs typeface="ＭＳ Ｐゴシック" charset="0"/>
              </a:rPr>
              <a:t>, 2003</a:t>
            </a:r>
          </a:p>
          <a:p>
            <a:pPr marL="0" indent="0">
              <a:buNone/>
              <a:tabLst>
                <a:tab pos="7772400" algn="r"/>
              </a:tabLst>
            </a:pPr>
            <a:r>
              <a:rPr lang="en-US" i="1" dirty="0">
                <a:solidFill>
                  <a:srgbClr val="008000"/>
                </a:solidFill>
              </a:rPr>
              <a:t>“Clearly stating expectations and </a:t>
            </a:r>
            <a:r>
              <a:rPr lang="en-US" i="1" dirty="0">
                <a:solidFill>
                  <a:srgbClr val="FF0000"/>
                </a:solidFill>
              </a:rPr>
              <a:t>consistently enforcing </a:t>
            </a:r>
            <a:r>
              <a:rPr lang="en-US" i="1" dirty="0">
                <a:solidFill>
                  <a:srgbClr val="008000"/>
                </a:solidFill>
              </a:rPr>
              <a:t>them lends credibility to a teacher’s authority.”</a:t>
            </a:r>
          </a:p>
          <a:p>
            <a:pPr marL="0" indent="0" algn="r">
              <a:buNone/>
              <a:tabLst>
                <a:tab pos="7772400" algn="r"/>
              </a:tabLst>
            </a:pPr>
            <a:r>
              <a:rPr lang="en-US" sz="2400" dirty="0"/>
              <a:t>Good &amp; </a:t>
            </a:r>
            <a:r>
              <a:rPr lang="en-US" sz="2400" dirty="0" err="1"/>
              <a:t>Brophy</a:t>
            </a:r>
            <a:r>
              <a:rPr lang="en-US" sz="2400" dirty="0"/>
              <a:t>, 2000</a:t>
            </a:r>
          </a:p>
          <a:p>
            <a:pPr marL="0" indent="0">
              <a:buNone/>
              <a:tabLst>
                <a:tab pos="7772400" algn="r"/>
              </a:tabLst>
            </a:pPr>
            <a:endParaRPr lang="en-US" sz="2400" dirty="0"/>
          </a:p>
          <a:p>
            <a:pPr marL="0" indent="0">
              <a:buNone/>
              <a:tabLst>
                <a:tab pos="7772400" algn="r"/>
              </a:tabLst>
            </a:pPr>
            <a:r>
              <a:rPr lang="en-US" i="1" dirty="0">
                <a:solidFill>
                  <a:srgbClr val="008000"/>
                </a:solidFill>
              </a:rPr>
              <a:t>Teachers who </a:t>
            </a:r>
            <a:r>
              <a:rPr lang="en-US" i="1" dirty="0">
                <a:solidFill>
                  <a:srgbClr val="FF0000"/>
                </a:solidFill>
              </a:rPr>
              <a:t>respond consistently </a:t>
            </a:r>
            <a:r>
              <a:rPr lang="en-US" i="1" dirty="0">
                <a:solidFill>
                  <a:srgbClr val="008000"/>
                </a:solidFill>
              </a:rPr>
              <a:t>feel positive about their teaching and help students improve their performance.</a:t>
            </a:r>
          </a:p>
          <a:p>
            <a:pPr marL="0" indent="0" algn="r">
              <a:buNone/>
              <a:tabLst>
                <a:tab pos="7772400" algn="r"/>
              </a:tabLst>
            </a:pPr>
            <a:r>
              <a:rPr lang="en-US" sz="2400" dirty="0"/>
              <a:t>Freiberg, Stein &amp; </a:t>
            </a:r>
            <a:r>
              <a:rPr lang="en-US" sz="2400" dirty="0" err="1"/>
              <a:t>Huan</a:t>
            </a:r>
            <a:r>
              <a:rPr lang="en-US" sz="2400" dirty="0"/>
              <a:t>, 1995</a:t>
            </a:r>
          </a:p>
        </p:txBody>
      </p:sp>
    </p:spTree>
    <p:extLst>
      <p:ext uri="{BB962C8B-B14F-4D97-AF65-F5344CB8AC3E}">
        <p14:creationId xmlns:p14="http://schemas.microsoft.com/office/powerpoint/2010/main" val="403739011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9950" y="274638"/>
            <a:ext cx="6800850" cy="1143000"/>
          </a:xfrm>
        </p:spPr>
        <p:txBody>
          <a:bodyPr>
            <a:noAutofit/>
          </a:bodyPr>
          <a:lstStyle/>
          <a:p>
            <a:pPr algn="l"/>
            <a:r>
              <a:rPr lang="en-US" sz="3200" dirty="0">
                <a:solidFill>
                  <a:srgbClr val="008000"/>
                </a:solidFill>
                <a:cs typeface="Franklin Gothic Book"/>
              </a:rPr>
              <a:t>Activity: </a:t>
            </a:r>
            <a:r>
              <a:rPr lang="en-US" sz="3200" dirty="0">
                <a:solidFill>
                  <a:srgbClr val="FF0000"/>
                </a:solidFill>
                <a:cs typeface="Franklin Gothic Book"/>
              </a:rPr>
              <a:t>Personal Reflection Example </a:t>
            </a:r>
          </a:p>
        </p:txBody>
      </p:sp>
      <p:sp>
        <p:nvSpPr>
          <p:cNvPr id="3" name="Content Placeholder 2"/>
          <p:cNvSpPr>
            <a:spLocks noGrp="1"/>
          </p:cNvSpPr>
          <p:nvPr>
            <p:ph sz="quarter" idx="10"/>
          </p:nvPr>
        </p:nvSpPr>
        <p:spPr>
          <a:xfrm>
            <a:off x="0" y="1323975"/>
            <a:ext cx="12192000" cy="5181600"/>
          </a:xfrm>
        </p:spPr>
        <p:txBody>
          <a:bodyPr>
            <a:normAutofit/>
          </a:bodyPr>
          <a:lstStyle/>
          <a:p>
            <a:r>
              <a:rPr lang="en-US" sz="2800" dirty="0"/>
              <a:t>Challenging Activity and Misbehavior</a:t>
            </a:r>
            <a:r>
              <a:rPr lang="en-US" sz="2800" i="1" dirty="0"/>
              <a:t>:  </a:t>
            </a:r>
            <a:r>
              <a:rPr lang="en-US" sz="2800" b="1" i="1" dirty="0">
                <a:solidFill>
                  <a:srgbClr val="008000"/>
                </a:solidFill>
              </a:rPr>
              <a:t>Beginning of class students walk around, talk out</a:t>
            </a:r>
            <a:endParaRPr lang="en-US" sz="2800" b="1" dirty="0">
              <a:solidFill>
                <a:srgbClr val="008000"/>
              </a:solidFill>
            </a:endParaRPr>
          </a:p>
          <a:p>
            <a:r>
              <a:rPr lang="en-US" sz="2800" dirty="0"/>
              <a:t>Specific classroom expectation or procedure: </a:t>
            </a:r>
            <a:r>
              <a:rPr lang="en-US" sz="2800" b="1" i="1" dirty="0">
                <a:solidFill>
                  <a:srgbClr val="008000"/>
                </a:solidFill>
              </a:rPr>
              <a:t>Sit in seat, read warm-up activity on Smart Board, begin to work on warm-up activity with voices off.</a:t>
            </a:r>
          </a:p>
          <a:p>
            <a:r>
              <a:rPr lang="en-US" sz="2800" dirty="0"/>
              <a:t>Effective Positive Feedback you will say: </a:t>
            </a:r>
            <a:r>
              <a:rPr lang="en-US" sz="2800" b="1" i="1" dirty="0">
                <a:solidFill>
                  <a:srgbClr val="008000"/>
                </a:solidFill>
              </a:rPr>
              <a:t>“Thanks for getting to work right away with your voice off. That helps you focus and take responsibility for your learning.” </a:t>
            </a:r>
          </a:p>
          <a:p>
            <a:r>
              <a:rPr lang="en-US" sz="2800" dirty="0"/>
              <a:t>Write the specific day and time you are going to give the Effective Positive Feedback. </a:t>
            </a:r>
            <a:r>
              <a:rPr lang="en-US" sz="2800" b="1" i="1" dirty="0">
                <a:solidFill>
                  <a:srgbClr val="008000"/>
                </a:solidFill>
              </a:rPr>
              <a:t>Tomorrow, first hour!</a:t>
            </a:r>
          </a:p>
          <a:p>
            <a:pPr marL="0" indent="0">
              <a:spcBef>
                <a:spcPts val="0"/>
              </a:spcBef>
              <a:spcAft>
                <a:spcPts val="800"/>
              </a:spcAft>
              <a:buNone/>
            </a:pPr>
            <a:endParaRPr lang="en-US" sz="2800" dirty="0"/>
          </a:p>
        </p:txBody>
      </p:sp>
      <p:sp>
        <p:nvSpPr>
          <p:cNvPr id="4" name="Action Button: Document 3">
            <a:hlinkClick r:id="" action="ppaction://noaction" highlightClick="1"/>
          </p:cNvPr>
          <p:cNvSpPr/>
          <p:nvPr/>
        </p:nvSpPr>
        <p:spPr>
          <a:xfrm>
            <a:off x="9620250" y="6153150"/>
            <a:ext cx="723900" cy="704850"/>
          </a:xfrm>
          <a:prstGeom prst="actionButton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15339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solidFill>
                  <a:schemeClr val="tx2"/>
                </a:solidFill>
              </a:rPr>
              <a:t>Responding to Problem </a:t>
            </a:r>
            <a:r>
              <a:rPr lang="en-US" b="1" dirty="0">
                <a:solidFill>
                  <a:schemeClr val="tx2"/>
                </a:solidFill>
              </a:rPr>
              <a:t>B</a:t>
            </a:r>
            <a:r>
              <a:rPr lang="en-US" b="1" dirty="0" smtClean="0">
                <a:solidFill>
                  <a:schemeClr val="tx2"/>
                </a:solidFill>
              </a:rPr>
              <a:t>ehavior</a:t>
            </a:r>
            <a:endParaRPr lang="en-US" b="1" dirty="0">
              <a:solidFill>
                <a:schemeClr val="tx2"/>
              </a:solidFill>
            </a:endParaRPr>
          </a:p>
        </p:txBody>
      </p:sp>
      <p:sp>
        <p:nvSpPr>
          <p:cNvPr id="3" name="Subtitle 2"/>
          <p:cNvSpPr>
            <a:spLocks noGrp="1"/>
          </p:cNvSpPr>
          <p:nvPr>
            <p:ph type="subTitle" idx="1"/>
          </p:nvPr>
        </p:nvSpPr>
        <p:spPr/>
        <p:txBody>
          <a:bodyPr>
            <a:normAutofit/>
          </a:bodyPr>
          <a:lstStyle/>
          <a:p>
            <a:r>
              <a:rPr lang="en-US" dirty="0"/>
              <a:t>Responses vs. Punishments</a:t>
            </a:r>
          </a:p>
        </p:txBody>
      </p:sp>
    </p:spTree>
    <p:extLst>
      <p:ext uri="{BB962C8B-B14F-4D97-AF65-F5344CB8AC3E}">
        <p14:creationId xmlns:p14="http://schemas.microsoft.com/office/powerpoint/2010/main" val="1279178206"/>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the need</a:t>
            </a:r>
            <a:endParaRPr lang="en-US" dirty="0"/>
          </a:p>
        </p:txBody>
      </p:sp>
      <p:sp>
        <p:nvSpPr>
          <p:cNvPr id="3" name="Content Placeholder 2"/>
          <p:cNvSpPr>
            <a:spLocks noGrp="1"/>
          </p:cNvSpPr>
          <p:nvPr>
            <p:ph idx="1"/>
          </p:nvPr>
        </p:nvSpPr>
        <p:spPr/>
        <p:txBody>
          <a:bodyPr>
            <a:normAutofit/>
          </a:bodyPr>
          <a:lstStyle/>
          <a:p>
            <a:r>
              <a:rPr lang="en-US" sz="2800" dirty="0" smtClean="0"/>
              <a:t>Think of 1 student who has displayed inappropriate behavior this week. </a:t>
            </a:r>
          </a:p>
          <a:p>
            <a:pPr lvl="1"/>
            <a:r>
              <a:rPr lang="en-US" sz="2800" dirty="0" smtClean="0"/>
              <a:t>How did you respond?</a:t>
            </a:r>
          </a:p>
          <a:p>
            <a:pPr lvl="1"/>
            <a:r>
              <a:rPr lang="en-US" sz="2800" dirty="0" smtClean="0"/>
              <a:t>How did the student respond? </a:t>
            </a:r>
          </a:p>
          <a:p>
            <a:pPr lvl="1"/>
            <a:r>
              <a:rPr lang="en-US" sz="2800" dirty="0" smtClean="0"/>
              <a:t> Do you continue to see the behavior occur?</a:t>
            </a:r>
            <a:endParaRPr lang="en-US" sz="2800" dirty="0"/>
          </a:p>
        </p:txBody>
      </p:sp>
    </p:spTree>
    <p:extLst>
      <p:ext uri="{BB962C8B-B14F-4D97-AF65-F5344CB8AC3E}">
        <p14:creationId xmlns:p14="http://schemas.microsoft.com/office/powerpoint/2010/main" val="27002780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1204784" y="311194"/>
            <a:ext cx="3505200" cy="609600"/>
          </a:xfrm>
        </p:spPr>
        <p:txBody>
          <a:bodyPr>
            <a:noAutofit/>
          </a:bodyPr>
          <a:lstStyle/>
          <a:p>
            <a:pPr algn="ctr"/>
            <a:r>
              <a:rPr lang="en-US" sz="2300" b="1" dirty="0">
                <a:solidFill>
                  <a:schemeClr val="bg1"/>
                </a:solidFill>
              </a:rPr>
              <a:t/>
            </a:r>
            <a:br>
              <a:rPr lang="en-US" sz="2300" b="1" dirty="0">
                <a:solidFill>
                  <a:schemeClr val="bg1"/>
                </a:solidFill>
              </a:rPr>
            </a:br>
            <a:r>
              <a:rPr lang="en-US" sz="2300" b="1" dirty="0">
                <a:solidFill>
                  <a:schemeClr val="bg1"/>
                </a:solidFill>
              </a:rPr>
              <a:t>Re-Thinking Consequences</a:t>
            </a:r>
          </a:p>
        </p:txBody>
      </p:sp>
      <p:sp>
        <p:nvSpPr>
          <p:cNvPr id="318467" name="Rectangle 3"/>
          <p:cNvSpPr>
            <a:spLocks noGrp="1" noChangeArrowheads="1"/>
          </p:cNvSpPr>
          <p:nvPr>
            <p:ph idx="1"/>
          </p:nvPr>
        </p:nvSpPr>
        <p:spPr>
          <a:xfrm>
            <a:off x="1204784" y="1182130"/>
            <a:ext cx="7924800" cy="5334000"/>
          </a:xfrm>
        </p:spPr>
        <p:txBody>
          <a:bodyPr>
            <a:noAutofit/>
          </a:bodyPr>
          <a:lstStyle/>
          <a:p>
            <a:pPr marL="457200" indent="-457200">
              <a:spcAft>
                <a:spcPts val="1200"/>
              </a:spcAft>
              <a:tabLst>
                <a:tab pos="850900" algn="l"/>
              </a:tabLst>
            </a:pPr>
            <a:r>
              <a:rPr lang="en-US" sz="2400" dirty="0">
                <a:solidFill>
                  <a:schemeClr val="tx1"/>
                </a:solidFill>
              </a:rPr>
              <a:t>In traditional discipline, the word </a:t>
            </a:r>
            <a:r>
              <a:rPr lang="en-US" sz="2400" i="1" dirty="0">
                <a:solidFill>
                  <a:schemeClr val="tx1"/>
                </a:solidFill>
              </a:rPr>
              <a:t>consequence</a:t>
            </a:r>
            <a:r>
              <a:rPr lang="en-US" sz="2400" dirty="0">
                <a:solidFill>
                  <a:schemeClr val="tx1"/>
                </a:solidFill>
              </a:rPr>
              <a:t> is often used to describe a punishment.</a:t>
            </a:r>
          </a:p>
          <a:p>
            <a:pPr marL="457200" indent="-457200">
              <a:spcAft>
                <a:spcPts val="1200"/>
              </a:spcAft>
              <a:tabLst>
                <a:tab pos="850900" algn="l"/>
              </a:tabLst>
            </a:pPr>
            <a:r>
              <a:rPr lang="en-US" sz="2400" dirty="0">
                <a:solidFill>
                  <a:schemeClr val="tx1"/>
                </a:solidFill>
              </a:rPr>
              <a:t>A consequence is any thing that occurs after a problem behavior has occurred (positive or negative).</a:t>
            </a:r>
          </a:p>
          <a:p>
            <a:pPr marL="457200" indent="-457200">
              <a:spcAft>
                <a:spcPts val="1200"/>
              </a:spcAft>
              <a:tabLst>
                <a:tab pos="850900" algn="l"/>
              </a:tabLst>
            </a:pPr>
            <a:r>
              <a:rPr lang="en-US" sz="2400" dirty="0">
                <a:solidFill>
                  <a:schemeClr val="tx1"/>
                </a:solidFill>
              </a:rPr>
              <a:t>Effective consequences, or responses to behavior, are those that result in the problem behavior changing over time.</a:t>
            </a:r>
          </a:p>
          <a:p>
            <a:pPr marL="457200" indent="-457200">
              <a:spcAft>
                <a:spcPts val="1200"/>
              </a:spcAft>
              <a:tabLst>
                <a:tab pos="850900" algn="l"/>
              </a:tabLst>
            </a:pPr>
            <a:r>
              <a:rPr lang="en-US" sz="2400" dirty="0">
                <a:solidFill>
                  <a:schemeClr val="tx1"/>
                </a:solidFill>
              </a:rPr>
              <a:t>Ineffective consequences are those that may stop the behavior temporarily, but result in either no change or increase of the problem behavior over time.</a:t>
            </a:r>
          </a:p>
        </p:txBody>
      </p:sp>
    </p:spTree>
    <p:extLst>
      <p:ext uri="{BB962C8B-B14F-4D97-AF65-F5344CB8AC3E}">
        <p14:creationId xmlns:p14="http://schemas.microsoft.com/office/powerpoint/2010/main" val="1207459456"/>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ChangeArrowheads="1"/>
          </p:cNvSpPr>
          <p:nvPr>
            <p:ph type="title"/>
          </p:nvPr>
        </p:nvSpPr>
        <p:spPr>
          <a:xfrm>
            <a:off x="799071" y="228600"/>
            <a:ext cx="3352800" cy="609600"/>
          </a:xfrm>
        </p:spPr>
        <p:txBody>
          <a:bodyPr>
            <a:normAutofit fontScale="90000"/>
          </a:bodyPr>
          <a:lstStyle/>
          <a:p>
            <a:pPr algn="ctr"/>
            <a:r>
              <a:rPr lang="en-US" sz="4000" b="1" dirty="0">
                <a:solidFill>
                  <a:schemeClr val="bg1"/>
                </a:solidFill>
              </a:rPr>
              <a:t>The ABCs</a:t>
            </a:r>
          </a:p>
        </p:txBody>
      </p:sp>
      <p:sp>
        <p:nvSpPr>
          <p:cNvPr id="574467" name="Rectangle 3"/>
          <p:cNvSpPr>
            <a:spLocks noGrp="1" noChangeArrowheads="1"/>
          </p:cNvSpPr>
          <p:nvPr>
            <p:ph idx="1"/>
          </p:nvPr>
        </p:nvSpPr>
        <p:spPr>
          <a:xfrm>
            <a:off x="2133600" y="838200"/>
            <a:ext cx="7924800" cy="5562600"/>
          </a:xfrm>
        </p:spPr>
        <p:txBody>
          <a:bodyPr>
            <a:normAutofit fontScale="92500" lnSpcReduction="20000"/>
          </a:bodyPr>
          <a:lstStyle/>
          <a:p>
            <a:pPr marL="0" indent="0">
              <a:buNone/>
              <a:tabLst>
                <a:tab pos="850900" algn="l"/>
              </a:tabLst>
            </a:pPr>
            <a:r>
              <a:rPr lang="en-US" sz="3600" dirty="0">
                <a:solidFill>
                  <a:schemeClr val="tx1"/>
                </a:solidFill>
              </a:rPr>
              <a:t>Understanding the purpose of behavior comes from repeated observation of: </a:t>
            </a:r>
          </a:p>
          <a:p>
            <a:pPr marL="0" indent="0">
              <a:buNone/>
              <a:tabLst>
                <a:tab pos="850900" algn="l"/>
              </a:tabLst>
            </a:pPr>
            <a:endParaRPr lang="en-US" sz="3600" dirty="0">
              <a:solidFill>
                <a:schemeClr val="tx1"/>
              </a:solidFill>
            </a:endParaRPr>
          </a:p>
          <a:p>
            <a:pPr marL="850900" lvl="1" indent="-452438">
              <a:spcAft>
                <a:spcPct val="40000"/>
              </a:spcAft>
              <a:buClr>
                <a:schemeClr val="folHlink"/>
              </a:buClr>
              <a:buNone/>
              <a:tabLst>
                <a:tab pos="850900" algn="l"/>
              </a:tabLst>
            </a:pPr>
            <a:r>
              <a:rPr lang="en-US" sz="3200" b="1" dirty="0">
                <a:solidFill>
                  <a:schemeClr val="tx1"/>
                </a:solidFill>
              </a:rPr>
              <a:t>A:</a:t>
            </a:r>
            <a:r>
              <a:rPr lang="en-US" sz="3200" dirty="0">
                <a:solidFill>
                  <a:schemeClr val="tx1"/>
                </a:solidFill>
              </a:rPr>
              <a:t>  Antecedent: stimulus before the behavior</a:t>
            </a:r>
          </a:p>
          <a:p>
            <a:pPr marL="850900" lvl="1" indent="-452438">
              <a:spcAft>
                <a:spcPct val="40000"/>
              </a:spcAft>
              <a:buClr>
                <a:schemeClr val="folHlink"/>
              </a:buClr>
              <a:buNone/>
              <a:tabLst>
                <a:tab pos="850900" algn="l"/>
              </a:tabLst>
            </a:pPr>
            <a:r>
              <a:rPr lang="en-US" sz="3200" b="1" dirty="0">
                <a:solidFill>
                  <a:schemeClr val="tx1"/>
                </a:solidFill>
              </a:rPr>
              <a:t>B:</a:t>
            </a:r>
            <a:r>
              <a:rPr lang="en-US" sz="3200" dirty="0">
                <a:solidFill>
                  <a:schemeClr val="tx1"/>
                </a:solidFill>
              </a:rPr>
              <a:t>  Behavior: observable and measurable act</a:t>
            </a:r>
          </a:p>
          <a:p>
            <a:pPr marL="850900" lvl="1" indent="-452438">
              <a:spcAft>
                <a:spcPct val="40000"/>
              </a:spcAft>
              <a:buClr>
                <a:schemeClr val="folHlink"/>
              </a:buClr>
              <a:buNone/>
              <a:tabLst>
                <a:tab pos="850900" algn="l"/>
              </a:tabLst>
            </a:pPr>
            <a:r>
              <a:rPr lang="en-US" sz="3200" b="1" dirty="0">
                <a:solidFill>
                  <a:schemeClr val="tx1"/>
                </a:solidFill>
              </a:rPr>
              <a:t>C:</a:t>
            </a:r>
            <a:r>
              <a:rPr lang="en-US" sz="3200" dirty="0">
                <a:solidFill>
                  <a:schemeClr val="tx1"/>
                </a:solidFill>
              </a:rPr>
              <a:t>  Consequence: </a:t>
            </a:r>
            <a:r>
              <a:rPr lang="en-US" sz="3200" dirty="0">
                <a:solidFill>
                  <a:schemeClr val="tx1"/>
                </a:solidFill>
                <a:cs typeface="Times New Roman" pitchFamily="18" charset="0"/>
              </a:rPr>
              <a:t>what occurs after the behavior that serves to maintain or increase frequency of behavior</a:t>
            </a:r>
            <a:endParaRPr lang="en-US" sz="3200" dirty="0">
              <a:solidFill>
                <a:schemeClr val="tx1"/>
              </a:solidFill>
            </a:endParaRPr>
          </a:p>
        </p:txBody>
      </p:sp>
    </p:spTree>
    <p:extLst>
      <p:ext uri="{BB962C8B-B14F-4D97-AF65-F5344CB8AC3E}">
        <p14:creationId xmlns:p14="http://schemas.microsoft.com/office/powerpoint/2010/main" val="405755714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740228" y="391886"/>
            <a:ext cx="3581400" cy="685800"/>
          </a:xfrm>
        </p:spPr>
        <p:txBody>
          <a:bodyPr>
            <a:normAutofit fontScale="90000"/>
          </a:bodyPr>
          <a:lstStyle/>
          <a:p>
            <a:pPr algn="ctr" eaLnBrk="1" hangingPunct="1"/>
            <a:r>
              <a:rPr lang="en-US" sz="2700" b="1" dirty="0">
                <a:solidFill>
                  <a:schemeClr val="bg1"/>
                </a:solidFill>
              </a:rPr>
              <a:t>Classroom </a:t>
            </a:r>
            <a:r>
              <a:rPr lang="en-US" sz="2400" b="1" dirty="0">
                <a:solidFill>
                  <a:schemeClr val="bg1"/>
                </a:solidFill>
              </a:rPr>
              <a:t>Management</a:t>
            </a:r>
          </a:p>
        </p:txBody>
      </p:sp>
      <p:sp>
        <p:nvSpPr>
          <p:cNvPr id="197635" name="Rectangle 3"/>
          <p:cNvSpPr>
            <a:spLocks noGrp="1" noChangeArrowheads="1"/>
          </p:cNvSpPr>
          <p:nvPr>
            <p:ph idx="1"/>
          </p:nvPr>
        </p:nvSpPr>
        <p:spPr>
          <a:xfrm>
            <a:off x="740228" y="1375954"/>
            <a:ext cx="8153400" cy="5410200"/>
          </a:xfrm>
        </p:spPr>
        <p:txBody>
          <a:bodyPr/>
          <a:lstStyle/>
          <a:p>
            <a:pPr marL="0" indent="0">
              <a:buNone/>
            </a:pPr>
            <a:r>
              <a:rPr lang="en-US" sz="4000" b="1" i="1" dirty="0"/>
              <a:t>Classroom management refers to all of the things that an educator does to organize students, space, time, and materials, so that instruction in content and student learning can take place.</a:t>
            </a:r>
          </a:p>
          <a:p>
            <a:pPr eaLnBrk="1" hangingPunct="1">
              <a:buFontTx/>
              <a:buNone/>
            </a:pPr>
            <a:endParaRPr lang="en-US" b="1" dirty="0">
              <a:solidFill>
                <a:schemeClr val="folHlink"/>
              </a:solidFill>
            </a:endParaRPr>
          </a:p>
        </p:txBody>
      </p:sp>
      <p:sp>
        <p:nvSpPr>
          <p:cNvPr id="4" name="Rectangle 3"/>
          <p:cNvSpPr/>
          <p:nvPr/>
        </p:nvSpPr>
        <p:spPr>
          <a:xfrm>
            <a:off x="740228" y="2943496"/>
            <a:ext cx="2438400" cy="6096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2192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a:xfrm>
            <a:off x="1810265" y="409832"/>
            <a:ext cx="3505200" cy="457200"/>
          </a:xfrm>
        </p:spPr>
        <p:txBody>
          <a:bodyPr>
            <a:noAutofit/>
          </a:bodyPr>
          <a:lstStyle/>
          <a:p>
            <a:pPr algn="ctr"/>
            <a:r>
              <a:rPr lang="en-US" sz="3200" b="1" dirty="0">
                <a:solidFill>
                  <a:schemeClr val="bg1"/>
                </a:solidFill>
              </a:rPr>
              <a:t>Consequences</a:t>
            </a:r>
          </a:p>
        </p:txBody>
      </p:sp>
      <p:sp>
        <p:nvSpPr>
          <p:cNvPr id="405507" name="Rectangle 3"/>
          <p:cNvSpPr>
            <a:spLocks noGrp="1" noChangeArrowheads="1"/>
          </p:cNvSpPr>
          <p:nvPr>
            <p:ph idx="1"/>
          </p:nvPr>
        </p:nvSpPr>
        <p:spPr>
          <a:xfrm>
            <a:off x="2133600" y="762000"/>
            <a:ext cx="8077200" cy="5562600"/>
          </a:xfrm>
        </p:spPr>
        <p:txBody>
          <a:bodyPr>
            <a:normAutofit/>
          </a:bodyPr>
          <a:lstStyle/>
          <a:p>
            <a:pPr marL="398463" indent="-398463">
              <a:spcAft>
                <a:spcPct val="15000"/>
              </a:spcAft>
            </a:pPr>
            <a:r>
              <a:rPr lang="en-US" sz="4000" b="1" dirty="0"/>
              <a:t>C</a:t>
            </a:r>
            <a:r>
              <a:rPr lang="en-US" sz="4000" dirty="0"/>
              <a:t>onsequences are: </a:t>
            </a:r>
          </a:p>
          <a:p>
            <a:pPr marL="857250" lvl="1">
              <a:spcAft>
                <a:spcPct val="15000"/>
              </a:spcAft>
            </a:pPr>
            <a:r>
              <a:rPr lang="en-US" sz="3200" dirty="0"/>
              <a:t>The outcome of the behavior</a:t>
            </a:r>
          </a:p>
          <a:p>
            <a:pPr marL="857250" lvl="1">
              <a:spcAft>
                <a:spcPct val="25000"/>
              </a:spcAft>
            </a:pPr>
            <a:r>
              <a:rPr lang="en-US" sz="3200" dirty="0"/>
              <a:t>The </a:t>
            </a:r>
            <a:r>
              <a:rPr lang="en-US" sz="3200" b="1" i="1" dirty="0"/>
              <a:t>responses</a:t>
            </a:r>
            <a:r>
              <a:rPr lang="en-US" sz="3200" dirty="0"/>
              <a:t> of adults and/or peers to the behavior</a:t>
            </a:r>
          </a:p>
          <a:p>
            <a:pPr marL="398463" indent="-398463">
              <a:spcAft>
                <a:spcPct val="40000"/>
              </a:spcAft>
            </a:pPr>
            <a:r>
              <a:rPr lang="en-US" sz="4000" b="1" dirty="0"/>
              <a:t>Responses </a:t>
            </a:r>
            <a:r>
              <a:rPr lang="en-US" sz="4000" dirty="0"/>
              <a:t>that reinforce behavior lead to repetition of the behavior. </a:t>
            </a:r>
          </a:p>
        </p:txBody>
      </p:sp>
    </p:spTree>
    <p:extLst>
      <p:ext uri="{BB962C8B-B14F-4D97-AF65-F5344CB8AC3E}">
        <p14:creationId xmlns:p14="http://schemas.microsoft.com/office/powerpoint/2010/main" val="473118491"/>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a:xfrm>
            <a:off x="1278924" y="228600"/>
            <a:ext cx="3505200" cy="609600"/>
          </a:xfrm>
        </p:spPr>
        <p:txBody>
          <a:bodyPr>
            <a:normAutofit/>
          </a:bodyPr>
          <a:lstStyle/>
          <a:p>
            <a:pPr algn="ctr"/>
            <a:r>
              <a:rPr lang="en-US" sz="3200" b="1" dirty="0">
                <a:solidFill>
                  <a:schemeClr val="bg1"/>
                </a:solidFill>
              </a:rPr>
              <a:t>Consequences</a:t>
            </a:r>
          </a:p>
        </p:txBody>
      </p:sp>
      <p:sp>
        <p:nvSpPr>
          <p:cNvPr id="415747" name="Rectangle 3"/>
          <p:cNvSpPr>
            <a:spLocks noGrp="1" noChangeArrowheads="1"/>
          </p:cNvSpPr>
          <p:nvPr>
            <p:ph idx="1"/>
          </p:nvPr>
        </p:nvSpPr>
        <p:spPr>
          <a:xfrm>
            <a:off x="2209800" y="838200"/>
            <a:ext cx="7848600" cy="5562600"/>
          </a:xfrm>
        </p:spPr>
        <p:txBody>
          <a:bodyPr>
            <a:noAutofit/>
          </a:bodyPr>
          <a:lstStyle/>
          <a:p>
            <a:pPr marL="0" indent="0">
              <a:spcBef>
                <a:spcPct val="0"/>
              </a:spcBef>
              <a:buNone/>
            </a:pPr>
            <a:r>
              <a:rPr lang="en-US" sz="3800" dirty="0"/>
              <a:t>To understand the </a:t>
            </a:r>
            <a:r>
              <a:rPr lang="en-US" sz="3800" b="1" dirty="0"/>
              <a:t>c</a:t>
            </a:r>
            <a:r>
              <a:rPr lang="en-US" sz="3800" dirty="0"/>
              <a:t>onsequences of a behavior, observe what happens in the environment immediately after the behavior.</a:t>
            </a:r>
          </a:p>
          <a:p>
            <a:pPr lvl="1">
              <a:spcAft>
                <a:spcPct val="20000"/>
              </a:spcAft>
              <a:buNone/>
            </a:pPr>
            <a:r>
              <a:rPr lang="en-US" sz="3800" dirty="0"/>
              <a:t>What is the pay-off?</a:t>
            </a:r>
          </a:p>
          <a:p>
            <a:pPr lvl="1">
              <a:spcAft>
                <a:spcPct val="20000"/>
              </a:spcAft>
              <a:buNone/>
            </a:pPr>
            <a:r>
              <a:rPr lang="en-US" sz="3800" dirty="0"/>
              <a:t>What does the student get?</a:t>
            </a:r>
          </a:p>
          <a:p>
            <a:pPr lvl="1">
              <a:spcAft>
                <a:spcPct val="20000"/>
              </a:spcAft>
              <a:buNone/>
            </a:pPr>
            <a:r>
              <a:rPr lang="en-US" sz="3800" dirty="0"/>
              <a:t>What does the student avoid?</a:t>
            </a:r>
          </a:p>
        </p:txBody>
      </p:sp>
    </p:spTree>
    <p:extLst>
      <p:ext uri="{BB962C8B-B14F-4D97-AF65-F5344CB8AC3E}">
        <p14:creationId xmlns:p14="http://schemas.microsoft.com/office/powerpoint/2010/main" val="39097605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57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57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57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ABC:       Revisit this situation</a:t>
            </a:r>
            <a:endParaRPr lang="en-US" dirty="0"/>
          </a:p>
        </p:txBody>
      </p:sp>
      <p:sp>
        <p:nvSpPr>
          <p:cNvPr id="3" name="Content Placeholder 2"/>
          <p:cNvSpPr>
            <a:spLocks noGrp="1"/>
          </p:cNvSpPr>
          <p:nvPr>
            <p:ph idx="1"/>
          </p:nvPr>
        </p:nvSpPr>
        <p:spPr/>
        <p:txBody>
          <a:bodyPr>
            <a:normAutofit/>
          </a:bodyPr>
          <a:lstStyle/>
          <a:p>
            <a:r>
              <a:rPr lang="en-US" sz="2800" dirty="0" smtClean="0">
                <a:solidFill>
                  <a:schemeClr val="tx1"/>
                </a:solidFill>
              </a:rPr>
              <a:t>Think of 1 student who has displayed inappropriate behavior this week. </a:t>
            </a:r>
          </a:p>
          <a:p>
            <a:pPr lvl="1"/>
            <a:r>
              <a:rPr lang="en-US" sz="2800" dirty="0" smtClean="0"/>
              <a:t>What was the antecedent?</a:t>
            </a:r>
          </a:p>
          <a:p>
            <a:pPr lvl="1"/>
            <a:r>
              <a:rPr lang="en-US" sz="2800" dirty="0" smtClean="0"/>
              <a:t>What was the specific behavior?</a:t>
            </a:r>
          </a:p>
          <a:p>
            <a:pPr lvl="1"/>
            <a:r>
              <a:rPr lang="en-US" sz="2800" dirty="0" smtClean="0"/>
              <a:t> What was the maintaining consequence?</a:t>
            </a:r>
            <a:endParaRPr lang="en-US" sz="2800" dirty="0"/>
          </a:p>
        </p:txBody>
      </p:sp>
    </p:spTree>
    <p:extLst>
      <p:ext uri="{BB962C8B-B14F-4D97-AF65-F5344CB8AC3E}">
        <p14:creationId xmlns:p14="http://schemas.microsoft.com/office/powerpoint/2010/main" val="209971657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a:xfrm>
            <a:off x="1103870" y="580030"/>
            <a:ext cx="6075406" cy="516340"/>
          </a:xfrm>
        </p:spPr>
        <p:txBody>
          <a:bodyPr>
            <a:noAutofit/>
          </a:bodyPr>
          <a:lstStyle/>
          <a:p>
            <a:pPr algn="ctr"/>
            <a:r>
              <a:rPr lang="en-US" sz="2200" b="1" dirty="0">
                <a:solidFill>
                  <a:schemeClr val="bg1"/>
                </a:solidFill>
              </a:rPr>
              <a:t>Prevent/Teach/Respond</a:t>
            </a:r>
          </a:p>
        </p:txBody>
      </p:sp>
      <p:sp>
        <p:nvSpPr>
          <p:cNvPr id="324611" name="Rectangle 3"/>
          <p:cNvSpPr>
            <a:spLocks noGrp="1" noChangeArrowheads="1"/>
          </p:cNvSpPr>
          <p:nvPr>
            <p:ph idx="1"/>
          </p:nvPr>
        </p:nvSpPr>
        <p:spPr>
          <a:xfrm>
            <a:off x="1981200" y="838200"/>
            <a:ext cx="8153400" cy="5715000"/>
          </a:xfrm>
        </p:spPr>
        <p:txBody>
          <a:bodyPr>
            <a:normAutofit/>
          </a:bodyPr>
          <a:lstStyle/>
          <a:p>
            <a:pPr marL="400050" indent="-400050">
              <a:spcAft>
                <a:spcPct val="20000"/>
              </a:spcAft>
            </a:pPr>
            <a:r>
              <a:rPr lang="en-US" dirty="0"/>
              <a:t>Problem behavior cannot be changed by the responses alone, because those only occur after the problem behavior and the possibility for intervention is reduced.</a:t>
            </a:r>
          </a:p>
          <a:p>
            <a:pPr marL="400050" indent="-400050">
              <a:spcAft>
                <a:spcPct val="20000"/>
              </a:spcAft>
            </a:pPr>
            <a:r>
              <a:rPr lang="en-US" dirty="0"/>
              <a:t>Effective classroom managers should focus first on strategies designed to prevent and modify behavior before it occurs.</a:t>
            </a:r>
          </a:p>
          <a:p>
            <a:pPr marL="720090" lvl="1" indent="-342900">
              <a:spcAft>
                <a:spcPct val="20000"/>
              </a:spcAft>
            </a:pPr>
            <a:r>
              <a:rPr lang="en-US" sz="2500" b="1" dirty="0"/>
              <a:t>Prevention</a:t>
            </a:r>
            <a:r>
              <a:rPr lang="en-US" sz="2500" dirty="0"/>
              <a:t> through routines and procedures</a:t>
            </a:r>
          </a:p>
          <a:p>
            <a:pPr marL="720090" lvl="1" indent="-342900">
              <a:spcAft>
                <a:spcPct val="20000"/>
              </a:spcAft>
            </a:pPr>
            <a:r>
              <a:rPr lang="en-US" sz="2500" dirty="0"/>
              <a:t>Replacement through </a:t>
            </a:r>
            <a:r>
              <a:rPr lang="en-US" sz="2500" b="1" dirty="0"/>
              <a:t>teaching</a:t>
            </a:r>
            <a:r>
              <a:rPr lang="en-US" sz="2500" dirty="0"/>
              <a:t> expectations </a:t>
            </a:r>
          </a:p>
          <a:p>
            <a:pPr marL="720090" lvl="1" indent="-342900">
              <a:spcAft>
                <a:spcPct val="20000"/>
              </a:spcAft>
            </a:pPr>
            <a:r>
              <a:rPr lang="en-US" sz="2500" b="1" dirty="0"/>
              <a:t>Reinforcement</a:t>
            </a:r>
            <a:r>
              <a:rPr lang="en-US" sz="2500" dirty="0"/>
              <a:t> of desired behavior through positive responses</a:t>
            </a:r>
          </a:p>
          <a:p>
            <a:pPr marL="720090" lvl="1" indent="-342900">
              <a:spcAft>
                <a:spcPct val="20000"/>
              </a:spcAft>
            </a:pPr>
            <a:r>
              <a:rPr lang="en-US" sz="2500" b="1" dirty="0"/>
              <a:t>Effective</a:t>
            </a:r>
            <a:r>
              <a:rPr lang="en-US" sz="2500" dirty="0"/>
              <a:t>, </a:t>
            </a:r>
            <a:r>
              <a:rPr lang="en-US" sz="2500" b="1" dirty="0"/>
              <a:t>logical</a:t>
            </a:r>
            <a:r>
              <a:rPr lang="en-US" sz="2500" dirty="0"/>
              <a:t> </a:t>
            </a:r>
            <a:r>
              <a:rPr lang="en-US" sz="2500" b="1" dirty="0"/>
              <a:t>responses </a:t>
            </a:r>
            <a:r>
              <a:rPr lang="en-US" sz="2500" dirty="0"/>
              <a:t>to problem behaviors</a:t>
            </a:r>
          </a:p>
        </p:txBody>
      </p:sp>
    </p:spTree>
    <p:extLst>
      <p:ext uri="{BB962C8B-B14F-4D97-AF65-F5344CB8AC3E}">
        <p14:creationId xmlns:p14="http://schemas.microsoft.com/office/powerpoint/2010/main" val="2901150235"/>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a:spLocks/>
          </p:cNvSpPr>
          <p:nvPr/>
        </p:nvSpPr>
        <p:spPr>
          <a:xfrm>
            <a:off x="318100" y="1352550"/>
            <a:ext cx="4040188" cy="63976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600" u="sng" dirty="0">
                <a:solidFill>
                  <a:srgbClr val="008000"/>
                </a:solidFill>
              </a:rPr>
              <a:t>Academic</a:t>
            </a:r>
          </a:p>
        </p:txBody>
      </p:sp>
      <p:sp>
        <p:nvSpPr>
          <p:cNvPr id="5" name="Content Placeholder 5"/>
          <p:cNvSpPr txBox="1">
            <a:spLocks/>
          </p:cNvSpPr>
          <p:nvPr/>
        </p:nvSpPr>
        <p:spPr>
          <a:xfrm>
            <a:off x="815546" y="1916112"/>
            <a:ext cx="5205842" cy="585628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FF0000"/>
              </a:buClr>
            </a:pPr>
            <a:r>
              <a:rPr lang="en-US" sz="2800" dirty="0"/>
              <a:t>Identify error</a:t>
            </a:r>
          </a:p>
          <a:p>
            <a:pPr>
              <a:buClr>
                <a:srgbClr val="FF0000"/>
              </a:buClr>
            </a:pPr>
            <a:r>
              <a:rPr lang="en-US" sz="2800" dirty="0"/>
              <a:t>Re-teach correct response</a:t>
            </a:r>
          </a:p>
          <a:p>
            <a:pPr>
              <a:buClr>
                <a:srgbClr val="FF0000"/>
              </a:buClr>
            </a:pPr>
            <a:r>
              <a:rPr lang="en-US" sz="2800" dirty="0"/>
              <a:t>Model/demonstrate</a:t>
            </a:r>
          </a:p>
          <a:p>
            <a:pPr>
              <a:buClr>
                <a:srgbClr val="FF0000"/>
              </a:buClr>
            </a:pPr>
            <a:r>
              <a:rPr lang="en-US" sz="2800" dirty="0"/>
              <a:t>Provide guided practice &amp; feedback</a:t>
            </a:r>
          </a:p>
          <a:p>
            <a:pPr>
              <a:buClr>
                <a:srgbClr val="FF0000"/>
              </a:buClr>
            </a:pPr>
            <a:r>
              <a:rPr lang="en-US" sz="2800" dirty="0"/>
              <a:t>Provide independent practice</a:t>
            </a:r>
          </a:p>
          <a:p>
            <a:pPr>
              <a:buClr>
                <a:srgbClr val="FF0000"/>
              </a:buClr>
            </a:pPr>
            <a:r>
              <a:rPr lang="en-US" sz="2800" dirty="0"/>
              <a:t>Monitor</a:t>
            </a:r>
          </a:p>
          <a:p>
            <a:pPr>
              <a:buClr>
                <a:srgbClr val="FF0000"/>
              </a:buClr>
            </a:pPr>
            <a:r>
              <a:rPr lang="en-US" sz="2800" dirty="0"/>
              <a:t>Provide feedback</a:t>
            </a:r>
          </a:p>
        </p:txBody>
      </p:sp>
      <p:sp>
        <p:nvSpPr>
          <p:cNvPr id="6" name="Text Placeholder 6"/>
          <p:cNvSpPr txBox="1">
            <a:spLocks/>
          </p:cNvSpPr>
          <p:nvPr/>
        </p:nvSpPr>
        <p:spPr>
          <a:xfrm>
            <a:off x="6735376" y="1390435"/>
            <a:ext cx="4041775" cy="63976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600" u="sng" dirty="0">
                <a:solidFill>
                  <a:srgbClr val="FF0000"/>
                </a:solidFill>
              </a:rPr>
              <a:t>Social Behavioral</a:t>
            </a:r>
          </a:p>
        </p:txBody>
      </p:sp>
      <p:sp>
        <p:nvSpPr>
          <p:cNvPr id="7" name="Content Placeholder 7"/>
          <p:cNvSpPr txBox="1">
            <a:spLocks/>
          </p:cNvSpPr>
          <p:nvPr/>
        </p:nvSpPr>
        <p:spPr>
          <a:xfrm>
            <a:off x="6169026" y="1992312"/>
            <a:ext cx="5174477" cy="395128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008000"/>
              </a:buClr>
            </a:pPr>
            <a:r>
              <a:rPr lang="en-US" sz="2800" dirty="0"/>
              <a:t>Identify the error</a:t>
            </a:r>
          </a:p>
          <a:p>
            <a:pPr>
              <a:buClr>
                <a:srgbClr val="008000"/>
              </a:buClr>
            </a:pPr>
            <a:r>
              <a:rPr lang="en-US" sz="2800" dirty="0"/>
              <a:t>Re-teach expected behavior</a:t>
            </a:r>
          </a:p>
          <a:p>
            <a:pPr>
              <a:buClr>
                <a:srgbClr val="008000"/>
              </a:buClr>
            </a:pPr>
            <a:r>
              <a:rPr lang="en-US" sz="2800" dirty="0"/>
              <a:t>Model/demonstrate</a:t>
            </a:r>
          </a:p>
          <a:p>
            <a:pPr>
              <a:buClr>
                <a:srgbClr val="008000"/>
              </a:buClr>
            </a:pPr>
            <a:r>
              <a:rPr lang="en-US" sz="2800" dirty="0"/>
              <a:t>Practice</a:t>
            </a:r>
          </a:p>
          <a:p>
            <a:pPr>
              <a:buClr>
                <a:srgbClr val="008000"/>
              </a:buClr>
            </a:pPr>
            <a:r>
              <a:rPr lang="en-US" sz="2800" dirty="0"/>
              <a:t>Monitor</a:t>
            </a:r>
          </a:p>
          <a:p>
            <a:pPr>
              <a:buClr>
                <a:srgbClr val="008000"/>
              </a:buClr>
            </a:pPr>
            <a:r>
              <a:rPr lang="en-US" sz="2800" dirty="0"/>
              <a:t>Provide encouragement</a:t>
            </a:r>
          </a:p>
          <a:p>
            <a:pPr>
              <a:buClr>
                <a:srgbClr val="008000"/>
              </a:buClr>
            </a:pPr>
            <a:r>
              <a:rPr lang="en-US" sz="2800" dirty="0"/>
              <a:t>Correct and re-teach as needed</a:t>
            </a:r>
          </a:p>
        </p:txBody>
      </p:sp>
      <p:sp>
        <p:nvSpPr>
          <p:cNvPr id="10" name="TextBox 9"/>
          <p:cNvSpPr txBox="1"/>
          <p:nvPr/>
        </p:nvSpPr>
        <p:spPr>
          <a:xfrm>
            <a:off x="1981200" y="152401"/>
            <a:ext cx="8458200" cy="954107"/>
          </a:xfrm>
          <a:prstGeom prst="rect">
            <a:avLst/>
          </a:prstGeom>
          <a:noFill/>
        </p:spPr>
        <p:txBody>
          <a:bodyPr wrap="square" rtlCol="0">
            <a:spAutoFit/>
          </a:bodyPr>
          <a:lstStyle/>
          <a:p>
            <a:pPr algn="ctr"/>
            <a:r>
              <a:rPr lang="en-US" sz="2800" b="1" dirty="0"/>
              <a:t>Let’s Compare/contrast the similarities between responses to Academic and Social errors</a:t>
            </a:r>
          </a:p>
        </p:txBody>
      </p:sp>
    </p:spTree>
    <p:extLst>
      <p:ext uri="{BB962C8B-B14F-4D97-AF65-F5344CB8AC3E}">
        <p14:creationId xmlns:p14="http://schemas.microsoft.com/office/powerpoint/2010/main" val="216624056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a:xfrm>
            <a:off x="1981200" y="266700"/>
            <a:ext cx="8229600" cy="4537076"/>
          </a:xfrm>
          <a:prstGeom prst="rect">
            <a:avLst/>
          </a:prstGeom>
          <a:effectLst>
            <a:outerShdw blurRad="50800" dist="38100" dir="2700000" algn="tl" rotWithShape="0">
              <a:prstClr val="black">
                <a:alpha val="40000"/>
              </a:prstClr>
            </a:outerShdw>
          </a:effectLst>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8000" dirty="0">
                <a:solidFill>
                  <a:srgbClr val="008000"/>
                </a:solidFill>
                <a:latin typeface="Copperplate Gothic Bold"/>
                <a:ea typeface="ＭＳ 明朝"/>
              </a:rPr>
              <a:t>A</a:t>
            </a:r>
            <a:r>
              <a:rPr lang="en-US" sz="8000" dirty="0">
                <a:latin typeface="Copperplate Gothic Bold"/>
                <a:ea typeface="ＭＳ 明朝"/>
              </a:rPr>
              <a:t>–</a:t>
            </a:r>
            <a:r>
              <a:rPr lang="en-US" sz="8000" dirty="0">
                <a:solidFill>
                  <a:srgbClr val="FF0000"/>
                </a:solidFill>
                <a:latin typeface="Copperplate Gothic Bold"/>
                <a:ea typeface="ＭＳ 明朝"/>
              </a:rPr>
              <a:t>B</a:t>
            </a:r>
            <a:r>
              <a:rPr lang="en-US" sz="8000" dirty="0">
                <a:latin typeface="Copperplate Gothic Bold"/>
                <a:ea typeface="ＭＳ 明朝"/>
              </a:rPr>
              <a:t>–</a:t>
            </a:r>
            <a:r>
              <a:rPr lang="en-US" sz="8000" dirty="0">
                <a:solidFill>
                  <a:srgbClr val="008000"/>
                </a:solidFill>
                <a:latin typeface="Copperplate Gothic Bold"/>
                <a:ea typeface="ＭＳ 明朝"/>
              </a:rPr>
              <a:t>C</a:t>
            </a:r>
          </a:p>
          <a:p>
            <a:endParaRPr lang="en-US" sz="4400" dirty="0">
              <a:latin typeface="Times New Roman"/>
              <a:ea typeface="ＭＳ 明朝"/>
            </a:endParaRPr>
          </a:p>
          <a:p>
            <a:pPr marL="0" indent="0">
              <a:buNone/>
            </a:pPr>
            <a:r>
              <a:rPr lang="en-US" dirty="0">
                <a:latin typeface="Franklin Gothic Book"/>
                <a:ea typeface="ＭＳ 明朝"/>
              </a:rPr>
              <a:t>		</a:t>
            </a:r>
            <a:endParaRPr lang="en-US" sz="3600" dirty="0">
              <a:latin typeface="Times New Roman"/>
              <a:ea typeface="ＭＳ 明朝"/>
            </a:endParaRPr>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67582201"/>
              </p:ext>
            </p:extLst>
          </p:nvPr>
        </p:nvGraphicFramePr>
        <p:xfrm>
          <a:off x="197708" y="1952892"/>
          <a:ext cx="11664778" cy="3817712"/>
        </p:xfrm>
        <a:graphic>
          <a:graphicData uri="http://schemas.openxmlformats.org/drawingml/2006/table">
            <a:tbl>
              <a:tblPr firstRow="1" bandRow="1">
                <a:tableStyleId>{5C22544A-7EE6-4342-B048-85BDC9FD1C3A}</a:tableStyleId>
              </a:tblPr>
              <a:tblGrid>
                <a:gridCol w="4284515"/>
                <a:gridCol w="2377534"/>
                <a:gridCol w="5002729"/>
              </a:tblGrid>
              <a:tr h="594562">
                <a:tc>
                  <a:txBody>
                    <a:bodyPr/>
                    <a:lstStyle/>
                    <a:p>
                      <a:pPr algn="ctr"/>
                      <a:r>
                        <a:rPr lang="en-US" sz="3200" b="1" dirty="0" smtClean="0">
                          <a:solidFill>
                            <a:srgbClr val="000000"/>
                          </a:solidFill>
                        </a:rPr>
                        <a:t>Antecedent</a:t>
                      </a:r>
                      <a:endParaRPr lang="en-US" sz="3200" b="1" dirty="0">
                        <a:solidFill>
                          <a:srgbClr val="000000"/>
                        </a:solidFill>
                      </a:endParaRPr>
                    </a:p>
                  </a:txBody>
                  <a:tcPr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noFill/>
                  </a:tcPr>
                </a:tc>
                <a:tc>
                  <a:txBody>
                    <a:bodyPr/>
                    <a:lstStyle/>
                    <a:p>
                      <a:pPr marL="63500" indent="0" algn="ctr"/>
                      <a:r>
                        <a:rPr lang="en-US" sz="3200" b="1" dirty="0" smtClean="0">
                          <a:solidFill>
                            <a:srgbClr val="000000"/>
                          </a:solidFill>
                        </a:rPr>
                        <a:t>Behavior</a:t>
                      </a:r>
                      <a:endParaRPr lang="en-US" sz="3200" b="1"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noFill/>
                  </a:tcPr>
                </a:tc>
                <a:tc>
                  <a:txBody>
                    <a:bodyPr/>
                    <a:lstStyle/>
                    <a:p>
                      <a:pPr algn="ctr"/>
                      <a:r>
                        <a:rPr lang="en-US" sz="3200" b="1" dirty="0" smtClean="0">
                          <a:solidFill>
                            <a:srgbClr val="000000"/>
                          </a:solidFill>
                        </a:rPr>
                        <a:t>Consequence</a:t>
                      </a:r>
                      <a:endParaRPr lang="en-US" sz="3200" b="1" dirty="0">
                        <a:solidFill>
                          <a:srgbClr val="000000"/>
                        </a:solidFill>
                      </a:endParaRPr>
                    </a:p>
                  </a:txBody>
                  <a:tcPr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noFill/>
                  </a:tcPr>
                </a:tc>
              </a:tr>
              <a:tr h="3223150">
                <a:tc>
                  <a:txBody>
                    <a:bodyPr/>
                    <a:lstStyle/>
                    <a:p>
                      <a:pPr marL="342900" indent="-342900" algn="l">
                        <a:buFont typeface="Arial" panose="020B0604020202020204" pitchFamily="34" charset="0"/>
                        <a:buChar char="•"/>
                      </a:pPr>
                      <a:r>
                        <a:rPr lang="en-US" sz="2000" b="0" dirty="0" smtClean="0"/>
                        <a:t>Classroom Rules</a:t>
                      </a:r>
                      <a:r>
                        <a:rPr lang="en-US" sz="2000" b="0" baseline="0" dirty="0" smtClean="0"/>
                        <a:t> and Routines defined and explicitly taught.</a:t>
                      </a:r>
                    </a:p>
                    <a:p>
                      <a:pPr marL="342900" indent="-342900" algn="l">
                        <a:buFont typeface="Arial" panose="020B0604020202020204" pitchFamily="34" charset="0"/>
                        <a:buChar char="•"/>
                      </a:pPr>
                      <a:r>
                        <a:rPr lang="en-US" sz="2000" b="0" baseline="0" dirty="0" smtClean="0"/>
                        <a:t>Teacher uses prompts/pre-corrects to remind students to follow rules, procedures.</a:t>
                      </a:r>
                    </a:p>
                    <a:p>
                      <a:pPr marL="342900" indent="-342900" algn="l">
                        <a:buFont typeface="Arial" panose="020B0604020202020204" pitchFamily="34" charset="0"/>
                        <a:buChar char="•"/>
                      </a:pPr>
                      <a:r>
                        <a:rPr lang="en-US" sz="2000" b="0" baseline="0" dirty="0" smtClean="0"/>
                        <a:t>Teacher engages in active supervision as students follow rules, procedures</a:t>
                      </a:r>
                      <a:endParaRPr lang="en-US" sz="2000" b="0" dirty="0"/>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noFill/>
                  </a:tcPr>
                </a:tc>
                <a:tc>
                  <a:txBody>
                    <a:bodyPr/>
                    <a:lstStyle/>
                    <a:p>
                      <a:pPr marL="63500" indent="0" algn="ctr"/>
                      <a:r>
                        <a:rPr lang="en-US" sz="2000" b="0" dirty="0" smtClean="0">
                          <a:solidFill>
                            <a:srgbClr val="000000"/>
                          </a:solidFill>
                          <a:latin typeface="Calibri" panose="020F0502020204030204" pitchFamily="34" charset="0"/>
                          <a:ea typeface="ＭＳ 明朝"/>
                        </a:rPr>
                        <a:t>Students</a:t>
                      </a:r>
                      <a:r>
                        <a:rPr lang="en-US" sz="2000" b="0" baseline="0" dirty="0" smtClean="0">
                          <a:solidFill>
                            <a:srgbClr val="000000"/>
                          </a:solidFill>
                          <a:latin typeface="Calibri" panose="020F0502020204030204" pitchFamily="34" charset="0"/>
                          <a:ea typeface="ＭＳ 明朝"/>
                        </a:rPr>
                        <a:t> </a:t>
                      </a:r>
                      <a:r>
                        <a:rPr lang="en-US" sz="2000" b="1" u="sng" baseline="0" dirty="0" smtClean="0">
                          <a:solidFill>
                            <a:srgbClr val="000000"/>
                          </a:solidFill>
                          <a:latin typeface="Calibri" panose="020F0502020204030204" pitchFamily="34" charset="0"/>
                          <a:ea typeface="ＭＳ 明朝"/>
                        </a:rPr>
                        <a:t>do not</a:t>
                      </a:r>
                      <a:r>
                        <a:rPr lang="en-US" sz="2000" b="0" baseline="0" dirty="0" smtClean="0">
                          <a:solidFill>
                            <a:srgbClr val="000000"/>
                          </a:solidFill>
                          <a:latin typeface="Calibri" panose="020F0502020204030204" pitchFamily="34" charset="0"/>
                          <a:ea typeface="ＭＳ 明朝"/>
                        </a:rPr>
                        <a:t> follow rules or procedures as taught.</a:t>
                      </a:r>
                      <a:endParaRPr lang="en-US" sz="2000" b="0" dirty="0">
                        <a:solidFill>
                          <a:srgbClr val="000000"/>
                        </a:solidFill>
                        <a:latin typeface="Calibri" panose="020F0502020204030204" pitchFamily="34" charset="0"/>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noFill/>
                  </a:tcPr>
                </a:tc>
                <a:tc>
                  <a:txBody>
                    <a:bodyPr/>
                    <a:lstStyle/>
                    <a:p>
                      <a:pPr algn="ctr"/>
                      <a:r>
                        <a:rPr lang="en-US" sz="2000" b="0" dirty="0" smtClean="0">
                          <a:solidFill>
                            <a:srgbClr val="000000"/>
                          </a:solidFill>
                          <a:latin typeface="Calibri" panose="020F0502020204030204" pitchFamily="34" charset="0"/>
                          <a:ea typeface="ＭＳ 明朝"/>
                        </a:rPr>
                        <a:t>Teacher</a:t>
                      </a:r>
                      <a:r>
                        <a:rPr lang="en-US" sz="2000" b="0" baseline="0" dirty="0" smtClean="0">
                          <a:solidFill>
                            <a:srgbClr val="000000"/>
                          </a:solidFill>
                          <a:latin typeface="Calibri" panose="020F0502020204030204" pitchFamily="34" charset="0"/>
                          <a:ea typeface="ＭＳ 明朝"/>
                        </a:rPr>
                        <a:t> observes the students not following the rules or a routine, e.g. arrival procedure and responds with a </a:t>
                      </a:r>
                      <a:r>
                        <a:rPr lang="en-US" sz="2000" b="1" baseline="0" dirty="0" smtClean="0">
                          <a:solidFill>
                            <a:srgbClr val="FF0000"/>
                          </a:solidFill>
                          <a:latin typeface="Calibri" panose="020F0502020204030204" pitchFamily="34" charset="0"/>
                          <a:ea typeface="ＭＳ 明朝"/>
                        </a:rPr>
                        <a:t>re-direction</a:t>
                      </a:r>
                      <a:r>
                        <a:rPr lang="en-US" sz="2000" b="0" baseline="0" dirty="0" smtClean="0">
                          <a:solidFill>
                            <a:srgbClr val="000000"/>
                          </a:solidFill>
                          <a:latin typeface="Calibri" panose="020F0502020204030204" pitchFamily="34" charset="0"/>
                          <a:ea typeface="ＭＳ 明朝"/>
                        </a:rPr>
                        <a:t> and </a:t>
                      </a:r>
                      <a:r>
                        <a:rPr lang="en-US" sz="2000" b="1" baseline="0" dirty="0" smtClean="0">
                          <a:solidFill>
                            <a:srgbClr val="FF0000"/>
                          </a:solidFill>
                          <a:latin typeface="Calibri" panose="020F0502020204030204" pitchFamily="34" charset="0"/>
                          <a:ea typeface="ＭＳ 明朝"/>
                        </a:rPr>
                        <a:t>re-teaching</a:t>
                      </a:r>
                      <a:r>
                        <a:rPr lang="en-US" sz="2000" b="0" baseline="0" dirty="0" smtClean="0">
                          <a:solidFill>
                            <a:srgbClr val="000000"/>
                          </a:solidFill>
                          <a:latin typeface="Calibri" panose="020F0502020204030204" pitchFamily="34" charset="0"/>
                          <a:ea typeface="ＭＳ 明朝"/>
                        </a:rPr>
                        <a:t>, “Class remember you need to be responsible by coming into the classroom with quiet voices, putting your belongings away and going directly to your seat and following the directions on the board. Everyone line up and we will practice by entering the classroom again.”</a:t>
                      </a:r>
                      <a:endParaRPr lang="en-US" sz="2000" b="0" dirty="0">
                        <a:solidFill>
                          <a:srgbClr val="000000"/>
                        </a:solidFill>
                        <a:latin typeface="Calibri" panose="020F0502020204030204" pitchFamily="34" charset="0"/>
                      </a:endParaRP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noFill/>
                  </a:tcPr>
                </a:tc>
              </a:tr>
            </a:tbl>
          </a:graphicData>
        </a:graphic>
      </p:graphicFrame>
      <p:pic>
        <p:nvPicPr>
          <p:cNvPr id="6" name="Picture 5" descr="Macintosh HD:Users:wellspl:Desktop:red-arrow-curved-upright-e1283776343514.png"/>
          <p:cNvPicPr/>
          <p:nvPr/>
        </p:nvPicPr>
        <p:blipFill>
          <a:blip r:embed="rId3">
            <a:extLst>
              <a:ext uri="{BEBA8EAE-BF5A-486C-A8C5-ECC9F3942E4B}">
                <a14:imgProps xmlns:a14="http://schemas.microsoft.com/office/drawing/2010/main">
                  <a14:imgLayer r:embed="rId4">
                    <a14:imgEffect>
                      <a14:colorTemperature colorTemp="11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rot="4950072" flipH="1">
            <a:off x="5204238" y="2914984"/>
            <a:ext cx="942174" cy="6813784"/>
          </a:xfrm>
          <a:prstGeom prst="rect">
            <a:avLst/>
          </a:prstGeom>
          <a:noFill/>
          <a:ln>
            <a:noFill/>
          </a:ln>
        </p:spPr>
      </p:pic>
      <p:sp>
        <p:nvSpPr>
          <p:cNvPr id="2" name="TextBox 1"/>
          <p:cNvSpPr txBox="1"/>
          <p:nvPr/>
        </p:nvSpPr>
        <p:spPr>
          <a:xfrm>
            <a:off x="1981200" y="266701"/>
            <a:ext cx="3981450" cy="461665"/>
          </a:xfrm>
          <a:prstGeom prst="rect">
            <a:avLst/>
          </a:prstGeom>
          <a:noFill/>
        </p:spPr>
        <p:txBody>
          <a:bodyPr wrap="square" rtlCol="0">
            <a:spAutoFit/>
          </a:bodyPr>
          <a:lstStyle/>
          <a:p>
            <a:r>
              <a:rPr lang="en-US" sz="2400" b="1" dirty="0"/>
              <a:t>Classroom Example:</a:t>
            </a:r>
          </a:p>
        </p:txBody>
      </p:sp>
      <p:sp>
        <p:nvSpPr>
          <p:cNvPr id="3" name="Down Arrow 2"/>
          <p:cNvSpPr/>
          <p:nvPr/>
        </p:nvSpPr>
        <p:spPr>
          <a:xfrm>
            <a:off x="8734167" y="986064"/>
            <a:ext cx="381000" cy="874068"/>
          </a:xfrm>
          <a:prstGeom prst="down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991599" y="152400"/>
            <a:ext cx="2228335" cy="1200329"/>
          </a:xfrm>
          <a:prstGeom prst="rect">
            <a:avLst/>
          </a:prstGeom>
          <a:noFill/>
        </p:spPr>
        <p:txBody>
          <a:bodyPr wrap="square" rtlCol="0">
            <a:spAutoFit/>
          </a:bodyPr>
          <a:lstStyle/>
          <a:p>
            <a:r>
              <a:rPr lang="en-US" sz="2400" b="1" dirty="0">
                <a:solidFill>
                  <a:srgbClr val="FF0000"/>
                </a:solidFill>
              </a:rPr>
              <a:t>Teacher Corrective Response</a:t>
            </a:r>
          </a:p>
        </p:txBody>
      </p:sp>
      <p:sp>
        <p:nvSpPr>
          <p:cNvPr id="8" name="Donut 7"/>
          <p:cNvSpPr/>
          <p:nvPr/>
        </p:nvSpPr>
        <p:spPr>
          <a:xfrm>
            <a:off x="4460789" y="2895600"/>
            <a:ext cx="2421925" cy="2268538"/>
          </a:xfrm>
          <a:prstGeom prst="donut">
            <a:avLst>
              <a:gd name="adj" fmla="val 3763"/>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Donut 8"/>
          <p:cNvSpPr/>
          <p:nvPr/>
        </p:nvSpPr>
        <p:spPr>
          <a:xfrm>
            <a:off x="8734167" y="-199937"/>
            <a:ext cx="2708190" cy="1905001"/>
          </a:xfrm>
          <a:prstGeom prst="donut">
            <a:avLst>
              <a:gd name="adj" fmla="val 3763"/>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0430529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a:xfrm>
            <a:off x="1981200" y="266700"/>
            <a:ext cx="8229600" cy="4537076"/>
          </a:xfrm>
          <a:prstGeom prst="rect">
            <a:avLst/>
          </a:prstGeom>
          <a:effectLst>
            <a:outerShdw blurRad="50800" dist="38100" dir="2700000" algn="tl" rotWithShape="0">
              <a:prstClr val="black">
                <a:alpha val="40000"/>
              </a:prstClr>
            </a:outerShdw>
          </a:effectLst>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8000" dirty="0">
                <a:solidFill>
                  <a:srgbClr val="008000"/>
                </a:solidFill>
                <a:latin typeface="Copperplate Gothic Bold"/>
                <a:ea typeface="ＭＳ 明朝"/>
              </a:rPr>
              <a:t>A</a:t>
            </a:r>
            <a:r>
              <a:rPr lang="en-US" sz="8000" dirty="0">
                <a:latin typeface="Copperplate Gothic Bold"/>
                <a:ea typeface="ＭＳ 明朝"/>
              </a:rPr>
              <a:t>–</a:t>
            </a:r>
            <a:r>
              <a:rPr lang="en-US" sz="8000" dirty="0">
                <a:solidFill>
                  <a:srgbClr val="FF0000"/>
                </a:solidFill>
                <a:latin typeface="Copperplate Gothic Bold"/>
                <a:ea typeface="ＭＳ 明朝"/>
              </a:rPr>
              <a:t>B</a:t>
            </a:r>
            <a:r>
              <a:rPr lang="en-US" sz="8000" dirty="0">
                <a:latin typeface="Copperplate Gothic Bold"/>
                <a:ea typeface="ＭＳ 明朝"/>
              </a:rPr>
              <a:t>–</a:t>
            </a:r>
            <a:r>
              <a:rPr lang="en-US" sz="8000" dirty="0">
                <a:solidFill>
                  <a:srgbClr val="008000"/>
                </a:solidFill>
                <a:latin typeface="Copperplate Gothic Bold"/>
                <a:ea typeface="ＭＳ 明朝"/>
              </a:rPr>
              <a:t>C</a:t>
            </a:r>
          </a:p>
          <a:p>
            <a:endParaRPr lang="en-US" sz="4400" dirty="0">
              <a:latin typeface="Times New Roman"/>
              <a:ea typeface="ＭＳ 明朝"/>
            </a:endParaRPr>
          </a:p>
          <a:p>
            <a:pPr marL="0" indent="0">
              <a:buNone/>
            </a:pPr>
            <a:r>
              <a:rPr lang="en-US" dirty="0">
                <a:latin typeface="Franklin Gothic Book"/>
                <a:ea typeface="ＭＳ 明朝"/>
              </a:rPr>
              <a:t>		</a:t>
            </a:r>
            <a:endParaRPr lang="en-US" sz="3600" dirty="0">
              <a:latin typeface="Times New Roman"/>
              <a:ea typeface="ＭＳ 明朝"/>
            </a:endParaRPr>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629803487"/>
              </p:ext>
            </p:extLst>
          </p:nvPr>
        </p:nvGraphicFramePr>
        <p:xfrm>
          <a:off x="803189" y="2111837"/>
          <a:ext cx="11182865" cy="3413760"/>
        </p:xfrm>
        <a:graphic>
          <a:graphicData uri="http://schemas.openxmlformats.org/drawingml/2006/table">
            <a:tbl>
              <a:tblPr firstRow="1" bandRow="1">
                <a:tableStyleId>{5C22544A-7EE6-4342-B048-85BDC9FD1C3A}</a:tableStyleId>
              </a:tblPr>
              <a:tblGrid>
                <a:gridCol w="4107507"/>
                <a:gridCol w="2279310"/>
                <a:gridCol w="4796048"/>
              </a:tblGrid>
              <a:tr h="533254">
                <a:tc>
                  <a:txBody>
                    <a:bodyPr/>
                    <a:lstStyle/>
                    <a:p>
                      <a:pPr algn="ctr"/>
                      <a:r>
                        <a:rPr lang="en-US" sz="3200" b="1" dirty="0" smtClean="0">
                          <a:solidFill>
                            <a:srgbClr val="000000"/>
                          </a:solidFill>
                        </a:rPr>
                        <a:t>Antecedent</a:t>
                      </a:r>
                      <a:endParaRPr lang="en-US" sz="3200" b="1" dirty="0">
                        <a:solidFill>
                          <a:srgbClr val="000000"/>
                        </a:solidFill>
                      </a:endParaRPr>
                    </a:p>
                  </a:txBody>
                  <a:tcPr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noFill/>
                  </a:tcPr>
                </a:tc>
                <a:tc>
                  <a:txBody>
                    <a:bodyPr/>
                    <a:lstStyle/>
                    <a:p>
                      <a:pPr marL="63500" indent="0" algn="ctr"/>
                      <a:r>
                        <a:rPr lang="en-US" sz="3200" b="1" dirty="0" smtClean="0">
                          <a:solidFill>
                            <a:srgbClr val="000000"/>
                          </a:solidFill>
                        </a:rPr>
                        <a:t>Behavior</a:t>
                      </a:r>
                      <a:endParaRPr lang="en-US" sz="3200" b="1"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noFill/>
                  </a:tcPr>
                </a:tc>
                <a:tc>
                  <a:txBody>
                    <a:bodyPr/>
                    <a:lstStyle/>
                    <a:p>
                      <a:pPr algn="ctr"/>
                      <a:r>
                        <a:rPr lang="en-US" sz="3200" b="1" dirty="0" smtClean="0">
                          <a:solidFill>
                            <a:srgbClr val="000000"/>
                          </a:solidFill>
                        </a:rPr>
                        <a:t>Consequence</a:t>
                      </a:r>
                      <a:endParaRPr lang="en-US" sz="3200" b="1" dirty="0">
                        <a:solidFill>
                          <a:srgbClr val="000000"/>
                        </a:solidFill>
                      </a:endParaRPr>
                    </a:p>
                  </a:txBody>
                  <a:tcPr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noFill/>
                  </a:tcPr>
                </a:tc>
              </a:tr>
              <a:tr h="2584232">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0" baseline="0" dirty="0" smtClean="0">
                          <a:solidFill>
                            <a:srgbClr val="000000"/>
                          </a:solidFill>
                          <a:latin typeface="Calibri" panose="020F0502020204030204" pitchFamily="34" charset="0"/>
                          <a:ea typeface="ＭＳ 明朝"/>
                        </a:rPr>
                        <a:t>Teacher responds with  </a:t>
                      </a:r>
                      <a:r>
                        <a:rPr lang="en-US" sz="2000" b="1" baseline="0" dirty="0" smtClean="0">
                          <a:solidFill>
                            <a:srgbClr val="FF0000"/>
                          </a:solidFill>
                          <a:latin typeface="Calibri" panose="020F0502020204030204" pitchFamily="34" charset="0"/>
                          <a:ea typeface="ＭＳ 明朝"/>
                        </a:rPr>
                        <a:t>re-direction</a:t>
                      </a:r>
                      <a:r>
                        <a:rPr lang="en-US" sz="2000" b="0" baseline="0" dirty="0" smtClean="0">
                          <a:solidFill>
                            <a:srgbClr val="000000"/>
                          </a:solidFill>
                          <a:latin typeface="Calibri" panose="020F0502020204030204" pitchFamily="34" charset="0"/>
                          <a:ea typeface="ＭＳ 明朝"/>
                        </a:rPr>
                        <a:t> and </a:t>
                      </a:r>
                      <a:r>
                        <a:rPr lang="en-US" sz="2000" b="1" baseline="0" dirty="0" smtClean="0">
                          <a:solidFill>
                            <a:srgbClr val="FF0000"/>
                          </a:solidFill>
                          <a:latin typeface="Calibri" panose="020F0502020204030204" pitchFamily="34" charset="0"/>
                          <a:ea typeface="ＭＳ 明朝"/>
                        </a:rPr>
                        <a:t>re-teaching</a:t>
                      </a:r>
                      <a:r>
                        <a:rPr lang="en-US" sz="2000" b="0" baseline="0" dirty="0" smtClean="0">
                          <a:solidFill>
                            <a:srgbClr val="000000"/>
                          </a:solidFill>
                          <a:latin typeface="Calibri" panose="020F0502020204030204" pitchFamily="34" charset="0"/>
                          <a:ea typeface="ＭＳ 明朝"/>
                        </a:rPr>
                        <a:t>, “Class remember you need to be responsible by coming into the classroom with quiet voices, putting your belongings away and going directly to your seat and following the directions on the board. Everyone line up and we will practice by entering the classroom again.”</a:t>
                      </a:r>
                      <a:endParaRPr lang="en-US" sz="2000" b="0" dirty="0" smtClean="0">
                        <a:solidFill>
                          <a:srgbClr val="000000"/>
                        </a:solidFill>
                        <a:latin typeface="Calibri" panose="020F0502020204030204" pitchFamily="34" charset="0"/>
                      </a:endParaRP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noFill/>
                  </a:tcPr>
                </a:tc>
                <a:tc>
                  <a:txBody>
                    <a:bodyPr/>
                    <a:lstStyle/>
                    <a:p>
                      <a:pPr marL="63500" indent="0" algn="ctr"/>
                      <a:r>
                        <a:rPr lang="en-US" sz="2000" b="0" dirty="0" smtClean="0">
                          <a:solidFill>
                            <a:srgbClr val="000000"/>
                          </a:solidFill>
                          <a:latin typeface="Calibri" panose="020F0502020204030204" pitchFamily="34" charset="0"/>
                          <a:ea typeface="ＭＳ 明朝"/>
                        </a:rPr>
                        <a:t>Students</a:t>
                      </a:r>
                      <a:r>
                        <a:rPr lang="en-US" sz="2000" b="0" baseline="0" dirty="0" smtClean="0">
                          <a:solidFill>
                            <a:srgbClr val="000000"/>
                          </a:solidFill>
                          <a:latin typeface="Calibri" panose="020F0502020204030204" pitchFamily="34" charset="0"/>
                          <a:ea typeface="ＭＳ 明朝"/>
                        </a:rPr>
                        <a:t> follow entering the classroom procedures as taught.</a:t>
                      </a:r>
                      <a:endParaRPr lang="en-US" sz="2000" b="0" dirty="0">
                        <a:solidFill>
                          <a:srgbClr val="000000"/>
                        </a:solidFill>
                        <a:latin typeface="Calibri" panose="020F0502020204030204" pitchFamily="34" charset="0"/>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noFill/>
                  </a:tcPr>
                </a:tc>
                <a:tc>
                  <a:txBody>
                    <a:bodyPr/>
                    <a:lstStyle/>
                    <a:p>
                      <a:pPr algn="ctr"/>
                      <a:r>
                        <a:rPr lang="en-US" sz="2000" b="0" dirty="0" smtClean="0">
                          <a:solidFill>
                            <a:srgbClr val="000000"/>
                          </a:solidFill>
                          <a:latin typeface="Calibri" panose="020F0502020204030204" pitchFamily="34" charset="0"/>
                          <a:ea typeface="ＭＳ 明朝"/>
                        </a:rPr>
                        <a:t>Teacher</a:t>
                      </a:r>
                      <a:r>
                        <a:rPr lang="en-US" sz="2000" b="0" baseline="0" dirty="0" smtClean="0">
                          <a:solidFill>
                            <a:srgbClr val="000000"/>
                          </a:solidFill>
                          <a:latin typeface="Calibri" panose="020F0502020204030204" pitchFamily="34" charset="0"/>
                          <a:ea typeface="ＭＳ 明朝"/>
                        </a:rPr>
                        <a:t> observes the students entering the classroom following the arrival procedure, “Great job coming into the classroom with quiet voices, putting your belongings away and going directly to your seat and following the directions on the board. You are showing responsible behavior.”</a:t>
                      </a:r>
                      <a:endParaRPr lang="en-US" sz="2000" b="0" dirty="0">
                        <a:solidFill>
                          <a:srgbClr val="000000"/>
                        </a:solidFill>
                        <a:latin typeface="Calibri" panose="020F0502020204030204" pitchFamily="34" charset="0"/>
                      </a:endParaRP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noFill/>
                  </a:tcPr>
                </a:tc>
              </a:tr>
            </a:tbl>
          </a:graphicData>
        </a:graphic>
      </p:graphicFrame>
      <p:pic>
        <p:nvPicPr>
          <p:cNvPr id="6" name="Picture 5" descr="Macintosh HD:Users:wellspl:Desktop:red-arrow-curved-upright-e1283776343514.png"/>
          <p:cNvPicPr/>
          <p:nvPr/>
        </p:nvPicPr>
        <p:blipFill>
          <a:blip r:embed="rId3">
            <a:extLst>
              <a:ext uri="{BEBA8EAE-BF5A-486C-A8C5-ECC9F3942E4B}">
                <a14:imgProps xmlns:a14="http://schemas.microsoft.com/office/drawing/2010/main">
                  <a14:imgLayer r:embed="rId4">
                    <a14:imgEffect>
                      <a14:colorTemperature colorTemp="11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rot="4950072" flipH="1">
            <a:off x="5353697" y="2401507"/>
            <a:ext cx="1243032" cy="7458337"/>
          </a:xfrm>
          <a:prstGeom prst="rect">
            <a:avLst/>
          </a:prstGeom>
          <a:noFill/>
          <a:ln>
            <a:noFill/>
          </a:ln>
        </p:spPr>
      </p:pic>
      <p:sp>
        <p:nvSpPr>
          <p:cNvPr id="2" name="TextBox 1"/>
          <p:cNvSpPr txBox="1"/>
          <p:nvPr/>
        </p:nvSpPr>
        <p:spPr>
          <a:xfrm>
            <a:off x="1828800" y="147936"/>
            <a:ext cx="3981450" cy="461665"/>
          </a:xfrm>
          <a:prstGeom prst="rect">
            <a:avLst/>
          </a:prstGeom>
          <a:noFill/>
        </p:spPr>
        <p:txBody>
          <a:bodyPr wrap="square" rtlCol="0">
            <a:spAutoFit/>
          </a:bodyPr>
          <a:lstStyle/>
          <a:p>
            <a:r>
              <a:rPr lang="en-US" sz="2400" b="1" dirty="0"/>
              <a:t>Classroom Example:</a:t>
            </a:r>
          </a:p>
        </p:txBody>
      </p:sp>
      <p:sp>
        <p:nvSpPr>
          <p:cNvPr id="3" name="Down Arrow 2"/>
          <p:cNvSpPr/>
          <p:nvPr/>
        </p:nvSpPr>
        <p:spPr>
          <a:xfrm>
            <a:off x="8610600" y="1201268"/>
            <a:ext cx="381000" cy="874068"/>
          </a:xfrm>
          <a:prstGeom prst="down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991600" y="497533"/>
            <a:ext cx="1676400" cy="830997"/>
          </a:xfrm>
          <a:prstGeom prst="rect">
            <a:avLst/>
          </a:prstGeom>
          <a:noFill/>
        </p:spPr>
        <p:txBody>
          <a:bodyPr wrap="square" rtlCol="0">
            <a:spAutoFit/>
          </a:bodyPr>
          <a:lstStyle/>
          <a:p>
            <a:r>
              <a:rPr lang="en-US" sz="2400" b="1" dirty="0">
                <a:solidFill>
                  <a:srgbClr val="FF0000"/>
                </a:solidFill>
              </a:rPr>
              <a:t>Specific Praise</a:t>
            </a:r>
          </a:p>
        </p:txBody>
      </p:sp>
      <p:sp>
        <p:nvSpPr>
          <p:cNvPr id="8" name="Donut 7"/>
          <p:cNvSpPr/>
          <p:nvPr/>
        </p:nvSpPr>
        <p:spPr>
          <a:xfrm>
            <a:off x="4953000" y="2684462"/>
            <a:ext cx="2300416" cy="2649538"/>
          </a:xfrm>
          <a:prstGeom prst="donut">
            <a:avLst>
              <a:gd name="adj" fmla="val 3763"/>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Donut 8"/>
          <p:cNvSpPr/>
          <p:nvPr/>
        </p:nvSpPr>
        <p:spPr>
          <a:xfrm>
            <a:off x="8382000" y="152401"/>
            <a:ext cx="2825578" cy="1485901"/>
          </a:xfrm>
          <a:prstGeom prst="donut">
            <a:avLst>
              <a:gd name="adj" fmla="val 3763"/>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5331940" y="67046"/>
            <a:ext cx="2125362" cy="461665"/>
          </a:xfrm>
          <a:prstGeom prst="rect">
            <a:avLst/>
          </a:prstGeom>
          <a:noFill/>
        </p:spPr>
        <p:txBody>
          <a:bodyPr wrap="square" rtlCol="0">
            <a:spAutoFit/>
          </a:bodyPr>
          <a:lstStyle/>
          <a:p>
            <a:r>
              <a:rPr lang="en-US" sz="2400" b="1" u="sng" dirty="0">
                <a:solidFill>
                  <a:srgbClr val="FF0000"/>
                </a:solidFill>
              </a:rPr>
              <a:t>Prevention</a:t>
            </a:r>
          </a:p>
        </p:txBody>
      </p:sp>
    </p:spTree>
    <p:extLst>
      <p:ext uri="{BB962C8B-B14F-4D97-AF65-F5344CB8AC3E}">
        <p14:creationId xmlns:p14="http://schemas.microsoft.com/office/powerpoint/2010/main" val="377264609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5400" b="1" dirty="0"/>
              <a:t>Understand When to Respond to Staff Managed Misbehavior</a:t>
            </a:r>
          </a:p>
        </p:txBody>
      </p:sp>
      <p:sp>
        <p:nvSpPr>
          <p:cNvPr id="4" name="TextBox 3"/>
          <p:cNvSpPr txBox="1"/>
          <p:nvPr/>
        </p:nvSpPr>
        <p:spPr>
          <a:xfrm>
            <a:off x="5412259" y="762000"/>
            <a:ext cx="2893541" cy="954107"/>
          </a:xfrm>
          <a:prstGeom prst="rect">
            <a:avLst/>
          </a:prstGeom>
          <a:noFill/>
        </p:spPr>
        <p:txBody>
          <a:bodyPr wrap="square" rtlCol="0">
            <a:spAutoFit/>
          </a:bodyPr>
          <a:lstStyle/>
          <a:p>
            <a:pPr algn="ctr"/>
            <a:r>
              <a:rPr lang="en-US" sz="2800" b="1" dirty="0"/>
              <a:t>School-wide</a:t>
            </a:r>
          </a:p>
          <a:p>
            <a:pPr algn="ctr"/>
            <a:r>
              <a:rPr lang="en-US" sz="2800" b="1" dirty="0"/>
              <a:t>Expectations</a:t>
            </a:r>
          </a:p>
        </p:txBody>
      </p:sp>
      <p:sp>
        <p:nvSpPr>
          <p:cNvPr id="5" name="TextBox 4"/>
          <p:cNvSpPr txBox="1"/>
          <p:nvPr/>
        </p:nvSpPr>
        <p:spPr>
          <a:xfrm>
            <a:off x="5730446" y="2140059"/>
            <a:ext cx="3017108" cy="954107"/>
          </a:xfrm>
          <a:prstGeom prst="rect">
            <a:avLst/>
          </a:prstGeom>
          <a:noFill/>
        </p:spPr>
        <p:txBody>
          <a:bodyPr wrap="square" rtlCol="0">
            <a:spAutoFit/>
          </a:bodyPr>
          <a:lstStyle/>
          <a:p>
            <a:pPr algn="ctr"/>
            <a:r>
              <a:rPr lang="en-US" sz="2800" b="1" dirty="0"/>
              <a:t>Non-classroom Procedures</a:t>
            </a:r>
          </a:p>
        </p:txBody>
      </p:sp>
      <p:sp>
        <p:nvSpPr>
          <p:cNvPr id="6" name="TextBox 5"/>
          <p:cNvSpPr txBox="1"/>
          <p:nvPr/>
        </p:nvSpPr>
        <p:spPr>
          <a:xfrm>
            <a:off x="5412259" y="3518118"/>
            <a:ext cx="2893541" cy="1384995"/>
          </a:xfrm>
          <a:prstGeom prst="rect">
            <a:avLst/>
          </a:prstGeom>
          <a:noFill/>
        </p:spPr>
        <p:txBody>
          <a:bodyPr wrap="square" rtlCol="0">
            <a:spAutoFit/>
          </a:bodyPr>
          <a:lstStyle/>
          <a:p>
            <a:pPr algn="ctr"/>
            <a:r>
              <a:rPr lang="en-US" sz="2800" b="1" dirty="0"/>
              <a:t>Classroom</a:t>
            </a:r>
          </a:p>
          <a:p>
            <a:pPr algn="ctr"/>
            <a:r>
              <a:rPr lang="en-US" sz="2800" b="1" dirty="0"/>
              <a:t>Expectations or Procedures</a:t>
            </a:r>
          </a:p>
        </p:txBody>
      </p:sp>
      <p:sp>
        <p:nvSpPr>
          <p:cNvPr id="7" name="TextBox 6"/>
          <p:cNvSpPr txBox="1"/>
          <p:nvPr/>
        </p:nvSpPr>
        <p:spPr>
          <a:xfrm>
            <a:off x="6172200" y="5675294"/>
            <a:ext cx="2133600" cy="954107"/>
          </a:xfrm>
          <a:prstGeom prst="rect">
            <a:avLst/>
          </a:prstGeom>
          <a:noFill/>
        </p:spPr>
        <p:txBody>
          <a:bodyPr wrap="square" rtlCol="0">
            <a:spAutoFit/>
          </a:bodyPr>
          <a:lstStyle/>
          <a:p>
            <a:pPr algn="ctr"/>
            <a:r>
              <a:rPr lang="en-US" sz="2800" b="1" dirty="0"/>
              <a:t>Any Other Social Skill</a:t>
            </a:r>
          </a:p>
        </p:txBody>
      </p:sp>
      <p:sp>
        <p:nvSpPr>
          <p:cNvPr id="8" name="TextBox 7"/>
          <p:cNvSpPr txBox="1"/>
          <p:nvPr/>
        </p:nvSpPr>
        <p:spPr>
          <a:xfrm>
            <a:off x="6172200" y="76200"/>
            <a:ext cx="4495800" cy="523220"/>
          </a:xfrm>
          <a:prstGeom prst="rect">
            <a:avLst/>
          </a:prstGeom>
          <a:noFill/>
        </p:spPr>
        <p:txBody>
          <a:bodyPr wrap="square" rtlCol="0">
            <a:spAutoFit/>
          </a:bodyPr>
          <a:lstStyle/>
          <a:p>
            <a:pPr algn="ctr"/>
            <a:r>
              <a:rPr lang="en-US" sz="2800" b="1" u="sng" dirty="0"/>
              <a:t>Respond to Violations of:</a:t>
            </a:r>
          </a:p>
        </p:txBody>
      </p:sp>
      <p:pic>
        <p:nvPicPr>
          <p:cNvPr id="1026" name="Picture 2" descr="http://www.mybehaviorresource.com/dynamic/Images/SW_Expectations/Elementary_School_Post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7240" y="604470"/>
            <a:ext cx="2194560" cy="12243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72 Classroom Routines &amp; Procedures Question Car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1296" y="3520440"/>
            <a:ext cx="2260504" cy="1737360"/>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8" descr="data:image/jpeg;base64,/9j/4AAQSkZJRgABAQAAAQABAAD/2wCEAAkGBxQSEhUUEhQWFhQUGBkYGBcXGBwYHBgYHB0YGBcXGBgZHCggHBwlHBccITEiJSkrLi4uFx8zODMsNygtLi0BCgoKDg0OGhAQGiwcHB8sLCwsLC0sLDQsLCwsLCwsLCwsLCwsLCwrLCwsLCwsLCwsLCwsLCwsLCwsLCwsLCw3N//AABEIAQAAuAMBIgACEQEDEQH/xAAcAAACAgMBAQAAAAAAAAAAAAAABgQFAQIHAwj/xABLEAACAQIEAwQGBAoHBwUBAAABAgMAEQQFEiEGEzEiQVFhBzJxgZGhQlKxwRQjJDNicnOSorIVFjRTgtHwNUNjs8LS4SV0g5PxVP/EABgBAQADAQAAAAAAAAAAAAAAAAABAgME/8QAJBEBAQACAQQDAQEAAwAAAAAAAAECEQMSITFBIjJRE2FCcYH/2gAMAwEAAhEDEQA/AG/vrIrW3majZjjUgQu5NgeneT4DzrqjuSh0rXnC5GoX8LilDAQY3NGbknRCpsSWKoD1sWAux8h0rLcGYcHS2bYQTX9XSLA+F+de/nt7Kn4zzWd5JDgb/KoGOzqGE2eQBr+qNz8B099UON4bzLCgBGMsb2UNE2sb9D2hdfb086sss4KghNsYXxGJYBvweHcqD3u1x1PexUbG1PjPZeWPJeMMPex1geOn/wA1Z4PN4ZdkkUnw6H4Gpz8MQad8qNv0Jl1+8FgPnVDmnBuCY2jnfCSE9lMSp0se4BiRc+wmomWF/YrOVesaAaVMTlOZ4AXsZYx3peVfba2ofCtcv44jb84pHmlmHvF71bp347tJnKappgi6mNlUEk+AHfSg/FWIcs0EIMabk6Waw8WIIAo4l4kjkh5cRJLbNtbbwA7ySLU45Uz5fDhoQFsi8/G/oI50rf3kn2RNS3pneK8mevCtyHOBiYyQNLLYMvW3gQfA1ZnpSdjkOV4+RCDypLstu9Cbi3jpJI+HjXrjOOI1HZRj5tZB9pNT077xbHKaNuqvHE4xIxeR1X9Y2pWwjZlj94EZIz9Idhf323I9lSo+Boo5AMdjV5h6QwgySH3m7H3KPbVfjPKMuWRIm4sw6nZi36qn769MLxRhnPr6Sfrgj59Ks8PwrhRsmWzyj60rhB8Ge/yqNmfC2CIIlgmwJOwl1B4792ohiAP1tNR14Kf1Tla4uDcEd29eE+Njj9eRFP6TAUs/1QzGOT8FjJKHta1JWMjxvuR+rUiDgnCozLiMcGlHrJh01Ff1ram699hU3onta8sMUWIVxdWVh+ib/ZXpelZ+B7lny/FpMyetH+blT22P2gVtw9xGzvycQNMt9IJ2JYdVYHo1NS98anHklM1+lFHhtWKhozb20oDCtmmNEKtpijvdh3INmfwuTsL0wZ3ieXBI/eF269TsLVH4Ey0DA7Gz46YQlhseUoYsAeu6h/3qnesdsuTLUNuW5dHikGwGBUWhiHqzL/eSfWU9y9D1N77XoaJRoCqF6WAFvhXrPZUsosALADuFcl9InGE2CmwyRKrCYnVqv0DKLC3Tr1rCTc3XMe8RlaxXbBOuHYm7Lp1RMT1Yxi1n79QtfvvVrkmFihTTHuWN3c+s7HqzHvJpJ4xzCTD4OeWM2eNSVJ33vbpU30dZpJiMLBLKRrkW5sLAm57qtljPCbD2BWssKsCrAFT1BFx8DW4rNYqqEcNrH/ZZHw9uiJYx/wD1NsB+raqzMcneT+04PD4n/iRHlOfaj336fTpwtRapmVTsiZfkUcTh8NlpSUdGmkGlT47Mx+AvTRlWVctG5jc2SXeVyoAc2tYLvZANgLnbxqztWbUuVpaUcbkbqoiaGPF4dfzauwSSLwUMwsy22B2O2960wWTOn5jA4WA/XkbmEH9VBv8AvCnC1FqnqptSDI3k/tGIkk/QT8SnwU6j72NWOAy2KBdMMaRr4IoW58Tbqal2oqu0NbVh1BBB3B2IPeO+t6KBbj4bYExCUrgxuIVFiPGPWDtEOoUb917bVeYPCJEgSJFRFFgqgKAPICve1ZpsVubZQk4BN1kX1JV2dCe8Hw8Qdj31zrjnKDiInnIC4vCACcILCSPqkyjqOhI327Q3tXVmqjzeADEwNbaUSQOPrKVLrfxsVNv1z41fDKypl0ReHMz58KsfXXstbxHQ+8UVS8Ffi5sRDfZTt/hYp9lqK6ctSuzG7i74mi14WUDqFv8ACx+6pHBOLH4FhXvthsSQ/kHDoCfD84DUqSO4seh2pQyrF/0ZiZI5l5mFnXS69QydzW7yoJBHgaizqx0py49naccewa4R6W1JxmXAdS5A/fjrquGx7RiOItzopgeRMDdrAX0yDyH0x12vY9eX+k//AGhlf7Uf82Ksdaxc/oz+kP8A2div2Z+0Vt6HJL4CC/dcfAmtuNoteAxK3G8TfLf7qj+hs/kEPkW/mNXy+3/ib5dYBo1VX5rhOYm7yKFUnsMVubbEkb7eH20oT4/EPAk3OdWTLlxJVbAPLbUSwtuOyRbp2q51D7LKqi7EAeJ269K21Us8V5knKRNy7tC9gDZV5sfaY/RFzbfr7q9MzgZcZFIzvyn0xqFYqEkBY9pRsyyA6TfoY1t12BivWC4qPjMNzF06mW5FyhsbXuRfwPlSnKHZMP8AjG/F45kBbtkqDIqglt9htfrQOpNY1jp3itZ4wylWFwwII8j1pJy/mw4XGMZLyiQYdJB1soWKJjf6Q1XPnegedVBakqfVhlxEMTuEjlwum7EkCRkDjUxvY2J/xGvTOsdLFhsykjJMkb3QX6diM6Vv0/8ANA4lqNVQcqSYR/lDIz3JuilRY7gWJO46edqqxGyY4F2kKzAmIhzpuqgPCydP+IrDc9rw3BhDg9K1jlDbqQRcjY33GxG1UeAxoiOMeRjpWewG56pHZVHiSeg7zVPh8TKMEq4chJZ8VNGpa40XmkZidjY6Qe470DuTSxnWZqsrSE/isDG0kh8ZXFkjHnpuf8aeNSMxxU0awQKwMsvYM7Cyqyrdjo72bchemxua5rxbmJmkXLsKGEcbnmFr6pZb3Z3J7gbm/ed/CtOPDqq2M3XnwHETzZmG7kD33LN82+VFMWW4BYY1jXoo6+J7yaK3y711yaiSaUeONUssGHQ9pzb2F2VAfcN/dTeffS3CuvOYAfolSPcGNTj+/wCHJ4P2Gw4M0rD1MMi4eMdw2DyH33QH9QVyP0xQLJisAjEhXLKxHcrPGCRfvsa7JlS/ipj4zzH+Ij7q456X/wC15f8ArH+eOsP+Ncnp5516K8PDBLKs0xMaMwBCWJAvvZaZvQitsClx1kc/Op3HsxTAYog2Ogj47fZWPQ7ERgIL9+oj2E1ayTLt+Hs2cW4GSUraFpo+TKAgcIBMdOhmJI2tqsd7E9Kg4nLJhhmUIxb+jDDYWvzdNtFr9adFFZtWCpP4iyGd+3Ay9pcMrqQSxWGQvZTe24Y3v0ttUjPsJOzyKis6TcgodW0Ukb3ZmBPQjSduukjami1FqCn4jgd0jCozpzFMiKQCyAHYXIuNWm4v0vVTleVyrhYU5WhkxRkKar6U5jt63f2TTcRRagKWI8ulkwUq6dMrySSKG+tzS8YJttey00Vi1ArSZZLNDimKFJZ2VkRmF15YXlhitwLsp8etQo8lxIgzEuAXxbGWOMG5Q6QvLJ6E9hTcbXY07WotQailvEYWYzBdLMv4QsyyEiyJps6EHcHqAB9ama1FqBafKZH59gFY4lJo9V7MEEXW29iVIqNgMsxEeGj5g5k0OJeVtIC8wMzligLG1w5IBPdTdai1AvtlksmDKyNaclpFPXlyai8YB8F2HuNc343lC4rCY1BpXEorkeDLpWRT52ZRbyNdoIrlPpBwg/Aj/wAHFyAex7n/AKq14b8l8L3Wgt3eFFRMol1wxMTuUW/w3orax2JdhS5hW051AfEr81amRunWlXOZOVmWEk7tcQ+L6P8AqqZ7/wClOT6uo5Cl4pR4TzD+M1U5twrFPJG8sSu0RvGT9E7Hb3gH3Vc5Bs+JX6s7H95Uf76scTMFFzXNMrLqOTZVzjhxZ4mimXUj9R094I6Gp/DeRrh0WNF0ogso8B7akDNwTarWGS4vVs8rrumvQVmiislRRRRQFFFFAUUUUBRRRQFFFFAUUUUAa5f6QJPyKb9LGH5AD7q6ea456Q8TfB4ZQd55sRMPNdRsf41+Na8X2Wx8rLIEth4f2a/efvoqThI9KKLdFUfKs1rfLtepFJ3pBuphkHUaiPapVl+YpyNLPH8GqBD9V/kQR/lVsfKuXh0zK5B+FYkfXWCUexlZL/wVvnU3QVV8OYjU+Fk/vsGAT+zZSP8Ammq7j7NuRhp5Qd1Rre0iy/b8qwxnfbkjkOVZ/wA3PhMpGh3MQ3sClio37+l/hX0XlD3WvljLsv8Awf8Ao7EEEmaVj5aVdFX7SfhX1Dkj7VHnGoW9FFFZoFFFFAUUUUBRWL1mgKKKKAooooCiiigiZtixFDLITYRozE+wE/dXH+NMNbEZfhj1igjU+RYjX/IPhXUeLF1YZ4z/AL4rFbxDsqkfAmubZ4/OztvCKw/dX/Nq24fO18PJgDCisg+fhWK0djJqn4ti1YV/Kx+BFW591Qc7S+GlH6DH5XqcfKL4SeEcXfCZe/1GmhP7rf8AaKS/TjmhEcOHXrKxdrHuSwUW77lv4aveDpv/AE9R/d4we4MB/wB5pbmtjc/AO6YQX8Rdd/P6R+VUzx12clKvGHEcWJwuGhihmjOH6M9rEaQO7vuL13/gvMedDFLa3MRWt4Ejelnj7LudgMQtrnRqHtWzDp7K09DOP14GIf3ZKfA7fbVenVsqNaN+MzWRVxRDAGKeJF2GytytXt9Y0wY3FLFG8jmyRqWY+AUEn5ClTMh2cx8pIG/hiN/lV3xdGWwWJCi5MT7DqdibD21iqj4HNJ8RhGlSHlTWblxyG+q2637II1Dbpt598fB8SXwr4tlYqXIjj0kP1CKhFr31XvVllWcLOZSmkxR6LSBtQYldbdNrAFd/bVFC1suwsrerrhmYnuDyBiT5DXe9BbYrNJhg+eItEmlWZHu3LBI1kgWLBRdrbEgd1WWWzO0as+jURe6ElWHcy33sRY23tfqetVX9OnkmYKvLE/L1XuDHrEZlv8fKtuFNPKkjUgxxSyRoQbjRfUqgjuXVp91BjAc2TEyuJCI45OXyzupURqbjwbW17+AtXjgM6ledLhORM0scdgQ6tF3k3swYK+1hbSOt9tuFcBHG+JKAg89lN3ZtgFt6xPxqsyWUNLhIR68DYp3HUrpJjF7dNXNBF+ovQTMDxXz4sQ0UbB4ROASCYy8RZSuqwudgbW79r2oyziR5pERdFuc8ZIvuiwrICN9jdh7ql8M4YDDyINgZsQDbxMj3+2kL0aYWSHEYdXOrnRTyk3/3kRjw7Wv3aQlB0OPMJVnEcqIFkWRk0sSV5ZUdvax1Br7Wta3a6148KcRrjYxIsboCqtci6m9wQjWGqxUg7CqfI82OJxmHZpIzqw00oiUdqIM8IUObm5tt0G6n3ScrRxk4XD3EggYJp66u0Oz+l4edqC4ybEs8uKDG4jm0qPAaI2t8SatqVeCGTVi1jjaNFlXSGGkkGKPt2O4v57000FPnpvJhU+tOD7kV3+0CuU8OS87H4qXxeS3sLlVP7qiuq5ofyrC+Qnb4Ko/6q5F6OBcSseumP56jXRw+K14vJ2BorUCirOpsT5VBzucJBIW6aCPeRYD51N+FJogmzXE8iE6I49yeoUXtzDbqSQbDy9tWk930rldRK4UumAYno2IQrfv06dR9nZPwqr9DMJmnxuKbfmOFU+0s7+fQr8a6PgcrSbRyABhYFKRd/NY3DyeajoD33Y9LVPyHhuLD7QxrGhN7KLb+NUyzlu3Lb7Ga4UFdPcwI+O1cp9CExjfF4cn826sNrb3dGP8ACu3trt2Y4PWNqosr4ZjhkeSOJEaU3dlFixuTv7yfjVJZdX8QZYYVK7qO112G/hfxr200RrYWrasVXkuGULpCgKb9kCw367Dxv86Fw6hQgUaQNOm22m1rW8LbV60UHmIQBpAGm1rW2t4W8KIYVQBVAVR0AAAHsAr0ooPNIQL2AFzc27z4n4VhcOoLEKAzW1EAAm3S577XPxr1ooNI4gvQAXN9hbc9TQIgLWA2vbYbX629tb0UHgmERTcIoO5uAAbmxJuPGwv7K3jhCiygAeA2FelFBosQBJAALdSB17rmt6KKClzfbE4Vj0LSR/vJcfyVyTgUcmWaB9nXs284yytXY88wTSxERkCRSHjJ6B1N1v5HofImuWca4Fgy5lhuwCQJkPrRTDYhh0IOwPsvvfbfhs8frTjuqY71io2V4vnRJIBbWAbX6HvHxrFaOpMIpN4axaYOfE4XFi0GKXlO19Nh2grAj6JEhB8NvOnG3+r1Q8XZaJYC30owSD+j3j/XhUzvNVXPHcdGyDEsNWHltzIQu4FhJGbiOQAbDoQR3EHyqxxOJCDekLg3NTLh8LM3rwSnCyHxjcDRc+3ln40ycQEm4BsSDY9bG2xt5bH3Vz9Hy1XJrutIMwVjaporivoXzmbEQymaVpGWUAFjcgFQfhe9dohOwqMpNbhW9FFFUQKKKKAooooCiiigKKKKAooooCiiigrc7x5hiLIoaQkJGp6M7Gyg+XefIGuXcbZgQf6Pw/4x2YNiJT60s2222wAAHsFh3V0fOG/KcMD0UTS+9VVR/Oa5NwCvNeWZ+05sST4yFmY++1b8Mnn8aceO6aMowXJhSO99IsT57k0VKUdOlYq7qbVGzEfiZP1G+w1JJqFnElsPKf0G+yk8iu9Hn9hm/wDdwfbHT3xJKEDMeiqzfAEmkv0fRfkP7XGxj93R/wBppr4vP4ub9nJ/Karl965PbmvoFUcic9/NA92kf512fH40QxBze2pF2F/XZUG1x3tXIfQTDbCO31pm+SoPvrqPFY/Jl/bYf/nR1ll9Yr6af09IJ3Vo1EKTJBr1nUWZAwbTpta7BbX771OhzlWmaEK90OktbshtIfSSOh0sDuKqcNl/MxmIJchElik0ACxblAAluth1t5CvXEYpRiUmS4vIcLMCLajbVG3tVth5SGqIXeMxgjAJV2ubAIpY/LoPOoUGco6wOt9M7FRddwQGJvvt6p8a24ixbR4d2j/OEaIwenMfsp8yPhUGbBiE4CJfVjfQO+4ELi589qDGTZ/JLIokiVFlaYRlXLH8S5UhwQLFgNQt0sRRw7xBJOYxLGsZniM0ely11DBWVrgbjWh2+t5V58MZcdTSM5IjlxColgAuqQ6jfqxsLb9Lnxrx4Xy8rBzS5ZljkijGkDlgO5IFtySVXr9QUF9l2bRT6+UwbltpawOx8r9R5isZfjzJLOhUAQsqg366kV7nw62pcyPHQ4TL1EKjWmCXEkKANfZ2ZiOpYg7nrY+FS+EXJmxgMnMYPFrbb1jEhIsOg8PbQNFFFFAUUUUBQaKKCkzVPyrDfpLOnxVT/wBNck9HJsJVPUBPlqFddz4WfDP9WcA+x1dPtIrlOQQ8nMMVEfry/DWWUfBq6OH61rxXubARWK2AoqzqH+u6qfiqbThZOu9h8TVyaVvSDiNMCL9ZyT7FB+8irY+UZeDLwRhtOFy9PrySzH3K9vmwq34u/NzfspP5TW/D+H0SwR//AM+DW/tlb7fxJ+NePGjWhnIF7RSbf4TWMu8nH7I/oN/sX/zP9i113GYJZowj3tqRtjbdGDr81FcP9EOdwQYIiWaNG5rHSzAGxC2NjXXsmztJgCjK6noVNx8RVbN4zSPSzgwSrJJIAdUunUb/AFRZbDu2qNJkkZm5vavqDFQx0FwLK5XoWA+weFWYrNZoVucZZz1Qcx4yjq4ZApN1vYdsEd/hXp/R4PKLsztCdQY2BJIKktYAdCe6p1FBFweCWIMFv2mZzc37TG5//KMBglhTQl7ambc33Zi5+ZNSqKCsy3JYoNXLB7YAOo6rKL6UF+ijUbDpua2yvJ4cOX5Maxh9N1UAKNIsLKBYVY0UBRRRQFFFFAUUUUFLxYdOGd+nKKyX8AjKxPwBrmufJys7bwkt/Ev+a11fOcKJYJoyLiSN1t7VIrkXG2IvisBiP76CJ7+JB7X84+Nb8HnS/He5mAHl8KK238qKu7Bek3jOPnYjDwD6bBTb/iOi39wuacffS3h05mdQL3IVPwUt99Wx7d1M7qOm5QNWIxT+Dxxj2IgP2ua9M1wOse37DsRWvDW6SN9eaU/Bio/lqZmM2la5cbd9nI5ni/RdgXa5g0nwRmUfAGmrhXhuPCII4U0Rgk2uTuepJNVeG4zhfGNhAW5yAsez2drGwPsNPWDe6g1pldTsl7is0CisVRRRRQFFFFAUUUUBRRRQFFFFAUUUUGDXGPSBhgMJgmH+5bEQDyAYW/5QrtFcp9IUY/AW29XGSAe/V/nWvD9lsfKwgbUqm/VQflRUfJ5LwRHxjX7KK2rtiXVBw6bZ2L997fuC1X9/bSln2K/Bcfh8T9EFS36qmz/wm9TO8sU5J8XWOFf7Ovk8l/bzGvXrnXq1HySQJLiIfBxKvmktzf8AfVx7q986PZrmw+7knlxiC/8AWNrf3W/s0iu3ZX6lcKyS54jnP1Ub4aVtXdMuFkqb9aVNvReljLM8lkPaVNM8Lz4fTe4VCBpk3sSQ6MLW9YjuvUfIeKnxHLFlBMkaMRc3DYdZ2Iv03a3f0rNBvvReqviHHtBCZFC7FdTNfSiE9qRgNyFG9qhZpNMVwq6uS0sgWXlkN9B2IRmHS6je17eFAw3rNKv9ZWiwcUjRtNK7tGqoLGRlLjVsDYEIT76ncQ57+CxI/KeSSQhUiX1i1ixFwDawBoLyiouMlIhdhcMEYjxBsT8Qa0yeQtBEzG7NGhJ8SVBJ+dBNooooCiiigKKKKDBrlHpCnH4D+0xkpHsUsD9ldLzjHiCGSUgnQpIA3LHuUDxJsPfXIuPITzsFgtVzFGNZ+tLIQXb29kn/ABGteGbyXw8r3KE0wRA32jX7KKl6bfCita69AGkziKVsbiEwuHUOyk7+JtZrnuUDrTTmk/Lhke3qqxHt7vmarvR7gWTDSTofx+JkGHici+gfTcDvPVvPQKmfGdSnJlqGvL4nWTDRRsZpcKOXPNbSmggXQncl9lIAva29r73ed+qKmZdgUhjWOMWVeneT4knvJO5PfUPPOgrDG7yjmnlx/hf/AG7jv1PvSu04ZbxEDvBHyrivC5/9dx36n/ZXaMvnGkCps+J6LvC78x8IBb8RgtMi9dLu0a6Dba45D3HlSlwDhHixcAbdZWxO/cGwpaBQPakm5/QrrUUCrcqqgsbkgAXPibdTWwiA6AbX7vHrWSqBnGN5QjJAKPIsblugVri/h1sN/GlkwBsLhoiSUjxYhBDFSURnRLMpvsthcHup1kiDAhgCDsQdwR4EVomGQAKFUKttIAFhbpYd1BRZsiQS4I7JFG0i36BbxNp9nS1R58w1/gGJlAiVtbG59TXGWW5NrGw+JtTPLCrCzKGHgRcePQ0Swqwsyhh4EXHwNAncQYkz4bDySwO0ciu7wqC3aMZMKsLeJ79gbXpg4Vk1YPDG97wRG/j2FqzK0RxhQAoAAFgBsAB0A8qDaiiigKKKKAooooKLiSKQ8p1QyJG+uSNfWaw7Onuazb277CuY8X4R4cSmYRPz4Z21K9vVPTlt4bXAPkR1rtJFKuc5QrPJAfzOORtvqToAQ6/rLv7Y/OtOPPpq2N1VDgcUssayJcqwv/mD50Ut8B4g6ZYm9ZCD9oa3vX51mtspquyXc2uOI4i2GlA66b/A3+6pHAmIBwWFP9zirN/jDKvzkFSXQEEHoQR8aVuD5lw+InwWIJEOJAS97aXF+XIp7iQbX8VWps3gy5Z2drBquzmO6145JmRa8M5AxMQGsDbWOglQfVa3uNx3VauoYWNcsvTXO4Fj8mzDB4+fFYSFZlm23IuAbHcXHQimvgvM8xkkcY3DrCoA0sDuTfcWDHupzzqWDDi8jdpr6UUFne250oNzU3AYON1V0IZWAZSOhB3BrXcndKxwxuor1rVRas3rGqs0V5vKALsQAO87D4mqheKcO1xExmIJB5KmQAjqNS7X99NC7oqjfiVF3liniT67x9kDxJUmw8zVvFOrKGUhlIuCDcEHoQaWWD0vReqbFZ0xdo8NHznQ2cltEcZ62d7HfyAJHfao8WY4y/5nDSDvEWJYt8GiA+dTqhioqjHEsabYhXwx6XlAC38OYpKfOrlJAQCDcHcEVA3orF6CaDNFVM/EMCTcl30tsLnZAx3VC/QORuB1q0BoMmqXN5R+EYZb+qZJT5Kq6b/FxVhmGPjhQySNpUd/ie4AdST3Ada53xrnTQwSGTs4rGrpCd8OHF9jbvOpr272PW1WwxtukybL3BR5k+JlHqte3+Ji33CirThbLjDANVgz9oi3TwHworqy1a7MZqLqqLibIxiluLcxR32swP0TV4P9bf8Amsf5eVRLq7Ws2WcBxnpCw5jC0nK9SVSVmjPTr37d4O/fV43F2C0/2rGkfU6H2X03+demJwiSC0iIw/SF6gf1aw3XlL8Wt8L0swrG8SA3pBWFj+BYVUFwXklYvJIB3EjcDzLH2U28P50kl3wEkfa7UmDmbQVY3JMbgHSCb7aWU92neoCYJFUoEQKRYqF2I8LUu47gtG7UUhTvAI1AHyN7iouGF/xGXF+Oo/0lie7Cb+LTIF+IBPyqnzTPmj2xOMw2Gv8AQiHNk9zNt/BXPf6sYs9lsQNP7SRvlYVJwfBMa+vIWPgq6R95qP5Yz2r/ABqVm3GODU/i4HxkgOz4pjpB8Qtjv7FFeLcT5riB+LHLTu0KEA97kn4Vb4HKIofzaKD42ufianb+NWkxnppOKFT+m80wZEryGRe8OQ6+w2sR7R91OmUzPNGsmAskOJuJVuPyV9y7xi1rm5Ful9LW3IqHPCHUqwurCxFKD8LYhCywTARvsRqZbj9IAEGlxmX+K58f498/zRsY4wWCGnCR3G17SW9Z5D3i/j1PtqGeAdNikiah0ITSR7GBuKZMhycYZCAdTNYs3T2ADuAqyI8qneu0Xxw7aK8GfZngRZ/xsY2tJ+MUjpYsO0PfVlk3FuCbpzMBIdzyjriJ6k6NNuvXsg79at7eVVmOyCCXdo7HxXsn5bGo+N8xF4jdl+bYhheN8Li0P0kcwsPavbBPvWtc2zScKTM8ODiHVy/MlPkgsFU+fa9lc3n4KsdUUtj+kLG3hqU3+VYw/BTMbzSkn9EX/iY/dVf5Y/rP+VT8Z6QBETFhIEfCqDrEt7zFurs1ja/iQb3qZl3F2A09n8KwoH0I21IPJRuAPYBUrLstjgXTGlget7Ek+ZPWvLEZDh3N2hW/kNP2EVbpwX/ih4/jjDRsHw0Uk842WXEsTo8Si77+y1/Gq/KcolxEv4TiySxOoBhu3gSO4DuFMGDyqGL83EqnxsCfiTUw921O08LY8cjP+u+ise6ioaP/2Q=="/>
          <p:cNvSpPr>
            <a:spLocks noChangeAspect="1" noChangeArrowheads="1"/>
          </p:cNvSpPr>
          <p:nvPr/>
        </p:nvSpPr>
        <p:spPr bwMode="auto">
          <a:xfrm>
            <a:off x="1587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s://encrypted-tbn0.gstatic.com/images?q=tbn:ANd9GcTAAGO5K-6LLM4OcNBBzQvm1Ci71I4kUkNhzq471wqeJM4C20ZQb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60688" y="1798320"/>
            <a:ext cx="1197712" cy="155448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bp.blogspot.com/-cSMzrJKfFyE/UWqKTtPFMsI/AAAAAAAABJM/ZAMECIdEWG0/s320/Blog+Button+Clever+Classroom+Social+Skills.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97240" y="5526784"/>
            <a:ext cx="2194560" cy="1255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47877"/>
      </p:ext>
    </p:extLst>
  </p:cSld>
  <p:clrMapOvr>
    <a:masterClrMapping/>
  </p:clrMapOvr>
  <p:transition>
    <p:rand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t>Consider Some General Concepts for Effective Teacher Responses to Staff Managed Misbehavior</a:t>
            </a:r>
            <a:endParaRPr lang="en-US" b="1" dirty="0"/>
          </a:p>
        </p:txBody>
      </p:sp>
      <p:pic>
        <p:nvPicPr>
          <p:cNvPr id="2050" name="Picture 2" descr="NAP-Consistenc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8900" y="27710"/>
            <a:ext cx="2857500" cy="14200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dult supervision or giant parental child care">
            <a:hlinkClick r:id="rId5" tooltip="Download Adult Supervision Or Giant Parental Child Care Stock Images - Image: 20675554"/>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1600200"/>
            <a:ext cx="2438400" cy="1219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924800" y="1600200"/>
            <a:ext cx="2438400" cy="400110"/>
          </a:xfrm>
          <a:prstGeom prst="rect">
            <a:avLst/>
          </a:prstGeom>
          <a:noFill/>
        </p:spPr>
        <p:txBody>
          <a:bodyPr wrap="square" rtlCol="0">
            <a:spAutoFit/>
          </a:bodyPr>
          <a:lstStyle/>
          <a:p>
            <a:r>
              <a:rPr lang="en-US" sz="2000" b="1" dirty="0"/>
              <a:t>Active Supervision</a:t>
            </a:r>
          </a:p>
        </p:txBody>
      </p:sp>
      <p:pic>
        <p:nvPicPr>
          <p:cNvPr id="2054" name="Picture 6" descr="http://3.bp.blogspot.com/-8JbtsxFIgPc/TwN6wsIMaWI/AAAAAAAAD9U/sArj5w0YfQs/s400/IMG_2770.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43738" y="2971800"/>
            <a:ext cx="1457213"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92440" y="3004980"/>
            <a:ext cx="2194560" cy="88122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Brie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72200" y="4112759"/>
            <a:ext cx="1828800" cy="123245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encrypted-tbn1.gstatic.com/images?q=tbn:ANd9GcQyYxMtYg7DotM43Ek3gGE5gi_TWFESTztFbWN7uj_1eiRxh3GV">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55280" y="4274122"/>
            <a:ext cx="2560320" cy="831278"/>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4" descr="data:image/jpeg;base64,/9j/4AAQSkZJRgABAQAAAQABAAD/2wCEAAkGBxQTEhUUEhQUFRAUFRUXFBQUFBQSFxgVFhUXFxgUFhUYHCggGBonHBQVITEhJSkrLi4uFx8zODMtNygtLiwBCgoKBQUFDgUFDisZExkrKysrKysrKysrKysrKysrKysrKysrKysrKysrKysrKysrKysrKysrKysrKysrKysrK//AABEIAJEBXAMBIgACEQEDEQH/xAAcAAEAAgIDAQAAAAAAAAAAAAAAAQcGCAMEBQL/xABPEAABAwIDAwcGBwwHCQAAAAABAAIDBBEFEiEGBzETIkFRYXGBFDI1QpGyCCMzUnShtBYkYnJzgoOxs8HC0RU0NkVTVHUXJSZVkpOUotL/xAAUAQEAAAAAAAAAAAAAAAAAAAAA/8QAFBEBAAAAAAAAAAAAAAAAAAAAAP/aAAwDAQACEQMRAD8AvFERAREQEREBERAREQEREBERAREQEREBERAREQEREBERAREQEREBERAREQEREBERAREQEREBERAREQEREBERAREQEREBERAREQEREBERAREQEREBERAREQEREBERAREQEREBERAREQEREBERAREQEREBFF1KAiIgIoBUoCKLqUBERARRdSgIihBKKLqUBERARRdLoJRRdSgIiICKLoglFF0uglFGZSgIoupQEUXUoCKLqUBFF0uglFGZSgIiICIiDxsdwV85BZV1NPZpFoDFlJ63B8brnuIWvu2G1+LUNZNSmvlfyTgA7LGLtc0PabW00cFs2tVd9vpqr/QfZoUFq4ZsrjUkTJDjGXO1rwBCHWzAGxOnWvD2qxbH8JtJLPHU0xIbyvJNLQSdBIAAW36+HQriwL+rQfkYvcC49o6Fk1NPFIAWPieCDw802PgUGJbtt5UeJXie0Q1jRcsBu17RxdGTr3g8O1Z+Vp1sXWPir6R7CQ8VEIFupzw1w8QSPFbihBjmPbOzzF74a+qp3kc1jORdEHAWvlczNb85UBDtvixq20prpA4ziEuysIBMmQutl161tEtSP76H+oj7Qgu/7i8X/wCdP/8AHb/NHbF4x0Y06/0dv81ZCEoKf2aqsVpcZhpK+pdNDLHK5h5uR+Vt7iwBBBHDtVmY3hTpw3JU1FOW31gMYzXHB2djvqsuHEMHZUVFLUh3OpXSltrOzCRmRzCejUNP5q9pBrht/tHiuHVjqf8ApCV7crXscWxgljuFxltcWIWb7PbPYvVU0NQMYezlomSZTAx1swBte+vFYH8IT0oPo8fvPV57uvRdD9Fh9wIMXfsZjFtMadftp2/zWMUVbjNHi9JTVtS+SCaUAOAbycjbEEXy3BBtorwJXjY3gbKo07ibOp52TMcBfzQQW9xBQeyCsN2/3gwYayzrSVThdkAdY2J0c8+o3j320Xt7V402ipJql+oiYSG/Odwa3xJAWuewdG/F8Xa6qPKaunnvoC1nmsA6G5ixtuolBY+C4djGKsE1TVOoaWTWOKnblkc06g3vdotbUnXqXqS7qdLx4nibZPnOnzi/aAGn61Y0bbC3R0dnYvtBSeIbR4tgcrRWOFbQvdlbKQWv7s/qvtc2de9uKtXZvaGCuhbNTPD4zoRwc11gSx7fVdqNO1NqsCZW0stPIAWyNIaT6rxq1w7jYrW7drtTJhteGPJEL38lUs4i4JaHjqc13T1XQbULoY1i0VLC6ad7Y4mDVzj7AB0knQALuM4LWvfLta+srTTREmmp3ZGtHB817Of2680dVj1lBlzdvMSxad0GEsFPA3z6iQZnBp9YmxDSdbNAJ0Xu0+6uRwvVYpiEknE8lLyTb9gdm/csn3fbNNoKKKEAcplDpnD1pHC7jc8QL2HYAslQVvJsXiNIM2H4lNKRwgrbTNd2Z+j2BYrTbxKypxWipqiHyUxVBbNG1z7ve5jmjNf1Nbgag8b8FeSrbeVs83ymhxBotJDVU7JiPWjdKA0ntBdx6nIMtxzBJJyHMrKqnIba0Jiyk/OcHscSdegha9bT7Z4vR1U1M6ukcYn5cwawZha4dbLpcELaBaqb5vS9V3s/ZtQXpshs/VmGGarxCqfMQ2R0beRZFqL5D8WXHTQ6hZuF18OHxUf4jPdC7KDyccwh8+XJU1FPlv8AIGMZr/Ozsde3gqcqZsXbjDcNbiMpa7nCUsjuIcpcXFtvOsCO+yvlVTMP+LG/Q/4Sgz/AsIfBmz1VRUFwHy5jIBF9WhjG2vfpvwWKb0t4f9HtbDA0SVsou1vnBjSbB7mjUkm9m9NlYJWse8KvMe0L5ZQXMhqKd2UjjGzI6w6/WQWHhm72vqmCXEsSqmSvF+RgfkDL8Adct+wDxX3XbJYtQNMuH18tS1ozGnqee51uhpJ1PYLKzMOxCOeNssLg+KQBzXNNwQV2igpndlttVYjixFQGxiKklHJMztbnEkQLnNcfO4jXhqrnVcUmBtp9o3TMADaqhkeQP8RksTXnxGU+JVjBBKIiAiIgLVXfZ6aq/wBB9miW1S1V32emqv8AQfZokGy2DVLG0sJc5oAhiuS4ADmDiSVXe9HehBFBJT0crJqmUFhfG4OZG06OJcNC7oAB6b9Fl9Ve6OjnoRyIeyqdCxzHumle3OWA2LHOIsTpw0VV7BYq3DMRy1kLSwExSiRjXOidfSRtxpbs4g9yDI9zm72WWojrKhjmU8Lg+JrxlMkg80hp9UHW/SQFsMFxQOa4AggggEEagg6gjsXMgLUOonbHjBe85WMr8znHoa2e5J8AtvFqM+MOxnK4AtdiFiDqCDUagjqQbFf7TMK/zsXsf/8AK8/HN7WGxROdHOJpADkjja4kutoCSAALrJ/uXov8pT/9ln8l52PbAUFTE5jqaFriDlkYwRvaeghzbHjbRB190spfhdO8+c7lHHvdI4n9azFYhuppnR4ZTxuBDmco0ggjUSOHArL0GtXwg/Sg+jx+89WVsTvDw2HD6SKWrjbLHTxNe0tfcOawAg2aq1+EJ6UH0eP3nq2dhNkqGTDqN8lHTPkfTxOc50MbnOcWAkkkalB5e2+9ihbSTNppuWnkjexgY11mlzS3M4kC1r37Vm+xx+8aX8hF7gWO7YbuKGellbHSwxTCN5ifEwRkPDSW3y2uCegrI9kGkUVMCCCIIrgggg5BoQeCCvPhG1pbRQRA2Es93dojYTb2uB8AvA+DZT3mq5OpkbR4ucT+oL2vhIUxNJTSdDJ3NP58ZI9xeR8Gyf4yrZ0lsTh4FwQXuiIggrUbebTCPFaxo4csT/1AO/etuStTN60gOL1hHDlbexjR+5BsNguMuGCxVJN3toQ8nre2Lj7Qta9hqflsRpGO1zVEd76352Y39i2JoMOcNn2w25/9H6j8J0Oa31la9buJwzE6Nx4cuz6zb96Db2ylEQF8vYDoRcduq+kQRZaqb5vS9V3s/ZtW1ZWqm+b0vVd7P2bUG0mHfJR/iM90LsLr4d8lH+Iz3QuwgKqpv7WN+h/wlWqqqm/tY36H/CUFqFVFvr3eyVX35StzTsZaWIC7pGt4OYOlwFxbidLa8beUEINSdkNtavDJDyTiY83xlPJfISDrp6ru0eN1fOxe9OjrsrHO5CpNhyUhADndUb+Du7Q9i7O2u7ejxC73tMVRbSePQnse3g8d+vaqD2z3e1mHayNzwX0njuW8dM44sPDj4FBtbyTSQ6wzAEA2F7HiAerQLkWv+6PeXKyaOjrJC+CQhkUjjd0bzo1jnHVzSdNdQSOhX+3gglERAREQFqtvtH++qv8AQfZolspjO0VPS6TyZCWlwAa95IHUGgk9y1g3hVMlbiFRUxwzCORzQy8TwcrGNYCRbS+W/ig2kwIfe0H5GL3Aqu347C8szy6nb8dGLVDWjV8YHylhxc3p6x3LJth9uaeWmgZI50VQGRxujkjkaS8AN5py2cDYcFnDhcfUgpfcZt1mAw+ocMzR97OJ4gamE9otcdmnQrqC1r3obDSYfVtno2P8nkdni5MOcYpWm5ZoLgDQt8R0KwNit64dG1mIQzxTgWMrYJHRv184hoJaevS3FBaq1I/vsf6iPtC2QxXbqjhjzmRzzlDmsjjke91xdoADdL3HGy1kD5vLfKuQm/rPL5cj7/KZ8t7eCDcFHBVzFvgpba01cD0jye9j1XzJLvgpbaU1cT1eT2/iQZxi+Ix00Mk8rssUTHPce4cB1k8LdJKnBqt00Ecr4zE6RjXmMnMW5hfKTYXOqpLEtpKnG66mpRBLT0HKtdI17Td7Wc5zpHWAFg0gAHi7p0tc+J41BShvLPDAb5RZxvlHABoKDX74QvpQfR4/eerz3dei6H6LD7gWve9bEHV+IOmgimMIYyNjjFI3MG3JcARcA3PHVW1uz24pxQwQVHKQzwRtjIkikDXBvNaWvy2NxbTigsso0ICpQY3vCwDy6gmpxblHNzRX/wARnOb7SLeKoDdDjJosWY2XmNlzU8occuVxtluD0h7WjxK2iIVWb0d1orHGpo8rKvTOwnK2W3rX9WTt4G3igtJrl9Kn9mN5r6NrabGoZoZYwGtnMbnB4Gl3BvE29Zt72WV1G9bCmNzeVNd+C1kjnHstl/WgyvEq5kMT5ZCGxxtc9xOlg0En9S1Z2UweTFsUu5pySSumnPEMjzFxBPbo0d6z/aHFq/HyKehgkgw7MDJNLzM44gu629OVt7qy9htjocNg5OLnPfzpZXec91v/AFaOgBBkLYxly25trW6LcLLUzbTAn4ZiL42iwY8SwEg2MebMw9tiMveCtt7LE94OxEOJQZH8ydlzDMBctJtdpHrMNtR4oPV2Ux2OtpYqiMi0jAXC9y14HOY7tB0XsLWvDJ8V2eldnhL6Vx54F3wv/DY8asd327QrFwvffhz2jlRNC/pDmcoPBzL39iCz15G0GPMpYw5wL5HuEcMTPPlkcdGMH1k9ABKxF29inmOSggqauY8GsiLGA/hvd5o8F6ezez07p/LcQc19ZYiGJmsVNG7i1nznnpf4IMvadL/UtZN+1EWYtISNJY43tPC4sWm3Xq0hbOgLBd6uwoxKFpjIbVwgmJx0DgfOiceo20PQe9BkOxteJ6GllBvngjPiGgEe0EeC9pa77F7bVOCE0mIU8vk4cSwWAdG4m7sjjzZGkm+h43Vjt3y4Tlvy7wfmmCXN3aNt9aCwCVVWzUoqdpayZhDo6aAQ3GozXaOPXdrx4FdXE95NTiF6fBaaUudoamQBrWDpLehp14k37FmW7rY5uHU+TNnqJHZ6iXXnPtwF9coubddyelBlpWFbO44Ti+IUj3kgCCWFriTYZMsgaOgeafFZsVQO12G4iccqKrDY3PfTmLMWlttYx8W5pIzAgHQIL+XDVU7ZGuY8BzHAtc1wBBaRYgg8RYqu8M3uU7bMxGKaiqB5wfE9zCR8wtBNu8L6xrfLh0bfiHvqZj5kccb2guPAFzwPqugpDbvBBR4rNT0/BksZhA4t5QNe1vhnA8AttIL5W342F++ypPYHYipra44piLMgL+VjicLOc8eYS31WNAFr6myu4IJREQEREEFqZR1KUQRlHUgClEEFoUZB1L6RB85B1KcoUogjKEyhSiCMoTKpRBGUdSZQpRAREQFFlKIOKenY8We1rm9Tmhw9hXSh2fpGOzMpqdrh6zYY2n2hq9JEHy1gGgFh1L6REBRZSiD5LB1aLzpdnqRxzOpadzut0EZPtLV6aIOKnpmMGWNjWN6mNDR7AuSylEBQQpRBxzU7Xiz2tc3qcA4ewrz/ALnKO9/JabN18hFf25V6iIOOKFrRla0NaOAAAHsC+7KUQFxR07Glxa1oLzd5AALiBa7iOJsALnqXKiDhqaSOQZZGMe3qe0OHsK61JglNEc0VPBG7rZFGw+0Bd9EEWUoiAiIgIiICIiAiIgIiICIiAiIgIiICIiAiIgIiICIiAiIgIiICIiAiIgIiICIiAiIgIiICIiAiIgIiICIiAiIgIiICIiAiIgIiICIiAiIgIiICIiAiIgIiICIiAiIgIiICIiAiIgIiICIiAiIgIiICIiAiIgIiICIiAiIgIiICIiAiIgIiICIiAiIgIiICIiAiIgIiICIiAiIgIiICIiAiIgIiICIiAiIg/9k=">
            <a:hlinkClick r:id="rId14"/>
          </p:cNvPr>
          <p:cNvSpPr>
            <a:spLocks noChangeAspect="1" noChangeArrowheads="1"/>
          </p:cNvSpPr>
          <p:nvPr/>
        </p:nvSpPr>
        <p:spPr bwMode="auto">
          <a:xfrm>
            <a:off x="1641475" y="-868363"/>
            <a:ext cx="4343400" cy="1809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6" descr="data:image/jpeg;base64,/9j/4AAQSkZJRgABAQAAAQABAAD/2wCEAAkGBxQTEhUUEhQUFRAUFRUXFBQUFBQSFxgVFhUXFxgUFhUYHCggGBonHBQVITEhJSkrLi4uFx8zODMtNygtLiwBCgoKBQUFDgUFDisZExkrKysrKysrKysrKysrKysrKysrKysrKysrKysrKysrKysrKysrKysrKysrKysrKysrK//AABEIAJEBXAMBIgACEQEDEQH/xAAcAAEAAgIDAQAAAAAAAAAAAAAAAQcGCAMEBQL/xABPEAABAwIDAwcGBwwHCQAAAAABAAIDBBEFEiEGBzETIkFRYXGBFDI1QpGyCCMzUnShtBYkYnJzgoOxs8HC0RU0NkVTVHUXJSZVkpOUotL/xAAUAQEAAAAAAAAAAAAAAAAAAAAA/8QAFBEBAAAAAAAAAAAAAAAAAAAAAP/aAAwDAQACEQMRAD8AvFERAREQEREBERAREQEREBERAREQEREBERAREQEREBERAREQEREBERAREQEREBERAREQEREBERAREQEREBERAREQEREBERAREQEREBERAREQEREBERAREQEREBERAREQEREBERAREQEREBERAREQEREBFF1KAiIgIoBUoCKLqUBERARRdSgIihBKKLqUBERARRdLoJRRdSgIiICKLoglFF0uglFGZSgIoupQEUXUoCKLqUBFF0uglFGZSgIiICIiDxsdwV85BZV1NPZpFoDFlJ63B8brnuIWvu2G1+LUNZNSmvlfyTgA7LGLtc0PabW00cFs2tVd9vpqr/QfZoUFq4ZsrjUkTJDjGXO1rwBCHWzAGxOnWvD2qxbH8JtJLPHU0xIbyvJNLQSdBIAAW36+HQriwL+rQfkYvcC49o6Fk1NPFIAWPieCDw802PgUGJbtt5UeJXie0Q1jRcsBu17RxdGTr3g8O1Z+Vp1sXWPir6R7CQ8VEIFupzw1w8QSPFbihBjmPbOzzF74a+qp3kc1jORdEHAWvlczNb85UBDtvixq20prpA4ziEuysIBMmQutl161tEtSP76H+oj7Qgu/7i8X/wCdP/8AHb/NHbF4x0Y06/0dv81ZCEoKf2aqsVpcZhpK+pdNDLHK5h5uR+Vt7iwBBBHDtVmY3hTpw3JU1FOW31gMYzXHB2djvqsuHEMHZUVFLUh3OpXSltrOzCRmRzCejUNP5q9pBrht/tHiuHVjqf8ApCV7crXscWxgljuFxltcWIWb7PbPYvVU0NQMYezlomSZTAx1swBte+vFYH8IT0oPo8fvPV57uvRdD9Fh9wIMXfsZjFtMadftp2/zWMUVbjNHi9JTVtS+SCaUAOAbycjbEEXy3BBtorwJXjY3gbKo07ibOp52TMcBfzQQW9xBQeyCsN2/3gwYayzrSVThdkAdY2J0c8+o3j320Xt7V402ipJql+oiYSG/Odwa3xJAWuewdG/F8Xa6qPKaunnvoC1nmsA6G5ixtuolBY+C4djGKsE1TVOoaWTWOKnblkc06g3vdotbUnXqXqS7qdLx4nibZPnOnzi/aAGn61Y0bbC3R0dnYvtBSeIbR4tgcrRWOFbQvdlbKQWv7s/qvtc2de9uKtXZvaGCuhbNTPD4zoRwc11gSx7fVdqNO1NqsCZW0stPIAWyNIaT6rxq1w7jYrW7drtTJhteGPJEL38lUs4i4JaHjqc13T1XQbULoY1i0VLC6ad7Y4mDVzj7AB0knQALuM4LWvfLta+srTTREmmp3ZGtHB817Of2680dVj1lBlzdvMSxad0GEsFPA3z6iQZnBp9YmxDSdbNAJ0Xu0+6uRwvVYpiEknE8lLyTb9gdm/csn3fbNNoKKKEAcplDpnD1pHC7jc8QL2HYAslQVvJsXiNIM2H4lNKRwgrbTNd2Z+j2BYrTbxKypxWipqiHyUxVBbNG1z7ve5jmjNf1Nbgag8b8FeSrbeVs83ymhxBotJDVU7JiPWjdKA0ntBdx6nIMtxzBJJyHMrKqnIba0Jiyk/OcHscSdegha9bT7Z4vR1U1M6ukcYn5cwawZha4dbLpcELaBaqb5vS9V3s/ZtQXpshs/VmGGarxCqfMQ2R0beRZFqL5D8WXHTQ6hZuF18OHxUf4jPdC7KDyccwh8+XJU1FPlv8AIGMZr/Ozsde3gqcqZsXbjDcNbiMpa7nCUsjuIcpcXFtvOsCO+yvlVTMP+LG/Q/4Sgz/AsIfBmz1VRUFwHy5jIBF9WhjG2vfpvwWKb0t4f9HtbDA0SVsou1vnBjSbB7mjUkm9m9NlYJWse8KvMe0L5ZQXMhqKd2UjjGzI6w6/WQWHhm72vqmCXEsSqmSvF+RgfkDL8Adct+wDxX3XbJYtQNMuH18tS1ozGnqee51uhpJ1PYLKzMOxCOeNssLg+KQBzXNNwQV2igpndlttVYjixFQGxiKklHJMztbnEkQLnNcfO4jXhqrnVcUmBtp9o3TMADaqhkeQP8RksTXnxGU+JVjBBKIiAiIgLVXfZ6aq/wBB9miW1S1V32emqv8AQfZokGy2DVLG0sJc5oAhiuS4ADmDiSVXe9HehBFBJT0crJqmUFhfG4OZG06OJcNC7oAB6b9Fl9Ve6OjnoRyIeyqdCxzHumle3OWA2LHOIsTpw0VV7BYq3DMRy1kLSwExSiRjXOidfSRtxpbs4g9yDI9zm72WWojrKhjmU8Lg+JrxlMkg80hp9UHW/SQFsMFxQOa4AggggEEagg6gjsXMgLUOonbHjBe85WMr8znHoa2e5J8AtvFqM+MOxnK4AtdiFiDqCDUagjqQbFf7TMK/zsXsf/8AK8/HN7WGxROdHOJpADkjja4kutoCSAALrJ/uXov8pT/9ln8l52PbAUFTE5jqaFriDlkYwRvaeghzbHjbRB190spfhdO8+c7lHHvdI4n9azFYhuppnR4ZTxuBDmco0ggjUSOHArL0GtXwg/Sg+jx+89WVsTvDw2HD6SKWrjbLHTxNe0tfcOawAg2aq1+EJ6UH0eP3nq2dhNkqGTDqN8lHTPkfTxOc50MbnOcWAkkkalB5e2+9ihbSTNppuWnkjexgY11mlzS3M4kC1r37Vm+xx+8aX8hF7gWO7YbuKGellbHSwxTCN5ifEwRkPDSW3y2uCegrI9kGkUVMCCCIIrgggg5BoQeCCvPhG1pbRQRA2Es93dojYTb2uB8AvA+DZT3mq5OpkbR4ucT+oL2vhIUxNJTSdDJ3NP58ZI9xeR8Gyf4yrZ0lsTh4FwQXuiIggrUbebTCPFaxo4csT/1AO/etuStTN60gOL1hHDlbexjR+5BsNguMuGCxVJN3toQ8nre2Lj7Qta9hqflsRpGO1zVEd76352Y39i2JoMOcNn2w25/9H6j8J0Oa31la9buJwzE6Nx4cuz6zb96Db2ylEQF8vYDoRcduq+kQRZaqb5vS9V3s/ZtW1ZWqm+b0vVd7P2bUG0mHfJR/iM90LsLr4d8lH+Iz3QuwgKqpv7WN+h/wlWqqqm/tY36H/CUFqFVFvr3eyVX35StzTsZaWIC7pGt4OYOlwFxbidLa8beUEINSdkNtavDJDyTiY83xlPJfISDrp6ru0eN1fOxe9OjrsrHO5CpNhyUhADndUb+Du7Q9i7O2u7ejxC73tMVRbSePQnse3g8d+vaqD2z3e1mHayNzwX0njuW8dM44sPDj4FBtbyTSQ6wzAEA2F7HiAerQLkWv+6PeXKyaOjrJC+CQhkUjjd0bzo1jnHVzSdNdQSOhX+3gglERAREQFqtvtH++qv8AQfZolspjO0VPS6TyZCWlwAa95IHUGgk9y1g3hVMlbiFRUxwzCORzQy8TwcrGNYCRbS+W/ig2kwIfe0H5GL3Aqu347C8szy6nb8dGLVDWjV8YHylhxc3p6x3LJth9uaeWmgZI50VQGRxujkjkaS8AN5py2cDYcFnDhcfUgpfcZt1mAw+ocMzR97OJ4gamE9otcdmnQrqC1r3obDSYfVtno2P8nkdni5MOcYpWm5ZoLgDQt8R0KwNit64dG1mIQzxTgWMrYJHRv184hoJaevS3FBaq1I/vsf6iPtC2QxXbqjhjzmRzzlDmsjjke91xdoADdL3HGy1kD5vLfKuQm/rPL5cj7/KZ8t7eCDcFHBVzFvgpba01cD0jye9j1XzJLvgpbaU1cT1eT2/iQZxi+Ix00Mk8rssUTHPce4cB1k8LdJKnBqt00Ecr4zE6RjXmMnMW5hfKTYXOqpLEtpKnG66mpRBLT0HKtdI17Td7Wc5zpHWAFg0gAHi7p0tc+J41BShvLPDAb5RZxvlHABoKDX74QvpQfR4/eerz3dei6H6LD7gWve9bEHV+IOmgimMIYyNjjFI3MG3JcARcA3PHVW1uz24pxQwQVHKQzwRtjIkikDXBvNaWvy2NxbTigsso0ICpQY3vCwDy6gmpxblHNzRX/wARnOb7SLeKoDdDjJosWY2XmNlzU8occuVxtluD0h7WjxK2iIVWb0d1orHGpo8rKvTOwnK2W3rX9WTt4G3igtJrl9Kn9mN5r6NrabGoZoZYwGtnMbnB4Gl3BvE29Zt72WV1G9bCmNzeVNd+C1kjnHstl/WgyvEq5kMT5ZCGxxtc9xOlg0En9S1Z2UweTFsUu5pySSumnPEMjzFxBPbo0d6z/aHFq/HyKehgkgw7MDJNLzM44gu629OVt7qy9htjocNg5OLnPfzpZXec91v/AFaOgBBkLYxly25trW6LcLLUzbTAn4ZiL42iwY8SwEg2MebMw9tiMveCtt7LE94OxEOJQZH8ydlzDMBctJtdpHrMNtR4oPV2Ux2OtpYqiMi0jAXC9y14HOY7tB0XsLWvDJ8V2eldnhL6Vx54F3wv/DY8asd327QrFwvffhz2jlRNC/pDmcoPBzL39iCz15G0GPMpYw5wL5HuEcMTPPlkcdGMH1k9ABKxF29inmOSggqauY8GsiLGA/hvd5o8F6ezez07p/LcQc19ZYiGJmsVNG7i1nznnpf4IMvadL/UtZN+1EWYtISNJY43tPC4sWm3Xq0hbOgLBd6uwoxKFpjIbVwgmJx0DgfOiceo20PQe9BkOxteJ6GllBvngjPiGgEe0EeC9pa77F7bVOCE0mIU8vk4cSwWAdG4m7sjjzZGkm+h43Vjt3y4Tlvy7wfmmCXN3aNt9aCwCVVWzUoqdpayZhDo6aAQ3GozXaOPXdrx4FdXE95NTiF6fBaaUudoamQBrWDpLehp14k37FmW7rY5uHU+TNnqJHZ6iXXnPtwF9coubddyelBlpWFbO44Ti+IUj3kgCCWFriTYZMsgaOgeafFZsVQO12G4iccqKrDY3PfTmLMWlttYx8W5pIzAgHQIL+XDVU7ZGuY8BzHAtc1wBBaRYgg8RYqu8M3uU7bMxGKaiqB5wfE9zCR8wtBNu8L6xrfLh0bfiHvqZj5kccb2guPAFzwPqugpDbvBBR4rNT0/BksZhA4t5QNe1vhnA8AttIL5W342F++ypPYHYipra44piLMgL+VjicLOc8eYS31WNAFr6myu4IJREQEREEFqZR1KUQRlHUgClEEFoUZB1L6RB85B1KcoUogjKEyhSiCMoTKpRBGUdSZQpRAREQFFlKIOKenY8We1rm9Tmhw9hXSh2fpGOzMpqdrh6zYY2n2hq9JEHy1gGgFh1L6REBRZSiD5LB1aLzpdnqRxzOpadzut0EZPtLV6aIOKnpmMGWNjWN6mNDR7AuSylEBQQpRBxzU7Xiz2tc3qcA4ewrz/ALnKO9/JabN18hFf25V6iIOOKFrRla0NaOAAAHsC+7KUQFxR07Glxa1oLzd5AALiBa7iOJsALnqXKiDhqaSOQZZGMe3qe0OHsK61JglNEc0VPBG7rZFGw+0Bd9EEWUoiAiIgIiICIiAiIgIiICIiAiIgIiICIiAiIgIiICIiAiIgIiICIiAiIgIiICIiAiIgIiICIiAiIgIiICIiAiIgIiICIiAiIgIiICIiAiIgIiICIiAiIgIiICIiAiIgIiICIiAiIgIiICIiAiIgIiICIiAiIgIiICIiAiIgIiICIiAiIgIiICIiAiIgIiICIiAiIgIiICIiAiIgIiICIiAiIgIiICIiAiIg/9k=">
            <a:hlinkClick r:id="rId14"/>
          </p:cNvPr>
          <p:cNvSpPr>
            <a:spLocks noChangeAspect="1" noChangeArrowheads="1"/>
          </p:cNvSpPr>
          <p:nvPr/>
        </p:nvSpPr>
        <p:spPr bwMode="auto">
          <a:xfrm>
            <a:off x="1793875" y="-715963"/>
            <a:ext cx="4343400" cy="1809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8" descr="data:image/jpeg;base64,/9j/4AAQSkZJRgABAQAAAQABAAD/2wCEAAkGBxQTEhUUEhQUFRAUFRUXFBQUFBQSFxgVFhUXFxgUFhUYHCggGBonHBQVITEhJSkrLi4uFx8zODMtNygtLiwBCgoKBQUFDgUFDisZExkrKysrKysrKysrKysrKysrKysrKysrKysrKysrKysrKysrKysrKysrKysrKysrKysrK//AABEIAJEBXAMBIgACEQEDEQH/xAAcAAEAAgIDAQAAAAAAAAAAAAAAAQcGCAMEBQL/xABPEAABAwIDAwcGBwwHCQAAAAABAAIDBBEFEiEGBzETIkFRYXGBFDI1QpGyCCMzUnShtBYkYnJzgoOxs8HC0RU0NkVTVHUXJSZVkpOUotL/xAAUAQEAAAAAAAAAAAAAAAAAAAAA/8QAFBEBAAAAAAAAAAAAAAAAAAAAAP/aAAwDAQACEQMRAD8AvFERAREQEREBERAREQEREBERAREQEREBERAREQEREBERAREQEREBERAREQEREBERAREQEREBERAREQEREBERAREQEREBERAREQEREBERAREQEREBERAREQEREBERAREQEREBERAREQEREBERAREQEREBFF1KAiIgIoBUoCKLqUBERARRdSgIihBKKLqUBERARRdLoJRRdSgIiICKLoglFF0uglFGZSgIoupQEUXUoCKLqUBFF0uglFGZSgIiICIiDxsdwV85BZV1NPZpFoDFlJ63B8brnuIWvu2G1+LUNZNSmvlfyTgA7LGLtc0PabW00cFs2tVd9vpqr/QfZoUFq4ZsrjUkTJDjGXO1rwBCHWzAGxOnWvD2qxbH8JtJLPHU0xIbyvJNLQSdBIAAW36+HQriwL+rQfkYvcC49o6Fk1NPFIAWPieCDw802PgUGJbtt5UeJXie0Q1jRcsBu17RxdGTr3g8O1Z+Vp1sXWPir6R7CQ8VEIFupzw1w8QSPFbihBjmPbOzzF74a+qp3kc1jORdEHAWvlczNb85UBDtvixq20prpA4ziEuysIBMmQutl161tEtSP76H+oj7Qgu/7i8X/wCdP/8AHb/NHbF4x0Y06/0dv81ZCEoKf2aqsVpcZhpK+pdNDLHK5h5uR+Vt7iwBBBHDtVmY3hTpw3JU1FOW31gMYzXHB2djvqsuHEMHZUVFLUh3OpXSltrOzCRmRzCejUNP5q9pBrht/tHiuHVjqf8ApCV7crXscWxgljuFxltcWIWb7PbPYvVU0NQMYezlomSZTAx1swBte+vFYH8IT0oPo8fvPV57uvRdD9Fh9wIMXfsZjFtMadftp2/zWMUVbjNHi9JTVtS+SCaUAOAbycjbEEXy3BBtorwJXjY3gbKo07ibOp52TMcBfzQQW9xBQeyCsN2/3gwYayzrSVThdkAdY2J0c8+o3j320Xt7V402ipJql+oiYSG/Odwa3xJAWuewdG/F8Xa6qPKaunnvoC1nmsA6G5ixtuolBY+C4djGKsE1TVOoaWTWOKnblkc06g3vdotbUnXqXqS7qdLx4nibZPnOnzi/aAGn61Y0bbC3R0dnYvtBSeIbR4tgcrRWOFbQvdlbKQWv7s/qvtc2de9uKtXZvaGCuhbNTPD4zoRwc11gSx7fVdqNO1NqsCZW0stPIAWyNIaT6rxq1w7jYrW7drtTJhteGPJEL38lUs4i4JaHjqc13T1XQbULoY1i0VLC6ad7Y4mDVzj7AB0knQALuM4LWvfLta+srTTREmmp3ZGtHB817Of2680dVj1lBlzdvMSxad0GEsFPA3z6iQZnBp9YmxDSdbNAJ0Xu0+6uRwvVYpiEknE8lLyTb9gdm/csn3fbNNoKKKEAcplDpnD1pHC7jc8QL2HYAslQVvJsXiNIM2H4lNKRwgrbTNd2Z+j2BYrTbxKypxWipqiHyUxVBbNG1z7ve5jmjNf1Nbgag8b8FeSrbeVs83ymhxBotJDVU7JiPWjdKA0ntBdx6nIMtxzBJJyHMrKqnIba0Jiyk/OcHscSdegha9bT7Z4vR1U1M6ukcYn5cwawZha4dbLpcELaBaqb5vS9V3s/ZtQXpshs/VmGGarxCqfMQ2R0beRZFqL5D8WXHTQ6hZuF18OHxUf4jPdC7KDyccwh8+XJU1FPlv8AIGMZr/Ozsde3gqcqZsXbjDcNbiMpa7nCUsjuIcpcXFtvOsCO+yvlVTMP+LG/Q/4Sgz/AsIfBmz1VRUFwHy5jIBF9WhjG2vfpvwWKb0t4f9HtbDA0SVsou1vnBjSbB7mjUkm9m9NlYJWse8KvMe0L5ZQXMhqKd2UjjGzI6w6/WQWHhm72vqmCXEsSqmSvF+RgfkDL8Adct+wDxX3XbJYtQNMuH18tS1ozGnqee51uhpJ1PYLKzMOxCOeNssLg+KQBzXNNwQV2igpndlttVYjixFQGxiKklHJMztbnEkQLnNcfO4jXhqrnVcUmBtp9o3TMADaqhkeQP8RksTXnxGU+JVjBBKIiAiIgLVXfZ6aq/wBB9miW1S1V32emqv8AQfZokGy2DVLG0sJc5oAhiuS4ADmDiSVXe9HehBFBJT0crJqmUFhfG4OZG06OJcNC7oAB6b9Fl9Ve6OjnoRyIeyqdCxzHumle3OWA2LHOIsTpw0VV7BYq3DMRy1kLSwExSiRjXOidfSRtxpbs4g9yDI9zm72WWojrKhjmU8Lg+JrxlMkg80hp9UHW/SQFsMFxQOa4AggggEEagg6gjsXMgLUOonbHjBe85WMr8znHoa2e5J8AtvFqM+MOxnK4AtdiFiDqCDUagjqQbFf7TMK/zsXsf/8AK8/HN7WGxROdHOJpADkjja4kutoCSAALrJ/uXov8pT/9ln8l52PbAUFTE5jqaFriDlkYwRvaeghzbHjbRB190spfhdO8+c7lHHvdI4n9azFYhuppnR4ZTxuBDmco0ggjUSOHArL0GtXwg/Sg+jx+89WVsTvDw2HD6SKWrjbLHTxNe0tfcOawAg2aq1+EJ6UH0eP3nq2dhNkqGTDqN8lHTPkfTxOc50MbnOcWAkkkalB5e2+9ihbSTNppuWnkjexgY11mlzS3M4kC1r37Vm+xx+8aX8hF7gWO7YbuKGellbHSwxTCN5ifEwRkPDSW3y2uCegrI9kGkUVMCCCIIrgggg5BoQeCCvPhG1pbRQRA2Es93dojYTb2uB8AvA+DZT3mq5OpkbR4ucT+oL2vhIUxNJTSdDJ3NP58ZI9xeR8Gyf4yrZ0lsTh4FwQXuiIggrUbebTCPFaxo4csT/1AO/etuStTN60gOL1hHDlbexjR+5BsNguMuGCxVJN3toQ8nre2Lj7Qta9hqflsRpGO1zVEd76352Y39i2JoMOcNn2w25/9H6j8J0Oa31la9buJwzE6Nx4cuz6zb96Db2ylEQF8vYDoRcduq+kQRZaqb5vS9V3s/ZtW1ZWqm+b0vVd7P2bUG0mHfJR/iM90LsLr4d8lH+Iz3QuwgKqpv7WN+h/wlWqqqm/tY36H/CUFqFVFvr3eyVX35StzTsZaWIC7pGt4OYOlwFxbidLa8beUEINSdkNtavDJDyTiY83xlPJfISDrp6ru0eN1fOxe9OjrsrHO5CpNhyUhADndUb+Du7Q9i7O2u7ejxC73tMVRbSePQnse3g8d+vaqD2z3e1mHayNzwX0njuW8dM44sPDj4FBtbyTSQ6wzAEA2F7HiAerQLkWv+6PeXKyaOjrJC+CQhkUjjd0bzo1jnHVzSdNdQSOhX+3gglERAREQFqtvtH++qv8AQfZolspjO0VPS6TyZCWlwAa95IHUGgk9y1g3hVMlbiFRUxwzCORzQy8TwcrGNYCRbS+W/ig2kwIfe0H5GL3Aqu347C8szy6nb8dGLVDWjV8YHylhxc3p6x3LJth9uaeWmgZI50VQGRxujkjkaS8AN5py2cDYcFnDhcfUgpfcZt1mAw+ocMzR97OJ4gamE9otcdmnQrqC1r3obDSYfVtno2P8nkdni5MOcYpWm5ZoLgDQt8R0KwNit64dG1mIQzxTgWMrYJHRv184hoJaevS3FBaq1I/vsf6iPtC2QxXbqjhjzmRzzlDmsjjke91xdoADdL3HGy1kD5vLfKuQm/rPL5cj7/KZ8t7eCDcFHBVzFvgpba01cD0jye9j1XzJLvgpbaU1cT1eT2/iQZxi+Ix00Mk8rssUTHPce4cB1k8LdJKnBqt00Ecr4zE6RjXmMnMW5hfKTYXOqpLEtpKnG66mpRBLT0HKtdI17Td7Wc5zpHWAFg0gAHi7p0tc+J41BShvLPDAb5RZxvlHABoKDX74QvpQfR4/eerz3dei6H6LD7gWve9bEHV+IOmgimMIYyNjjFI3MG3JcARcA3PHVW1uz24pxQwQVHKQzwRtjIkikDXBvNaWvy2NxbTigsso0ICpQY3vCwDy6gmpxblHNzRX/wARnOb7SLeKoDdDjJosWY2XmNlzU8occuVxtluD0h7WjxK2iIVWb0d1orHGpo8rKvTOwnK2W3rX9WTt4G3igtJrl9Kn9mN5r6NrabGoZoZYwGtnMbnB4Gl3BvE29Zt72WV1G9bCmNzeVNd+C1kjnHstl/WgyvEq5kMT5ZCGxxtc9xOlg0En9S1Z2UweTFsUu5pySSumnPEMjzFxBPbo0d6z/aHFq/HyKehgkgw7MDJNLzM44gu629OVt7qy9htjocNg5OLnPfzpZXec91v/AFaOgBBkLYxly25trW6LcLLUzbTAn4ZiL42iwY8SwEg2MebMw9tiMveCtt7LE94OxEOJQZH8ydlzDMBctJtdpHrMNtR4oPV2Ux2OtpYqiMi0jAXC9y14HOY7tB0XsLWvDJ8V2eldnhL6Vx54F3wv/DY8asd327QrFwvffhz2jlRNC/pDmcoPBzL39iCz15G0GPMpYw5wL5HuEcMTPPlkcdGMH1k9ABKxF29inmOSggqauY8GsiLGA/hvd5o8F6ezez07p/LcQc19ZYiGJmsVNG7i1nznnpf4IMvadL/UtZN+1EWYtISNJY43tPC4sWm3Xq0hbOgLBd6uwoxKFpjIbVwgmJx0DgfOiceo20PQe9BkOxteJ6GllBvngjPiGgEe0EeC9pa77F7bVOCE0mIU8vk4cSwWAdG4m7sjjzZGkm+h43Vjt3y4Tlvy7wfmmCXN3aNt9aCwCVVWzUoqdpayZhDo6aAQ3GozXaOPXdrx4FdXE95NTiF6fBaaUudoamQBrWDpLehp14k37FmW7rY5uHU+TNnqJHZ6iXXnPtwF9coubddyelBlpWFbO44Ti+IUj3kgCCWFriTYZMsgaOgeafFZsVQO12G4iccqKrDY3PfTmLMWlttYx8W5pIzAgHQIL+XDVU7ZGuY8BzHAtc1wBBaRYgg8RYqu8M3uU7bMxGKaiqB5wfE9zCR8wtBNu8L6xrfLh0bfiHvqZj5kccb2guPAFzwPqugpDbvBBR4rNT0/BksZhA4t5QNe1vhnA8AttIL5W342F++ypPYHYipra44piLMgL+VjicLOc8eYS31WNAFr6myu4IJREQEREEFqZR1KUQRlHUgClEEFoUZB1L6RB85B1KcoUogjKEyhSiCMoTKpRBGUdSZQpRAREQFFlKIOKenY8We1rm9Tmhw9hXSh2fpGOzMpqdrh6zYY2n2hq9JEHy1gGgFh1L6REBRZSiD5LB1aLzpdnqRxzOpadzut0EZPtLV6aIOKnpmMGWNjWN6mNDR7AuSylEBQQpRBxzU7Xiz2tc3qcA4ewrz/ALnKO9/JabN18hFf25V6iIOOKFrRla0NaOAAAHsC+7KUQFxR07Glxa1oLzd5AALiBa7iOJsALnqXKiDhqaSOQZZGMe3qe0OHsK61JglNEc0VPBG7rZFGw+0Bd9EEWUoiAiIgIiICIiAiIgIiICIiAiIgIiICIiAiIgIiICIiAiIgIiICIiAiIgIiICIiAiIgIiICIiAiIgIiICIiAiIgIiICIiAiIgIiICIiAiIgIiICIiAiIgIiICIiAiIgIiICIiAiIgIiICIiAiIgIiICIiAiIgIiICIiAiIgIiICIiAiIgIiICIiAiIgIiICIiAiIgIiICIiAiIgIiICIiAiIgIiICIiAiIg/9k=">
            <a:hlinkClick r:id="rId14"/>
          </p:cNvPr>
          <p:cNvSpPr>
            <a:spLocks noChangeAspect="1" noChangeArrowheads="1"/>
          </p:cNvSpPr>
          <p:nvPr/>
        </p:nvSpPr>
        <p:spPr bwMode="auto">
          <a:xfrm>
            <a:off x="1946275" y="-563563"/>
            <a:ext cx="4343400" cy="1809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8" name="Picture 20" descr="REFOCUS"/>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15200" y="5345209"/>
            <a:ext cx="2377440" cy="990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315200" y="6172201"/>
            <a:ext cx="2377440" cy="584775"/>
          </a:xfrm>
          <a:prstGeom prst="rect">
            <a:avLst/>
          </a:prstGeom>
          <a:noFill/>
        </p:spPr>
        <p:txBody>
          <a:bodyPr wrap="square" rtlCol="0">
            <a:spAutoFit/>
          </a:bodyPr>
          <a:lstStyle/>
          <a:p>
            <a:pPr algn="ctr"/>
            <a:r>
              <a:rPr lang="en-US" sz="3200" dirty="0"/>
              <a:t>The Class</a:t>
            </a:r>
          </a:p>
        </p:txBody>
      </p:sp>
    </p:spTree>
    <p:extLst>
      <p:ext uri="{BB962C8B-B14F-4D97-AF65-F5344CB8AC3E}">
        <p14:creationId xmlns:p14="http://schemas.microsoft.com/office/powerpoint/2010/main" val="2230637941"/>
      </p:ext>
    </p:extLst>
  </p:cSld>
  <p:clrMapOvr>
    <a:masterClrMapping/>
  </p:clrMapOvr>
  <p:transition>
    <p:rand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6400" y="685800"/>
            <a:ext cx="4343400" cy="5334000"/>
          </a:xfrm>
        </p:spPr>
        <p:txBody>
          <a:bodyPr>
            <a:normAutofit/>
          </a:bodyPr>
          <a:lstStyle/>
          <a:p>
            <a:r>
              <a:rPr lang="en-US" sz="4800" dirty="0"/>
              <a:t>Preplan and Become Fluent in Your Responses to Student Misbehavior</a:t>
            </a:r>
          </a:p>
        </p:txBody>
      </p:sp>
      <p:pic>
        <p:nvPicPr>
          <p:cNvPr id="8" name="Picture 2" descr="https://cdn0.iconfinder.com/data/icons/rcons-basic/16/layers-512.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
            <a:ext cx="4419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315200" y="5094982"/>
            <a:ext cx="2895600" cy="1077218"/>
          </a:xfrm>
          <a:prstGeom prst="rect">
            <a:avLst/>
          </a:prstGeom>
          <a:noFill/>
        </p:spPr>
        <p:txBody>
          <a:bodyPr wrap="square" rtlCol="0">
            <a:spAutoFit/>
          </a:bodyPr>
          <a:lstStyle/>
          <a:p>
            <a:pPr algn="ctr"/>
            <a:r>
              <a:rPr lang="en-US" sz="3200" b="1" dirty="0">
                <a:solidFill>
                  <a:srgbClr val="00B050"/>
                </a:solidFill>
              </a:rPr>
              <a:t>Actions </a:t>
            </a:r>
          </a:p>
          <a:p>
            <a:pPr algn="ctr"/>
            <a:r>
              <a:rPr lang="en-US" sz="3200" b="1" dirty="0">
                <a:solidFill>
                  <a:srgbClr val="00B050"/>
                </a:solidFill>
              </a:rPr>
              <a:t>to Minimize</a:t>
            </a:r>
          </a:p>
        </p:txBody>
      </p:sp>
      <p:sp>
        <p:nvSpPr>
          <p:cNvPr id="10" name="TextBox 9"/>
          <p:cNvSpPr txBox="1"/>
          <p:nvPr/>
        </p:nvSpPr>
        <p:spPr>
          <a:xfrm>
            <a:off x="7239000" y="3429000"/>
            <a:ext cx="3124200" cy="1569660"/>
          </a:xfrm>
          <a:prstGeom prst="rect">
            <a:avLst/>
          </a:prstGeom>
          <a:noFill/>
        </p:spPr>
        <p:txBody>
          <a:bodyPr wrap="square" rtlCol="0">
            <a:spAutoFit/>
          </a:bodyPr>
          <a:lstStyle/>
          <a:p>
            <a:pPr algn="ctr"/>
            <a:r>
              <a:rPr lang="en-US" sz="3200" b="1" dirty="0">
                <a:solidFill>
                  <a:srgbClr val="FFFF00"/>
                </a:solidFill>
              </a:rPr>
              <a:t>Direct </a:t>
            </a:r>
          </a:p>
          <a:p>
            <a:pPr algn="ctr"/>
            <a:r>
              <a:rPr lang="en-US" sz="3200" b="1" dirty="0">
                <a:solidFill>
                  <a:srgbClr val="FFFF00"/>
                </a:solidFill>
              </a:rPr>
              <a:t>Error Correction</a:t>
            </a:r>
          </a:p>
        </p:txBody>
      </p:sp>
      <p:sp>
        <p:nvSpPr>
          <p:cNvPr id="11" name="TextBox 10"/>
          <p:cNvSpPr txBox="1"/>
          <p:nvPr/>
        </p:nvSpPr>
        <p:spPr>
          <a:xfrm>
            <a:off x="6705600" y="1284981"/>
            <a:ext cx="3505200" cy="1077218"/>
          </a:xfrm>
          <a:prstGeom prst="rect">
            <a:avLst/>
          </a:prstGeom>
          <a:noFill/>
        </p:spPr>
        <p:txBody>
          <a:bodyPr wrap="square" rtlCol="0">
            <a:spAutoFit/>
          </a:bodyPr>
          <a:lstStyle/>
          <a:p>
            <a:pPr algn="ctr"/>
            <a:r>
              <a:rPr lang="en-US" sz="3200" b="1" dirty="0">
                <a:solidFill>
                  <a:srgbClr val="FF0000"/>
                </a:solidFill>
              </a:rPr>
              <a:t>Corrective </a:t>
            </a:r>
          </a:p>
          <a:p>
            <a:pPr algn="ctr"/>
            <a:r>
              <a:rPr lang="en-US" sz="3200" b="1" dirty="0">
                <a:solidFill>
                  <a:srgbClr val="FF0000"/>
                </a:solidFill>
              </a:rPr>
              <a:t>Consequences</a:t>
            </a:r>
          </a:p>
        </p:txBody>
      </p:sp>
      <p:sp>
        <p:nvSpPr>
          <p:cNvPr id="12" name="Curved Right Arrow 11"/>
          <p:cNvSpPr/>
          <p:nvPr/>
        </p:nvSpPr>
        <p:spPr>
          <a:xfrm flipV="1">
            <a:off x="6019800" y="3429000"/>
            <a:ext cx="1066800" cy="2362200"/>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3" name="Curved Right Arrow 12"/>
          <p:cNvSpPr/>
          <p:nvPr/>
        </p:nvSpPr>
        <p:spPr>
          <a:xfrm flipV="1">
            <a:off x="6057900" y="1039118"/>
            <a:ext cx="1028700" cy="2362200"/>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Tree>
    <p:extLst>
      <p:ext uri="{BB962C8B-B14F-4D97-AF65-F5344CB8AC3E}">
        <p14:creationId xmlns:p14="http://schemas.microsoft.com/office/powerpoint/2010/main" val="2627836655"/>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3121" name="Rectangle 3"/>
          <p:cNvSpPr>
            <a:spLocks noGrp="1" noChangeArrowheads="1"/>
          </p:cNvSpPr>
          <p:nvPr>
            <p:ph type="title"/>
          </p:nvPr>
        </p:nvSpPr>
        <p:spPr>
          <a:xfrm>
            <a:off x="175361" y="158816"/>
            <a:ext cx="7543800" cy="1066800"/>
          </a:xfrm>
        </p:spPr>
        <p:txBody>
          <a:bodyPr vert="horz" lIns="91407" tIns="45704" rIns="91407" bIns="45704" rtlCol="0" anchor="t" anchorCtr="0">
            <a:normAutofit fontScale="90000"/>
          </a:bodyPr>
          <a:lstStyle/>
          <a:p>
            <a:pPr eaLnBrk="1" hangingPunct="1"/>
            <a:r>
              <a:rPr lang="en-US" altLang="en-US" sz="4400" dirty="0"/>
              <a:t>Best Practice for Teachers</a:t>
            </a:r>
          </a:p>
        </p:txBody>
      </p:sp>
      <p:grpSp>
        <p:nvGrpSpPr>
          <p:cNvPr id="2053122" name="Group 14"/>
          <p:cNvGrpSpPr>
            <a:grpSpLocks/>
          </p:cNvGrpSpPr>
          <p:nvPr/>
        </p:nvGrpSpPr>
        <p:grpSpPr bwMode="auto">
          <a:xfrm>
            <a:off x="5951638" y="2560969"/>
            <a:ext cx="3479800" cy="3761440"/>
            <a:chOff x="4888710" y="1993102"/>
            <a:chExt cx="3481379" cy="3759837"/>
          </a:xfrm>
        </p:grpSpPr>
        <p:sp>
          <p:nvSpPr>
            <p:cNvPr id="7" name="Freeform 6"/>
            <p:cNvSpPr/>
            <p:nvPr/>
          </p:nvSpPr>
          <p:spPr>
            <a:xfrm>
              <a:off x="5790948" y="1993102"/>
              <a:ext cx="1283493" cy="1283493"/>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sz="2000" dirty="0">
                  <a:latin typeface="Century Gothic"/>
                </a:rPr>
                <a:t>Tell </a:t>
              </a:r>
            </a:p>
          </p:txBody>
        </p:sp>
        <p:sp>
          <p:nvSpPr>
            <p:cNvPr id="8" name="Freeform 7"/>
            <p:cNvSpPr/>
            <p:nvPr/>
          </p:nvSpPr>
          <p:spPr>
            <a:xfrm rot="2563707">
              <a:off x="6948632" y="3011843"/>
              <a:ext cx="254115" cy="433202"/>
            </a:xfrm>
            <a:custGeom>
              <a:avLst/>
              <a:gdLst>
                <a:gd name="connsiteX0" fmla="*/ 0 w 254561"/>
                <a:gd name="connsiteY0" fmla="*/ 86636 h 433179"/>
                <a:gd name="connsiteX1" fmla="*/ 127281 w 254561"/>
                <a:gd name="connsiteY1" fmla="*/ 86636 h 433179"/>
                <a:gd name="connsiteX2" fmla="*/ 127281 w 254561"/>
                <a:gd name="connsiteY2" fmla="*/ 0 h 433179"/>
                <a:gd name="connsiteX3" fmla="*/ 254561 w 254561"/>
                <a:gd name="connsiteY3" fmla="*/ 216590 h 433179"/>
                <a:gd name="connsiteX4" fmla="*/ 127281 w 254561"/>
                <a:gd name="connsiteY4" fmla="*/ 433179 h 433179"/>
                <a:gd name="connsiteX5" fmla="*/ 127281 w 254561"/>
                <a:gd name="connsiteY5" fmla="*/ 346543 h 433179"/>
                <a:gd name="connsiteX6" fmla="*/ 0 w 254561"/>
                <a:gd name="connsiteY6" fmla="*/ 346543 h 433179"/>
                <a:gd name="connsiteX7" fmla="*/ 0 w 254561"/>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561" h="433179">
                  <a:moveTo>
                    <a:pt x="0" y="86636"/>
                  </a:moveTo>
                  <a:lnTo>
                    <a:pt x="127281" y="86636"/>
                  </a:lnTo>
                  <a:lnTo>
                    <a:pt x="127281" y="0"/>
                  </a:lnTo>
                  <a:lnTo>
                    <a:pt x="254561" y="216590"/>
                  </a:lnTo>
                  <a:lnTo>
                    <a:pt x="127281" y="433179"/>
                  </a:lnTo>
                  <a:lnTo>
                    <a:pt x="127281" y="346543"/>
                  </a:lnTo>
                  <a:lnTo>
                    <a:pt x="0" y="346543"/>
                  </a:lnTo>
                  <a:lnTo>
                    <a:pt x="0" y="86636"/>
                  </a:lnTo>
                  <a:close/>
                </a:path>
              </a:pathLst>
            </a:custGeom>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lIns="0" tIns="86635" rIns="76367" bIns="86636" spcCol="1270" anchor="ctr"/>
            <a:lstStyle/>
            <a:p>
              <a:pPr algn="ctr" defTabSz="711200">
                <a:lnSpc>
                  <a:spcPct val="90000"/>
                </a:lnSpc>
                <a:spcAft>
                  <a:spcPct val="35000"/>
                </a:spcAft>
                <a:defRPr/>
              </a:pPr>
              <a:endParaRPr lang="en-US" sz="1600" dirty="0">
                <a:latin typeface="Century Gothic"/>
              </a:endParaRPr>
            </a:p>
          </p:txBody>
        </p:sp>
        <p:sp>
          <p:nvSpPr>
            <p:cNvPr id="9" name="Freeform 8"/>
            <p:cNvSpPr/>
            <p:nvPr/>
          </p:nvSpPr>
          <p:spPr>
            <a:xfrm>
              <a:off x="7086596" y="3189883"/>
              <a:ext cx="1283493" cy="1283493"/>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2417650"/>
                <a:satOff val="-12726"/>
                <a:lumOff val="-13399"/>
                <a:alphaOff val="0"/>
              </a:schemeClr>
            </a:fillRef>
            <a:effectRef idx="1">
              <a:schemeClr val="accent5">
                <a:hueOff val="-2417650"/>
                <a:satOff val="-12726"/>
                <a:lumOff val="-13399"/>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sz="2000" dirty="0">
                  <a:latin typeface="Century Gothic"/>
                </a:rPr>
                <a:t>Show</a:t>
              </a:r>
            </a:p>
          </p:txBody>
        </p:sp>
        <p:sp>
          <p:nvSpPr>
            <p:cNvPr id="10" name="Freeform 9"/>
            <p:cNvSpPr/>
            <p:nvPr/>
          </p:nvSpPr>
          <p:spPr>
            <a:xfrm rot="18656525">
              <a:off x="7107535" y="4225571"/>
              <a:ext cx="182484" cy="433585"/>
            </a:xfrm>
            <a:custGeom>
              <a:avLst/>
              <a:gdLst>
                <a:gd name="connsiteX0" fmla="*/ 0 w 182568"/>
                <a:gd name="connsiteY0" fmla="*/ 86636 h 433179"/>
                <a:gd name="connsiteX1" fmla="*/ 91284 w 182568"/>
                <a:gd name="connsiteY1" fmla="*/ 86636 h 433179"/>
                <a:gd name="connsiteX2" fmla="*/ 91284 w 182568"/>
                <a:gd name="connsiteY2" fmla="*/ 0 h 433179"/>
                <a:gd name="connsiteX3" fmla="*/ 182568 w 182568"/>
                <a:gd name="connsiteY3" fmla="*/ 216590 h 433179"/>
                <a:gd name="connsiteX4" fmla="*/ 91284 w 182568"/>
                <a:gd name="connsiteY4" fmla="*/ 433179 h 433179"/>
                <a:gd name="connsiteX5" fmla="*/ 91284 w 182568"/>
                <a:gd name="connsiteY5" fmla="*/ 346543 h 433179"/>
                <a:gd name="connsiteX6" fmla="*/ 0 w 182568"/>
                <a:gd name="connsiteY6" fmla="*/ 346543 h 433179"/>
                <a:gd name="connsiteX7" fmla="*/ 0 w 182568"/>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568" h="433179">
                  <a:moveTo>
                    <a:pt x="182567" y="346543"/>
                  </a:moveTo>
                  <a:lnTo>
                    <a:pt x="91284" y="346543"/>
                  </a:lnTo>
                  <a:lnTo>
                    <a:pt x="91284" y="433179"/>
                  </a:lnTo>
                  <a:lnTo>
                    <a:pt x="1" y="216589"/>
                  </a:lnTo>
                  <a:lnTo>
                    <a:pt x="91284" y="0"/>
                  </a:lnTo>
                  <a:lnTo>
                    <a:pt x="91284" y="86636"/>
                  </a:lnTo>
                  <a:lnTo>
                    <a:pt x="182567" y="86636"/>
                  </a:lnTo>
                  <a:lnTo>
                    <a:pt x="182567" y="346543"/>
                  </a:lnTo>
                  <a:close/>
                </a:path>
              </a:pathLst>
            </a:custGeom>
          </p:spPr>
          <p:style>
            <a:lnRef idx="0">
              <a:schemeClr val="lt1">
                <a:hueOff val="0"/>
                <a:satOff val="0"/>
                <a:lumOff val="0"/>
                <a:alphaOff val="0"/>
              </a:schemeClr>
            </a:lnRef>
            <a:fillRef idx="2">
              <a:schemeClr val="accent5">
                <a:hueOff val="-2417650"/>
                <a:satOff val="-12726"/>
                <a:lumOff val="-13399"/>
                <a:alphaOff val="0"/>
              </a:schemeClr>
            </a:fillRef>
            <a:effectRef idx="1">
              <a:schemeClr val="accent5">
                <a:hueOff val="-2417650"/>
                <a:satOff val="-12726"/>
                <a:lumOff val="-13399"/>
                <a:alphaOff val="0"/>
              </a:schemeClr>
            </a:effectRef>
            <a:fontRef idx="minor">
              <a:schemeClr val="dk1"/>
            </a:fontRef>
          </p:style>
          <p:txBody>
            <a:bodyPr lIns="54769" tIns="86636" rIns="1" bIns="86636" spcCol="1270" anchor="ctr"/>
            <a:lstStyle/>
            <a:p>
              <a:pPr algn="ctr" defTabSz="711200">
                <a:lnSpc>
                  <a:spcPct val="90000"/>
                </a:lnSpc>
                <a:spcAft>
                  <a:spcPct val="35000"/>
                </a:spcAft>
                <a:defRPr/>
              </a:pPr>
              <a:endParaRPr lang="en-US" sz="1600" dirty="0">
                <a:latin typeface="Century Gothic"/>
              </a:endParaRPr>
            </a:p>
          </p:txBody>
        </p:sp>
        <p:sp>
          <p:nvSpPr>
            <p:cNvPr id="11" name="Freeform 10"/>
            <p:cNvSpPr/>
            <p:nvPr/>
          </p:nvSpPr>
          <p:spPr>
            <a:xfrm>
              <a:off x="6019798" y="4419602"/>
              <a:ext cx="1389494" cy="1333337"/>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835301"/>
                <a:satOff val="-25453"/>
                <a:lumOff val="-26797"/>
                <a:alphaOff val="0"/>
              </a:schemeClr>
            </a:fillRef>
            <a:effectRef idx="1">
              <a:schemeClr val="accent5">
                <a:hueOff val="-4835301"/>
                <a:satOff val="-25453"/>
                <a:lumOff val="-26797"/>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dirty="0">
                  <a:latin typeface="Century Gothic"/>
                </a:rPr>
                <a:t>Practice</a:t>
              </a:r>
            </a:p>
          </p:txBody>
        </p:sp>
        <p:sp>
          <p:nvSpPr>
            <p:cNvPr id="12" name="Freeform 11"/>
            <p:cNvSpPr/>
            <p:nvPr/>
          </p:nvSpPr>
          <p:spPr>
            <a:xfrm rot="24318008">
              <a:off x="6014040" y="4323161"/>
              <a:ext cx="171377" cy="433585"/>
            </a:xfrm>
            <a:custGeom>
              <a:avLst/>
              <a:gdLst>
                <a:gd name="connsiteX0" fmla="*/ 0 w 172012"/>
                <a:gd name="connsiteY0" fmla="*/ 86636 h 433179"/>
                <a:gd name="connsiteX1" fmla="*/ 86006 w 172012"/>
                <a:gd name="connsiteY1" fmla="*/ 86636 h 433179"/>
                <a:gd name="connsiteX2" fmla="*/ 86006 w 172012"/>
                <a:gd name="connsiteY2" fmla="*/ 0 h 433179"/>
                <a:gd name="connsiteX3" fmla="*/ 172012 w 172012"/>
                <a:gd name="connsiteY3" fmla="*/ 216590 h 433179"/>
                <a:gd name="connsiteX4" fmla="*/ 86006 w 172012"/>
                <a:gd name="connsiteY4" fmla="*/ 433179 h 433179"/>
                <a:gd name="connsiteX5" fmla="*/ 86006 w 172012"/>
                <a:gd name="connsiteY5" fmla="*/ 346543 h 433179"/>
                <a:gd name="connsiteX6" fmla="*/ 0 w 172012"/>
                <a:gd name="connsiteY6" fmla="*/ 346543 h 433179"/>
                <a:gd name="connsiteX7" fmla="*/ 0 w 172012"/>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012" h="433179">
                  <a:moveTo>
                    <a:pt x="172011" y="346543"/>
                  </a:moveTo>
                  <a:lnTo>
                    <a:pt x="86006" y="346543"/>
                  </a:lnTo>
                  <a:lnTo>
                    <a:pt x="86006" y="433179"/>
                  </a:lnTo>
                  <a:lnTo>
                    <a:pt x="1" y="216589"/>
                  </a:lnTo>
                  <a:lnTo>
                    <a:pt x="86006" y="0"/>
                  </a:lnTo>
                  <a:lnTo>
                    <a:pt x="86006" y="86636"/>
                  </a:lnTo>
                  <a:lnTo>
                    <a:pt x="172011" y="86636"/>
                  </a:lnTo>
                  <a:lnTo>
                    <a:pt x="172011" y="346543"/>
                  </a:lnTo>
                  <a:close/>
                </a:path>
              </a:pathLst>
            </a:custGeom>
          </p:spPr>
          <p:style>
            <a:lnRef idx="0">
              <a:schemeClr val="lt1">
                <a:hueOff val="0"/>
                <a:satOff val="0"/>
                <a:lumOff val="0"/>
                <a:alphaOff val="0"/>
              </a:schemeClr>
            </a:lnRef>
            <a:fillRef idx="2">
              <a:schemeClr val="accent5">
                <a:hueOff val="-4835301"/>
                <a:satOff val="-25453"/>
                <a:lumOff val="-26797"/>
                <a:alphaOff val="0"/>
              </a:schemeClr>
            </a:fillRef>
            <a:effectRef idx="1">
              <a:schemeClr val="accent5">
                <a:hueOff val="-4835301"/>
                <a:satOff val="-25453"/>
                <a:lumOff val="-26797"/>
                <a:alphaOff val="0"/>
              </a:schemeClr>
            </a:effectRef>
            <a:fontRef idx="minor">
              <a:schemeClr val="dk1"/>
            </a:fontRef>
          </p:style>
          <p:txBody>
            <a:bodyPr lIns="51604" tIns="86635" rIns="0" bIns="86636" spcCol="1270" anchor="ctr"/>
            <a:lstStyle/>
            <a:p>
              <a:pPr algn="ctr" defTabSz="711200">
                <a:lnSpc>
                  <a:spcPct val="90000"/>
                </a:lnSpc>
                <a:spcAft>
                  <a:spcPct val="35000"/>
                </a:spcAft>
                <a:defRPr/>
              </a:pPr>
              <a:endParaRPr lang="en-US" sz="1600" dirty="0">
                <a:latin typeface="Century Gothic"/>
              </a:endParaRPr>
            </a:p>
          </p:txBody>
        </p:sp>
        <p:sp>
          <p:nvSpPr>
            <p:cNvPr id="13" name="Freeform 12"/>
            <p:cNvSpPr/>
            <p:nvPr/>
          </p:nvSpPr>
          <p:spPr>
            <a:xfrm>
              <a:off x="4888710" y="3276600"/>
              <a:ext cx="1283493" cy="1283493"/>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7252951"/>
                <a:satOff val="-38179"/>
                <a:lumOff val="-40196"/>
                <a:alphaOff val="0"/>
              </a:schemeClr>
            </a:fillRef>
            <a:effectRef idx="1">
              <a:schemeClr val="accent5">
                <a:hueOff val="-7252951"/>
                <a:satOff val="-38179"/>
                <a:lumOff val="-40196"/>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sz="2000" dirty="0">
                  <a:latin typeface="Century Gothic"/>
                </a:rPr>
                <a:t>Assess</a:t>
              </a:r>
            </a:p>
          </p:txBody>
        </p:sp>
        <p:sp>
          <p:nvSpPr>
            <p:cNvPr id="14" name="Freeform 13"/>
            <p:cNvSpPr/>
            <p:nvPr/>
          </p:nvSpPr>
          <p:spPr>
            <a:xfrm rot="18306324">
              <a:off x="5902856" y="3063223"/>
              <a:ext cx="152335" cy="433585"/>
            </a:xfrm>
            <a:custGeom>
              <a:avLst/>
              <a:gdLst>
                <a:gd name="connsiteX0" fmla="*/ 0 w 151257"/>
                <a:gd name="connsiteY0" fmla="*/ 86636 h 433179"/>
                <a:gd name="connsiteX1" fmla="*/ 75629 w 151257"/>
                <a:gd name="connsiteY1" fmla="*/ 86636 h 433179"/>
                <a:gd name="connsiteX2" fmla="*/ 75629 w 151257"/>
                <a:gd name="connsiteY2" fmla="*/ 0 h 433179"/>
                <a:gd name="connsiteX3" fmla="*/ 151257 w 151257"/>
                <a:gd name="connsiteY3" fmla="*/ 216590 h 433179"/>
                <a:gd name="connsiteX4" fmla="*/ 75629 w 151257"/>
                <a:gd name="connsiteY4" fmla="*/ 433179 h 433179"/>
                <a:gd name="connsiteX5" fmla="*/ 75629 w 151257"/>
                <a:gd name="connsiteY5" fmla="*/ 346543 h 433179"/>
                <a:gd name="connsiteX6" fmla="*/ 0 w 151257"/>
                <a:gd name="connsiteY6" fmla="*/ 346543 h 433179"/>
                <a:gd name="connsiteX7" fmla="*/ 0 w 151257"/>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257" h="433179">
                  <a:moveTo>
                    <a:pt x="0" y="86636"/>
                  </a:moveTo>
                  <a:lnTo>
                    <a:pt x="75629" y="86636"/>
                  </a:lnTo>
                  <a:lnTo>
                    <a:pt x="75629" y="0"/>
                  </a:lnTo>
                  <a:lnTo>
                    <a:pt x="151257" y="216590"/>
                  </a:lnTo>
                  <a:lnTo>
                    <a:pt x="75629" y="433179"/>
                  </a:lnTo>
                  <a:lnTo>
                    <a:pt x="75629" y="346543"/>
                  </a:lnTo>
                  <a:lnTo>
                    <a:pt x="0" y="346543"/>
                  </a:lnTo>
                  <a:lnTo>
                    <a:pt x="0" y="86636"/>
                  </a:lnTo>
                  <a:close/>
                </a:path>
              </a:pathLst>
            </a:custGeom>
          </p:spPr>
          <p:style>
            <a:lnRef idx="0">
              <a:schemeClr val="lt1">
                <a:hueOff val="0"/>
                <a:satOff val="0"/>
                <a:lumOff val="0"/>
                <a:alphaOff val="0"/>
              </a:schemeClr>
            </a:lnRef>
            <a:fillRef idx="2">
              <a:schemeClr val="accent5">
                <a:hueOff val="-7252951"/>
                <a:satOff val="-38179"/>
                <a:lumOff val="-40196"/>
                <a:alphaOff val="0"/>
              </a:schemeClr>
            </a:fillRef>
            <a:effectRef idx="1">
              <a:schemeClr val="accent5">
                <a:hueOff val="-7252951"/>
                <a:satOff val="-38179"/>
                <a:lumOff val="-40196"/>
                <a:alphaOff val="0"/>
              </a:schemeClr>
            </a:effectRef>
            <a:fontRef idx="minor">
              <a:schemeClr val="dk1"/>
            </a:fontRef>
          </p:style>
          <p:txBody>
            <a:bodyPr lIns="-1" tIns="86636" rIns="45377" bIns="86635" spcCol="1270" anchor="ctr"/>
            <a:lstStyle/>
            <a:p>
              <a:pPr algn="ctr" defTabSz="711200">
                <a:lnSpc>
                  <a:spcPct val="90000"/>
                </a:lnSpc>
                <a:spcAft>
                  <a:spcPct val="35000"/>
                </a:spcAft>
                <a:defRPr/>
              </a:pPr>
              <a:endParaRPr lang="en-US" sz="1600" dirty="0">
                <a:latin typeface="Century Gothic"/>
              </a:endParaRPr>
            </a:p>
          </p:txBody>
        </p:sp>
      </p:grpSp>
      <p:sp>
        <p:nvSpPr>
          <p:cNvPr id="5" name="TextBox 4"/>
          <p:cNvSpPr txBox="1"/>
          <p:nvPr/>
        </p:nvSpPr>
        <p:spPr>
          <a:xfrm>
            <a:off x="5677331" y="1254854"/>
            <a:ext cx="3810000" cy="1200329"/>
          </a:xfrm>
          <a:prstGeom prst="rect">
            <a:avLst/>
          </a:prstGeom>
          <a:noFill/>
        </p:spPr>
        <p:txBody>
          <a:bodyPr>
            <a:spAutoFit/>
          </a:bodyPr>
          <a:lstStyle/>
          <a:p>
            <a:pPr algn="ctr">
              <a:defRPr/>
            </a:pPr>
            <a:r>
              <a:rPr lang="en-US" sz="3600" dirty="0">
                <a:latin typeface="Century Gothic"/>
              </a:rPr>
              <a:t>Social Skills Instruction</a:t>
            </a:r>
          </a:p>
        </p:txBody>
      </p:sp>
      <p:grpSp>
        <p:nvGrpSpPr>
          <p:cNvPr id="2053124" name="Group 15"/>
          <p:cNvGrpSpPr>
            <a:grpSpLocks/>
          </p:cNvGrpSpPr>
          <p:nvPr/>
        </p:nvGrpSpPr>
        <p:grpSpPr bwMode="auto">
          <a:xfrm>
            <a:off x="597366" y="2573800"/>
            <a:ext cx="3547460" cy="3846307"/>
            <a:chOff x="4888710" y="1993102"/>
            <a:chExt cx="3547451" cy="3846312"/>
          </a:xfrm>
        </p:grpSpPr>
        <p:sp>
          <p:nvSpPr>
            <p:cNvPr id="17" name="Freeform 16"/>
            <p:cNvSpPr/>
            <p:nvPr/>
          </p:nvSpPr>
          <p:spPr>
            <a:xfrm>
              <a:off x="5790948" y="1993102"/>
              <a:ext cx="1375252" cy="1334094"/>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sz="2000" dirty="0">
                  <a:latin typeface="Century Gothic"/>
                </a:rPr>
                <a:t>Present the   Lesson </a:t>
              </a:r>
            </a:p>
          </p:txBody>
        </p:sp>
        <p:sp>
          <p:nvSpPr>
            <p:cNvPr id="18" name="Freeform 17"/>
            <p:cNvSpPr/>
            <p:nvPr/>
          </p:nvSpPr>
          <p:spPr>
            <a:xfrm rot="2563707">
              <a:off x="6947693" y="3012278"/>
              <a:ext cx="255586" cy="433389"/>
            </a:xfrm>
            <a:custGeom>
              <a:avLst/>
              <a:gdLst>
                <a:gd name="connsiteX0" fmla="*/ 0 w 254561"/>
                <a:gd name="connsiteY0" fmla="*/ 86636 h 433179"/>
                <a:gd name="connsiteX1" fmla="*/ 127281 w 254561"/>
                <a:gd name="connsiteY1" fmla="*/ 86636 h 433179"/>
                <a:gd name="connsiteX2" fmla="*/ 127281 w 254561"/>
                <a:gd name="connsiteY2" fmla="*/ 0 h 433179"/>
                <a:gd name="connsiteX3" fmla="*/ 254561 w 254561"/>
                <a:gd name="connsiteY3" fmla="*/ 216590 h 433179"/>
                <a:gd name="connsiteX4" fmla="*/ 127281 w 254561"/>
                <a:gd name="connsiteY4" fmla="*/ 433179 h 433179"/>
                <a:gd name="connsiteX5" fmla="*/ 127281 w 254561"/>
                <a:gd name="connsiteY5" fmla="*/ 346543 h 433179"/>
                <a:gd name="connsiteX6" fmla="*/ 0 w 254561"/>
                <a:gd name="connsiteY6" fmla="*/ 346543 h 433179"/>
                <a:gd name="connsiteX7" fmla="*/ 0 w 254561"/>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561" h="433179">
                  <a:moveTo>
                    <a:pt x="0" y="86636"/>
                  </a:moveTo>
                  <a:lnTo>
                    <a:pt x="127281" y="86636"/>
                  </a:lnTo>
                  <a:lnTo>
                    <a:pt x="127281" y="0"/>
                  </a:lnTo>
                  <a:lnTo>
                    <a:pt x="254561" y="216590"/>
                  </a:lnTo>
                  <a:lnTo>
                    <a:pt x="127281" y="433179"/>
                  </a:lnTo>
                  <a:lnTo>
                    <a:pt x="127281" y="346543"/>
                  </a:lnTo>
                  <a:lnTo>
                    <a:pt x="0" y="346543"/>
                  </a:lnTo>
                  <a:lnTo>
                    <a:pt x="0" y="86636"/>
                  </a:lnTo>
                  <a:close/>
                </a:path>
              </a:pathLst>
            </a:custGeom>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lIns="0" tIns="86635" rIns="76367" bIns="86636" spcCol="1270" anchor="ctr"/>
            <a:lstStyle/>
            <a:p>
              <a:pPr algn="ctr" defTabSz="711200">
                <a:lnSpc>
                  <a:spcPct val="90000"/>
                </a:lnSpc>
                <a:spcAft>
                  <a:spcPct val="35000"/>
                </a:spcAft>
                <a:defRPr/>
              </a:pPr>
              <a:endParaRPr lang="en-US" sz="1600" dirty="0">
                <a:latin typeface="Century Gothic"/>
              </a:endParaRPr>
            </a:p>
          </p:txBody>
        </p:sp>
        <p:sp>
          <p:nvSpPr>
            <p:cNvPr id="19" name="Freeform 18"/>
            <p:cNvSpPr/>
            <p:nvPr/>
          </p:nvSpPr>
          <p:spPr>
            <a:xfrm>
              <a:off x="7067886" y="3189883"/>
              <a:ext cx="1368275" cy="1462892"/>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2417650"/>
                <a:satOff val="-12726"/>
                <a:lumOff val="-13399"/>
                <a:alphaOff val="0"/>
              </a:schemeClr>
            </a:fillRef>
            <a:effectRef idx="1">
              <a:schemeClr val="accent5">
                <a:hueOff val="-2417650"/>
                <a:satOff val="-12726"/>
                <a:lumOff val="-13399"/>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dirty="0">
                  <a:latin typeface="Century Gothic"/>
                </a:rPr>
                <a:t>Guided Practice</a:t>
              </a:r>
            </a:p>
          </p:txBody>
        </p:sp>
        <p:sp>
          <p:nvSpPr>
            <p:cNvPr id="20" name="Freeform 19"/>
            <p:cNvSpPr/>
            <p:nvPr/>
          </p:nvSpPr>
          <p:spPr>
            <a:xfrm rot="18656525">
              <a:off x="7106442" y="4225131"/>
              <a:ext cx="182562" cy="433387"/>
            </a:xfrm>
            <a:custGeom>
              <a:avLst/>
              <a:gdLst>
                <a:gd name="connsiteX0" fmla="*/ 0 w 182568"/>
                <a:gd name="connsiteY0" fmla="*/ 86636 h 433179"/>
                <a:gd name="connsiteX1" fmla="*/ 91284 w 182568"/>
                <a:gd name="connsiteY1" fmla="*/ 86636 h 433179"/>
                <a:gd name="connsiteX2" fmla="*/ 91284 w 182568"/>
                <a:gd name="connsiteY2" fmla="*/ 0 h 433179"/>
                <a:gd name="connsiteX3" fmla="*/ 182568 w 182568"/>
                <a:gd name="connsiteY3" fmla="*/ 216590 h 433179"/>
                <a:gd name="connsiteX4" fmla="*/ 91284 w 182568"/>
                <a:gd name="connsiteY4" fmla="*/ 433179 h 433179"/>
                <a:gd name="connsiteX5" fmla="*/ 91284 w 182568"/>
                <a:gd name="connsiteY5" fmla="*/ 346543 h 433179"/>
                <a:gd name="connsiteX6" fmla="*/ 0 w 182568"/>
                <a:gd name="connsiteY6" fmla="*/ 346543 h 433179"/>
                <a:gd name="connsiteX7" fmla="*/ 0 w 182568"/>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568" h="433179">
                  <a:moveTo>
                    <a:pt x="182567" y="346543"/>
                  </a:moveTo>
                  <a:lnTo>
                    <a:pt x="91284" y="346543"/>
                  </a:lnTo>
                  <a:lnTo>
                    <a:pt x="91284" y="433179"/>
                  </a:lnTo>
                  <a:lnTo>
                    <a:pt x="1" y="216589"/>
                  </a:lnTo>
                  <a:lnTo>
                    <a:pt x="91284" y="0"/>
                  </a:lnTo>
                  <a:lnTo>
                    <a:pt x="91284" y="86636"/>
                  </a:lnTo>
                  <a:lnTo>
                    <a:pt x="182567" y="86636"/>
                  </a:lnTo>
                  <a:lnTo>
                    <a:pt x="182567" y="346543"/>
                  </a:lnTo>
                  <a:close/>
                </a:path>
              </a:pathLst>
            </a:custGeom>
          </p:spPr>
          <p:style>
            <a:lnRef idx="0">
              <a:schemeClr val="lt1">
                <a:hueOff val="0"/>
                <a:satOff val="0"/>
                <a:lumOff val="0"/>
                <a:alphaOff val="0"/>
              </a:schemeClr>
            </a:lnRef>
            <a:fillRef idx="2">
              <a:schemeClr val="accent5">
                <a:hueOff val="-2417650"/>
                <a:satOff val="-12726"/>
                <a:lumOff val="-13399"/>
                <a:alphaOff val="0"/>
              </a:schemeClr>
            </a:fillRef>
            <a:effectRef idx="1">
              <a:schemeClr val="accent5">
                <a:hueOff val="-2417650"/>
                <a:satOff val="-12726"/>
                <a:lumOff val="-13399"/>
                <a:alphaOff val="0"/>
              </a:schemeClr>
            </a:effectRef>
            <a:fontRef idx="minor">
              <a:schemeClr val="dk1"/>
            </a:fontRef>
          </p:style>
          <p:txBody>
            <a:bodyPr lIns="54769" tIns="86636" rIns="1" bIns="86636" spcCol="1270" anchor="ctr"/>
            <a:lstStyle/>
            <a:p>
              <a:pPr algn="ctr" defTabSz="711200">
                <a:lnSpc>
                  <a:spcPct val="90000"/>
                </a:lnSpc>
                <a:spcAft>
                  <a:spcPct val="35000"/>
                </a:spcAft>
                <a:defRPr/>
              </a:pPr>
              <a:endParaRPr lang="en-US" sz="1600" dirty="0">
                <a:latin typeface="Century Gothic"/>
              </a:endParaRPr>
            </a:p>
          </p:txBody>
        </p:sp>
        <p:sp>
          <p:nvSpPr>
            <p:cNvPr id="21" name="Freeform 20"/>
            <p:cNvSpPr/>
            <p:nvPr/>
          </p:nvSpPr>
          <p:spPr>
            <a:xfrm>
              <a:off x="5898360" y="4476752"/>
              <a:ext cx="1532996" cy="1362662"/>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835301"/>
                <a:satOff val="-25453"/>
                <a:lumOff val="-26797"/>
                <a:alphaOff val="0"/>
              </a:schemeClr>
            </a:fillRef>
            <a:effectRef idx="1">
              <a:schemeClr val="accent5">
                <a:hueOff val="-4835301"/>
                <a:satOff val="-25453"/>
                <a:lumOff val="-26797"/>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sz="2000" dirty="0">
                  <a:latin typeface="Century Gothic"/>
                </a:rPr>
                <a:t>Indepen-dent Practice</a:t>
              </a:r>
            </a:p>
          </p:txBody>
        </p:sp>
        <p:sp>
          <p:nvSpPr>
            <p:cNvPr id="22" name="Freeform 21"/>
            <p:cNvSpPr/>
            <p:nvPr/>
          </p:nvSpPr>
          <p:spPr>
            <a:xfrm rot="2718008">
              <a:off x="5880100" y="4303712"/>
              <a:ext cx="171450" cy="433387"/>
            </a:xfrm>
            <a:custGeom>
              <a:avLst/>
              <a:gdLst>
                <a:gd name="connsiteX0" fmla="*/ 0 w 172012"/>
                <a:gd name="connsiteY0" fmla="*/ 86636 h 433179"/>
                <a:gd name="connsiteX1" fmla="*/ 86006 w 172012"/>
                <a:gd name="connsiteY1" fmla="*/ 86636 h 433179"/>
                <a:gd name="connsiteX2" fmla="*/ 86006 w 172012"/>
                <a:gd name="connsiteY2" fmla="*/ 0 h 433179"/>
                <a:gd name="connsiteX3" fmla="*/ 172012 w 172012"/>
                <a:gd name="connsiteY3" fmla="*/ 216590 h 433179"/>
                <a:gd name="connsiteX4" fmla="*/ 86006 w 172012"/>
                <a:gd name="connsiteY4" fmla="*/ 433179 h 433179"/>
                <a:gd name="connsiteX5" fmla="*/ 86006 w 172012"/>
                <a:gd name="connsiteY5" fmla="*/ 346543 h 433179"/>
                <a:gd name="connsiteX6" fmla="*/ 0 w 172012"/>
                <a:gd name="connsiteY6" fmla="*/ 346543 h 433179"/>
                <a:gd name="connsiteX7" fmla="*/ 0 w 172012"/>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012" h="433179">
                  <a:moveTo>
                    <a:pt x="172011" y="346543"/>
                  </a:moveTo>
                  <a:lnTo>
                    <a:pt x="86006" y="346543"/>
                  </a:lnTo>
                  <a:lnTo>
                    <a:pt x="86006" y="433179"/>
                  </a:lnTo>
                  <a:lnTo>
                    <a:pt x="1" y="216589"/>
                  </a:lnTo>
                  <a:lnTo>
                    <a:pt x="86006" y="0"/>
                  </a:lnTo>
                  <a:lnTo>
                    <a:pt x="86006" y="86636"/>
                  </a:lnTo>
                  <a:lnTo>
                    <a:pt x="172011" y="86636"/>
                  </a:lnTo>
                  <a:lnTo>
                    <a:pt x="172011" y="346543"/>
                  </a:lnTo>
                  <a:close/>
                </a:path>
              </a:pathLst>
            </a:custGeom>
          </p:spPr>
          <p:style>
            <a:lnRef idx="0">
              <a:schemeClr val="lt1">
                <a:hueOff val="0"/>
                <a:satOff val="0"/>
                <a:lumOff val="0"/>
                <a:alphaOff val="0"/>
              </a:schemeClr>
            </a:lnRef>
            <a:fillRef idx="2">
              <a:schemeClr val="accent5">
                <a:hueOff val="-4835301"/>
                <a:satOff val="-25453"/>
                <a:lumOff val="-26797"/>
                <a:alphaOff val="0"/>
              </a:schemeClr>
            </a:fillRef>
            <a:effectRef idx="1">
              <a:schemeClr val="accent5">
                <a:hueOff val="-4835301"/>
                <a:satOff val="-25453"/>
                <a:lumOff val="-26797"/>
                <a:alphaOff val="0"/>
              </a:schemeClr>
            </a:effectRef>
            <a:fontRef idx="minor">
              <a:schemeClr val="dk1"/>
            </a:fontRef>
          </p:style>
          <p:txBody>
            <a:bodyPr lIns="51604" tIns="86635" rIns="0" bIns="86636" spcCol="1270" anchor="ctr"/>
            <a:lstStyle/>
            <a:p>
              <a:pPr algn="ctr" defTabSz="711200">
                <a:lnSpc>
                  <a:spcPct val="90000"/>
                </a:lnSpc>
                <a:spcAft>
                  <a:spcPct val="35000"/>
                </a:spcAft>
                <a:defRPr/>
              </a:pPr>
              <a:endParaRPr lang="en-US" sz="1600" dirty="0">
                <a:latin typeface="Century Gothic"/>
              </a:endParaRPr>
            </a:p>
          </p:txBody>
        </p:sp>
        <p:sp>
          <p:nvSpPr>
            <p:cNvPr id="23" name="Freeform 22"/>
            <p:cNvSpPr/>
            <p:nvPr/>
          </p:nvSpPr>
          <p:spPr>
            <a:xfrm>
              <a:off x="4888710" y="3276600"/>
              <a:ext cx="1283493" cy="1283493"/>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7252951"/>
                <a:satOff val="-38179"/>
                <a:lumOff val="-40196"/>
                <a:alphaOff val="0"/>
              </a:schemeClr>
            </a:fillRef>
            <a:effectRef idx="1">
              <a:schemeClr val="accent5">
                <a:hueOff val="-7252951"/>
                <a:satOff val="-38179"/>
                <a:lumOff val="-40196"/>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sz="2000" dirty="0">
                  <a:latin typeface="Century Gothic"/>
                </a:rPr>
                <a:t>Test</a:t>
              </a:r>
            </a:p>
          </p:txBody>
        </p:sp>
        <p:sp>
          <p:nvSpPr>
            <p:cNvPr id="24" name="Freeform 23"/>
            <p:cNvSpPr/>
            <p:nvPr/>
          </p:nvSpPr>
          <p:spPr>
            <a:xfrm rot="18306324">
              <a:off x="5903120" y="3063079"/>
              <a:ext cx="150812" cy="433387"/>
            </a:xfrm>
            <a:custGeom>
              <a:avLst/>
              <a:gdLst>
                <a:gd name="connsiteX0" fmla="*/ 0 w 151257"/>
                <a:gd name="connsiteY0" fmla="*/ 86636 h 433179"/>
                <a:gd name="connsiteX1" fmla="*/ 75629 w 151257"/>
                <a:gd name="connsiteY1" fmla="*/ 86636 h 433179"/>
                <a:gd name="connsiteX2" fmla="*/ 75629 w 151257"/>
                <a:gd name="connsiteY2" fmla="*/ 0 h 433179"/>
                <a:gd name="connsiteX3" fmla="*/ 151257 w 151257"/>
                <a:gd name="connsiteY3" fmla="*/ 216590 h 433179"/>
                <a:gd name="connsiteX4" fmla="*/ 75629 w 151257"/>
                <a:gd name="connsiteY4" fmla="*/ 433179 h 433179"/>
                <a:gd name="connsiteX5" fmla="*/ 75629 w 151257"/>
                <a:gd name="connsiteY5" fmla="*/ 346543 h 433179"/>
                <a:gd name="connsiteX6" fmla="*/ 0 w 151257"/>
                <a:gd name="connsiteY6" fmla="*/ 346543 h 433179"/>
                <a:gd name="connsiteX7" fmla="*/ 0 w 151257"/>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257" h="433179">
                  <a:moveTo>
                    <a:pt x="0" y="86636"/>
                  </a:moveTo>
                  <a:lnTo>
                    <a:pt x="75629" y="86636"/>
                  </a:lnTo>
                  <a:lnTo>
                    <a:pt x="75629" y="0"/>
                  </a:lnTo>
                  <a:lnTo>
                    <a:pt x="151257" y="216590"/>
                  </a:lnTo>
                  <a:lnTo>
                    <a:pt x="75629" y="433179"/>
                  </a:lnTo>
                  <a:lnTo>
                    <a:pt x="75629" y="346543"/>
                  </a:lnTo>
                  <a:lnTo>
                    <a:pt x="0" y="346543"/>
                  </a:lnTo>
                  <a:lnTo>
                    <a:pt x="0" y="86636"/>
                  </a:lnTo>
                  <a:close/>
                </a:path>
              </a:pathLst>
            </a:custGeom>
          </p:spPr>
          <p:style>
            <a:lnRef idx="0">
              <a:schemeClr val="lt1">
                <a:hueOff val="0"/>
                <a:satOff val="0"/>
                <a:lumOff val="0"/>
                <a:alphaOff val="0"/>
              </a:schemeClr>
            </a:lnRef>
            <a:fillRef idx="2">
              <a:schemeClr val="accent5">
                <a:hueOff val="-7252951"/>
                <a:satOff val="-38179"/>
                <a:lumOff val="-40196"/>
                <a:alphaOff val="0"/>
              </a:schemeClr>
            </a:fillRef>
            <a:effectRef idx="1">
              <a:schemeClr val="accent5">
                <a:hueOff val="-7252951"/>
                <a:satOff val="-38179"/>
                <a:lumOff val="-40196"/>
                <a:alphaOff val="0"/>
              </a:schemeClr>
            </a:effectRef>
            <a:fontRef idx="minor">
              <a:schemeClr val="dk1"/>
            </a:fontRef>
          </p:style>
          <p:txBody>
            <a:bodyPr lIns="-1" tIns="86636" rIns="45377" bIns="86635" spcCol="1270" anchor="ctr"/>
            <a:lstStyle/>
            <a:p>
              <a:pPr algn="ctr" defTabSz="711200">
                <a:lnSpc>
                  <a:spcPct val="90000"/>
                </a:lnSpc>
                <a:spcAft>
                  <a:spcPct val="35000"/>
                </a:spcAft>
                <a:defRPr/>
              </a:pPr>
              <a:endParaRPr lang="en-US" sz="1600" dirty="0">
                <a:latin typeface="Century Gothic"/>
              </a:endParaRPr>
            </a:p>
          </p:txBody>
        </p:sp>
      </p:grpSp>
      <p:sp>
        <p:nvSpPr>
          <p:cNvPr id="25" name="TextBox 24"/>
          <p:cNvSpPr txBox="1"/>
          <p:nvPr/>
        </p:nvSpPr>
        <p:spPr>
          <a:xfrm>
            <a:off x="302755" y="1200350"/>
            <a:ext cx="3810000" cy="1200329"/>
          </a:xfrm>
          <a:prstGeom prst="rect">
            <a:avLst/>
          </a:prstGeom>
          <a:noFill/>
        </p:spPr>
        <p:txBody>
          <a:bodyPr>
            <a:spAutoFit/>
          </a:bodyPr>
          <a:lstStyle/>
          <a:p>
            <a:pPr algn="ctr">
              <a:defRPr/>
            </a:pPr>
            <a:r>
              <a:rPr lang="en-US" sz="3600" dirty="0">
                <a:latin typeface="Century Gothic"/>
              </a:rPr>
              <a:t>Academic Instruction</a:t>
            </a:r>
          </a:p>
        </p:txBody>
      </p:sp>
    </p:spTree>
    <p:extLst>
      <p:ext uri="{BB962C8B-B14F-4D97-AF65-F5344CB8AC3E}">
        <p14:creationId xmlns:p14="http://schemas.microsoft.com/office/powerpoint/2010/main" val="3281383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800" b="1" dirty="0"/>
              <a:t>Use </a:t>
            </a:r>
            <a:r>
              <a:rPr lang="en-US" sz="4800" b="1" u="sng" dirty="0"/>
              <a:t/>
            </a:r>
            <a:br>
              <a:rPr lang="en-US" sz="4800" b="1" u="sng" dirty="0"/>
            </a:br>
            <a:r>
              <a:rPr lang="en-US" sz="4800" b="1" u="sng" dirty="0"/>
              <a:t>Actions to Minimize </a:t>
            </a:r>
            <a:r>
              <a:rPr lang="en-US" sz="4800" b="1" dirty="0"/>
              <a:t>Misbehavior</a:t>
            </a:r>
            <a:br>
              <a:rPr lang="en-US" sz="4800" b="1" dirty="0"/>
            </a:br>
            <a:r>
              <a:rPr lang="en-US" sz="4800" b="1" dirty="0"/>
              <a:t>Before it Gets Out of Hand</a:t>
            </a:r>
            <a:endParaRPr lang="en-US" b="1" dirty="0"/>
          </a:p>
        </p:txBody>
      </p:sp>
      <p:pic>
        <p:nvPicPr>
          <p:cNvPr id="11" name="Picture 2" descr="https://cdn0.iconfinder.com/data/icons/rcons-basic/16/layers-512.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
            <a:ext cx="4419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315200" y="5094982"/>
            <a:ext cx="2895600" cy="1077218"/>
          </a:xfrm>
          <a:prstGeom prst="rect">
            <a:avLst/>
          </a:prstGeom>
          <a:noFill/>
        </p:spPr>
        <p:txBody>
          <a:bodyPr wrap="square" rtlCol="0">
            <a:spAutoFit/>
          </a:bodyPr>
          <a:lstStyle/>
          <a:p>
            <a:pPr algn="ctr"/>
            <a:r>
              <a:rPr lang="en-US" sz="3200" b="1" dirty="0">
                <a:solidFill>
                  <a:srgbClr val="00B050"/>
                </a:solidFill>
              </a:rPr>
              <a:t>Actions </a:t>
            </a:r>
          </a:p>
          <a:p>
            <a:pPr algn="ctr"/>
            <a:r>
              <a:rPr lang="en-US" sz="3200" b="1" dirty="0">
                <a:solidFill>
                  <a:srgbClr val="00B050"/>
                </a:solidFill>
              </a:rPr>
              <a:t>to Minimize</a:t>
            </a:r>
          </a:p>
        </p:txBody>
      </p:sp>
      <p:sp>
        <p:nvSpPr>
          <p:cNvPr id="13" name="TextBox 12"/>
          <p:cNvSpPr txBox="1"/>
          <p:nvPr/>
        </p:nvSpPr>
        <p:spPr>
          <a:xfrm>
            <a:off x="7239000" y="3429000"/>
            <a:ext cx="3124200" cy="1569660"/>
          </a:xfrm>
          <a:prstGeom prst="rect">
            <a:avLst/>
          </a:prstGeom>
          <a:noFill/>
        </p:spPr>
        <p:txBody>
          <a:bodyPr wrap="square" rtlCol="0">
            <a:spAutoFit/>
          </a:bodyPr>
          <a:lstStyle/>
          <a:p>
            <a:pPr algn="ctr"/>
            <a:r>
              <a:rPr lang="en-US" sz="3200" b="1" dirty="0">
                <a:solidFill>
                  <a:srgbClr val="FFFF00"/>
                </a:solidFill>
              </a:rPr>
              <a:t>Direct </a:t>
            </a:r>
          </a:p>
          <a:p>
            <a:pPr algn="ctr"/>
            <a:r>
              <a:rPr lang="en-US" sz="3200" b="1" dirty="0">
                <a:solidFill>
                  <a:srgbClr val="FFFF00"/>
                </a:solidFill>
              </a:rPr>
              <a:t>Error Correction</a:t>
            </a:r>
          </a:p>
        </p:txBody>
      </p:sp>
      <p:sp>
        <p:nvSpPr>
          <p:cNvPr id="14" name="TextBox 13"/>
          <p:cNvSpPr txBox="1"/>
          <p:nvPr/>
        </p:nvSpPr>
        <p:spPr>
          <a:xfrm>
            <a:off x="6858000" y="1143000"/>
            <a:ext cx="3124200" cy="1077218"/>
          </a:xfrm>
          <a:prstGeom prst="rect">
            <a:avLst/>
          </a:prstGeom>
          <a:noFill/>
        </p:spPr>
        <p:txBody>
          <a:bodyPr wrap="square" rtlCol="0">
            <a:spAutoFit/>
          </a:bodyPr>
          <a:lstStyle/>
          <a:p>
            <a:pPr algn="ctr"/>
            <a:r>
              <a:rPr lang="en-US" sz="3200" b="1" dirty="0">
                <a:solidFill>
                  <a:srgbClr val="FF0000"/>
                </a:solidFill>
              </a:rPr>
              <a:t>Corrective </a:t>
            </a:r>
          </a:p>
          <a:p>
            <a:pPr algn="ctr"/>
            <a:r>
              <a:rPr lang="en-US" sz="3200" b="1" dirty="0">
                <a:solidFill>
                  <a:srgbClr val="FF0000"/>
                </a:solidFill>
              </a:rPr>
              <a:t>Consequences</a:t>
            </a:r>
          </a:p>
        </p:txBody>
      </p:sp>
      <p:sp>
        <p:nvSpPr>
          <p:cNvPr id="15" name="Curved Right Arrow 14"/>
          <p:cNvSpPr/>
          <p:nvPr/>
        </p:nvSpPr>
        <p:spPr>
          <a:xfrm flipV="1">
            <a:off x="6019800" y="3429000"/>
            <a:ext cx="1066800" cy="2362200"/>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6" name="Curved Right Arrow 15"/>
          <p:cNvSpPr/>
          <p:nvPr/>
        </p:nvSpPr>
        <p:spPr>
          <a:xfrm flipV="1">
            <a:off x="6057900" y="1039118"/>
            <a:ext cx="1028700" cy="2362200"/>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2" name="Donut 1"/>
          <p:cNvSpPr/>
          <p:nvPr/>
        </p:nvSpPr>
        <p:spPr>
          <a:xfrm>
            <a:off x="6858000" y="4800600"/>
            <a:ext cx="3657600" cy="1828800"/>
          </a:xfrm>
          <a:prstGeom prst="donut">
            <a:avLst>
              <a:gd name="adj" fmla="val 293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15473442"/>
      </p:ext>
    </p:extLst>
  </p:cSld>
  <p:clrMapOvr>
    <a:masterClrMapping/>
  </p:clrMapOvr>
  <p:transition>
    <p:rand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5400" b="1" u="sng" dirty="0"/>
              <a:t>Provide Direct Error Correction: </a:t>
            </a:r>
            <a:r>
              <a:rPr lang="en-US" b="1" u="sng" dirty="0" smtClean="0"/>
              <a:t/>
            </a:r>
            <a:br>
              <a:rPr lang="en-US" b="1" u="sng" dirty="0" smtClean="0"/>
            </a:br>
            <a:r>
              <a:rPr lang="en-US" b="1" dirty="0" smtClean="0"/>
              <a:t>if the simple </a:t>
            </a:r>
            <a:r>
              <a:rPr lang="en-US" dirty="0"/>
              <a:t>t</a:t>
            </a:r>
            <a:r>
              <a:rPr lang="en-US" b="1" dirty="0" smtClean="0"/>
              <a:t>echniques do not </a:t>
            </a:r>
            <a:r>
              <a:rPr lang="en-US" dirty="0"/>
              <a:t>w</a:t>
            </a:r>
            <a:r>
              <a:rPr lang="en-US" b="1" dirty="0" smtClean="0"/>
              <a:t>ork</a:t>
            </a:r>
            <a:endParaRPr lang="en-US" b="1" dirty="0"/>
          </a:p>
        </p:txBody>
      </p:sp>
      <p:sp>
        <p:nvSpPr>
          <p:cNvPr id="5" name="AutoShape 4" descr="data:image/png;base64,iVBORw0KGgoAAAANSUhEUgAAAN8AAADiCAMAAAD5w+JtAAAAilBMVEX///8AAAAuLi4ICAgODg5AQEATExMeHh5VVVUaGhoYGBgWFhY8PDw6OjohISE0NDR3d3coKCjW1tbu7u729vaLi4slJSUrKyv5+fm/v7+Tk5NtbW3o6OhISEiCgoLi4uLLy8tdXV2goKBmZma0tLRFRUWZmZna2tp8fHxPT0+urq5cXFy6urqwsLC/KyAvAAAXNklEQVR4nO1diZaqOhYlzIiMMsgcQFGR+v/f64RBUVEJoNX11t29+pZVT0I2JzlTTgJFfRxba7PZQA/u9EDX/crbwXCzsT5/Xwz9s81bYQKrzNZzXS8yO0fQbT/Iz2fdzjwz2Ww/e/tP8tuGplfka4lheFlVJV7TTnmanlNRc1RBBgissA8yL9l8rAvU5/iFMMs1lQUNGMFxWMDKGCxgHE0TpOa/sUKkl/BzFD/Bz0p+Yo4BL8AgoH+7X4Wz/fMhMS7Ob5tUgSLf0uElQXUMl3Z45gltNFR1mHxA5yzMz4K2dtNxSdsHfpYVvm/HcaDx/AM1mdYc/FdBEzNzcSEuys+CR7pHQODEwP/xINagQSpGUbTWNMNwBbYvRW6HFRHiztBRWizNcEF+Gy8XrjOMPol6VhW2nkaaaziS4BjcKT2f0zSPuLUgyx1HJzYTNKw3nsjyXBRkyyqbxfhtqnM361ieFtMgPp4UTW3FuVI1zqBpVRIEQZXcNWLMXp6FROc/CX4+gabuA2QYF2S4FD+YdrJjpXMuBrnmXIRZD8cbzcKw94qGPnoWtYE6L5wCuwoXs/tL8NseyqAlw7hKnp9PKstioo7QGjkZyW69x+A02lixt9yA5KqI7qlAQoRHFyiBD5dSpQvwC/2LyqTTOIi0RjSM4aAPvBaJuR5nWQkrBA9mWWbHwXnt9hQRL2intQSAFh+oLdRVoB3LhFpEhrP5WVXUDUMuiHUOC5JtRqTAoVmY/fwURz0Qz+me47i9eIpy9MfSt207iLrpCRhVE0/oeUhHk6IOMaee/GU06Wx+vtrpwaCIMTvkbuLxJ4jB0c/8/LRXVHAP2aHXQZEhkqnb/U2luQj9QsdIcqYuOHbyf8APBm3vjNyOT3jSCUgmLHK4bN/PG2Y8fcJRQ7HzKq/aVbvCjvN0ryE/lM7toigCrVW8rMutFQHwwYGivBykh1/n53Uzb43YYNnJKuqroSNvJXXxSGU43f5B4Z7Vn0xbFBAi/zsO9ipQU7/IjutuiDtRfjaA5m+pRAFROV/LzOEXBq2Sd/TiWIsKCVA+2cgZcbBWPCFqLyfRBhZHUXbTY2GnRjcQRHsXgKiiEjQ0stkEZ/Dz0lY3nHw7apmqYlzEIqKp5pk3xoptw50vKugqP+8YKjYsNd62tju7mq1jJvPb+N0DP2ZBa9CkNCtyGgC39kdGw4JFLqL4Xnc6hgW0+b03tWt9TOW3iVtOeyS8tlsn29dprAGJHaxtWAZI19jnzvLnuzJS54/OyfwOeasQgvKItR+DaWUxEkCUTVN7FvRjP7P3nUGMS13I55uIafzMc9uN4y7FgTiLJ2FxQiIsp3dpeyjsLMs7axkV/lqEk1trMYmfKTYhnGqXJyzEFRCCTGeB68984LDISlvpROhXZ3ruJJzCD+4FGk8U1c9o/MNhONs/oUAOzuwMHqXZruzMDqubvpbNc0Mn8PPcFY17YMRHbNJpTRD9oyMHcBGHGCeCLzmO/FCu7Flahpwf1OQ6QhB0rGMY15VyP+XT3WJBaQLhxWd3obk+znluxPySE6jTmkaApx6vOExupxx2+xeDdbA6/Qw0MxGP4fS2SPklIqgzJ5wtYuk5qhD4aVAtntmz/NrsoFt51nmGnSDkt9WBgGM2usCBAyMwIPB12/vEMkIh4ViLByrcxMXk50fIL2vyKKrf0hNy359o0N+iMrDpYQELqek5NTJ+noNDBMAea+9MYsDxJyNyNYmwc3DEJQNthhEk4hcaNT0QxLX9BcKxWjhdeYskwlMcGSE4uQkSflu7GZ2cTTfKLYZ+8dHVLajhPJUAosnqmYSf3yz5uG24zZy9rJyhuscAWSPkQUhAm/oYCfiZbTIzb43vuSw+K736piig4A0e6BPvNJ7fpk0lRa3p5Xw7/phqucJ00SOlZRBPu3w8v0xqMhBtRk+xg3xJp+UpfpB+UTXAT1Oio/mFTQaeEZvJJwR5tEgC4T1KdDvHAMokMzuaX9GmRsQ6eGFOKf0z5X5TgK0RUqLBFCdmLL9DE3VK53Z0nlV7wt2mAc98FkWc2YRrR/JDfmcttn2TH3EiY6pCm4IQmcGVC5wJ830kP+jUCQmHq22EtJa4L6jOK5BfCFQJpOQjdBy/rW/U6kWodSjjGquK+E6zkDXBCvkIHcfPPNO9kg/eAbNi6gmwsJlXAU3sLo3it/X37pUeI4How27ZI6ABGJUHR9LrRvFLjuvekrLEgi+PTgwfr72Rq5gx/La7vFe0w6/Ah4sOB2EhT1tQQUSoYsZ0dZNF12oHBj3Er+rODh6DYkEWEHoVY/iZunEVn6aCclL/ZiPGlTUgIrO7I/htL9lIPPk0sP+iZe/DVNHkADyZAEfwS+Ke+GjhN5RLAx/wEg80It39np8F8ys9dU06QBbEwWWxg0E0Pd7zC23uyo/b/9bsw7CBI/BkXtp7fof0Ss/N5d+afRiJxjgOIPIN3/Kzip74xHhSkLIQQhSEGsi7yAmuecuvS7vUytNOtQ8lq8fAMxODVVfAgOOvecdvC8We7av2v+G6dEiKjQ40gwcEofW7/lq2dKHH5sXp14wDRrGrZElRwWm8A/WWX9yzfTv794wDBvTNPdAkoMLRl7zjB3vak4N2MKt/z7E9jBGJFXs28qAEUIxu+B2/8loyDvJsgQqCAWwOnr33x0TMuwwKztkB4uhh9I6ff6UHSj/9wPBM4jWSyLiMQHiEJy1XgTpai7/hZ+k9fl45KQX5Bmbj/tlj+OEBKot7BoxOLb/hB+medYiLTwR+280hZkbyo8wCSlxKsNzyht/uWgUuB/qnUromPZZfqMNIiwQgjn3Sb/hlV/HxdjauD+Q4aGP5bY6VDxSRV8bmYV7z61s/OfbKgT4k2fxBO54ftfMrsA5kdmwU85ofXj69WPdgqDbQ4gAceavnMMfzM/Xk5Oyl0Smu19+DvbyZmA5UgoU6cODIWz0HAb8kCEvg7kE6suk3/HqZCT0+P2YGjkiucOStnoOA3+acWZGmA26kpXrNr7o61yAuz49WFdmuBSImAn5UfKJ+1iKQR8761/zK3i4vPdMf20T6R7mVqgU97+57lgkHepOYsNuCc+GXwKFv3nbJ2VBHWgLwzfdavOb30xufwUMVWFjYawBWR9+O7VaIVpYyQNoXPc6JLRrGyb+V8iYLFMNQ8qxmiPn5KNSMOcON3uzL8dB88DRjbBroJT+rUC702Dyo7oZQ0fPddg0X5M6JePvDubNPm4IDBh4FNyU6u0vQXI8JzK+kOlsUwVd9Oogl0moKKMaN55f8NvF1axQb6HdO37Y8+kh+ku7bR78WWIL0GtxaXoQ62UgBpkDYJR72Yq8+v5Xh0e6VR619MJhfnoO13mx8ebnGsDmiSCMMgD5Owbwen9nVPeNz8d6ptbb4ma/x7tnm1mmbHDVRPBDXT0ADLr5qi33oS+hvA7oeChaMgHho+QFQJFv0bDDBl2PPx05+uRC/66omr4u7xy8ce/rTCsC6/YwEJEAkvUtfD8jDPDY92vrX8Gazq+WO+Ynt+IUueB3eZThI22QjHbTX41O/yo/x493jkA9wiXT7uQKXuBqicY2GERQA3/RjgyZcGzzCx/wQ5tflHS0k6pfeZRmQBKGv9Yvdl18OH7+B+NFtZ6wUdfJgQghNqCONggdQdYoboVlI0Oe6X5szcO6TVLV9aD9vbdCM6WeoiKqV39i/q/xWrjNgyHv84AqNVU5DUOp9UvXGhe5UiQSRz+vPUH5Mf93YdzS23VdZOqiTOBRv+F39F2awRrHHrw6lJJp2NFEMfL9fch7+4BW2hl/cfejhhh+yOi93rRyIkkAv+W29tLfuPqS2e/zQuDIKDw1PeEjC/vE8YXmSGbmlhTXpPH4bf0DPPcXr+XeAvQBp/5IfnmHRowIKK6SjDBvv061p4UKPt/xezj/k2BGE2S/5JV7SW30Yctl7/JANV+/13rYSBaD4JrU9dvyQRxDdT6Cx/JJm4oYEK5wv+Zl+0gvgh5Ztrvy2+Jv3i0vYfuq4N5tuWFpoJqqD+vM9v63eGPUNgYF4Lb/MtK8KZii71Jt/2Bu9M02J1v3pwq/2ZO5rcUfy20Q8fEPnAa/n34/Xy+8OfTXAO4Sajx5SRavbxf/y4r9suvlXP4b7cTySHzL94xPzLV7LL656EeATfm7b2TDq69gtPmwo68xgPTtb+4cT/sdOzlsPX/2M3/Zg3sx5H0VRS/I7BD+9BOjQ2krfb66HcltybsUabOTXJDUS5J+d675i/wvILcFtVj+1RAHXnqOHgq/FX83WWtwf8Tvy1ePX/qefedcI9zSgPzEnMUGRAERBSx3UrUszOfyItbQOuCovT6zQw2vcq+xQIfaHer37XJqHQ5UCDovKNK7+GXX1zyr8bPuz3gQ+6bl3b+Lb2LuuvisDasvDDqqY6SDYdjXMDM11aqXWqSDSI8DhDcmyw0B8Tb0kxbiKxuMwcbupC1CULLTw0WIZjpVSE59sZ997FRtREwkL7N7ER+nufOGnDpgdq9WvZ9xxyky7AxvaVEbYmE85CBPsk2p+/Yi8rk3JRk1eXAgju2xCQIMF8aiYO/lh5w4uyW93KnsGfujRWb4CpLzbnBqW+R7v8790Iiw4wIseYrtT+Liz62EWaKwcHet9g2YcxL7t28cATeQqONr4lwDPYysTwM38wwUwOlnp6Wt+XlT2DPyw1k68vr+0DeHtjrLQa88aunGrtgkcs/HsAG9/t9lcJasvepe/zoqrgSDxaz+DjIsJNwO+5meu7fIa4sZfOrPzGQ6emewIaicwXvML8zS7Vl6PX/X+DOAxobx8yfm3jbXsWvy5/sXaJQyIjCUk3JL3Zp2pcMr0wu91WPZ5xOAHuWxkk+QNP88o6goDpt70/pvFWWj6qWxFEdJ7x+/ABXjxH7AC/ncogv8eKiDATUaoA97Vh5yjRsGssGPhfn1bRw/I2TPCkjSAeDfkjm6d+wKq8tsWMDkBDiLXaNH5R5VqUSsYaY3toP7lbUd9VCxYi6pOeOrbO36mltcTECgKPuLxFy0gchRl4J4Wte94AnLNIicdsUiN/l5xeVgnxRWGcA/gW5WfuVkdt7InHJiRlD4vizoRxEggJ5sib/mZRnPaBDjhOG3KFtFFkHQryYT7Yt/y2565rA64jbNwH25+EV2eks/IDpt575Jksl9bCFbEqYr975jAsItiNC8mGkLv+Zmq3gxQ7YzzPV/b9X6DSylDkJHlQEfsPwqiJsnLBFiAE/Ywz8ehqxOTfwKyJzzCZYZC3JTY7mtX+xc2sFjd+adA8QRx4flHbU7nRoBSiqt5ue/b+GsVak66QWhMyJOxfpPDc3M8A79u4+ElhcAXnLJk/N4gWeuNemYDfDzD/svbbzfXDIKQkq5AjApZ7XWm9WZg/F0vu7eExQOe8OGO4ufRdqNhJJy+BfRX8zD9Glty9T3u/AJdKRsVxtUVad8Mk6DbpyeRpoDGpVSg47d57ADn6+Xvxbm30iN/suP4WcFp1xxuTNcn5H7t/ImEu6E3ft9Kh7Hnv6hFt1LkG99TMf3No/XsI7a9o+vs6bJR08wR61D+OyO0dTu7JRCBPAE7lh904/ZmTix+ywiazZy4vOtjwvausfys2Knahch9jOf8xPPWSBA266BM9yoaGZK3QXD+WbRrN5OJNn6uxKUapLDacxOkbk2XuHiCIjm/rgBZ50kE+PhP5tOrEe18YFet+LgpSns8P+vIVK06420fvyIATrjfeLQPk5G6w/snPU+CJZMQRJ21FWpzr31Sx2TtW2qErgBnyugkO//TA0HZPcwSS3DOwbGvcdmYt+om33maxSU6vzUGRTcF1xk2g2RnsRCglR5+EVTz4VLFTgiiJT2LA7tuw7GWxRKYcXDsy/t06STmUj489dwEsiVL6Chlt7VGyeo5+IFYyTpeaHWWffLKKuGFFYh2XTht2IGEMz5Tb/0MyZ3TCR7qSglA+mAKcM46n95J8XGLwsw3GNzD3D/Qm5HSIha8D06Xl4gAwcV7w+acf38PqzAe6J1mzAFifkiJKkexmxe8skb2af5rRDok+gM7YMyZ4uQTF7mF2jHt1gN4Dr9MVFvgTVMY/e0IHR6q0YkwQTFtdOAEendkH+soLoOiwgX0aOg7j/RmRppTFK8VACnXry9+UwykZk6zI97+OWsXMDOXAyYZlhD1xLg+a1Z1kI8vky1c3SPJ6AF67NzVjmmG8z4vwqv4FbbK9PNFwt3AzEMPcehECCJMdAy29t07NCXDkPBr8iYxTDJuiF1XRz8HUx0fy7/rC0NH2HLlJbEtDnfp41uNMdYLuEbTS+Y87a47avPuYi6uCF4kvYH2sOwASJcIL2eUBD4Yqy7Ppab27jBCjNuNWer3T+kCwkLyJ5hT8hjm9y+yxWhe3bvXs8PLvRjb8JDpz0SH5rO/jMcwq6QzzJjHnjG8ZvD4RZVcbntJONDNrZUcKj+PpOfviF//LLTMP7NkFT7GMoARVCUypHoyClwelxXeU33AMCH0fgr9TK+eMsOQg8UyO3NLci3fHeggLxicYkhy855fXpAlmsNv91VUVRrWlX04SwmPms8Pn18mD3WSZVmD1hTXRYbR0ejnQ/EejL5kzmOBkmqrEodlwjCII7fmNE48DXjOw9ecfhYNlxcpGd9kT7U8ItlgHD3HXrj6ZJmSeMu0jfEj8CmkYLH3ondYquTfMv0h/58EbLTcOxIvWHBLQ1iKwnsWz+Cki8sOY9EtG2Glj9Ujd5DP3mdS4QtvSdkmP3okDLltr0Qn+uanqhKX33JjJZV9euF63YHljqNexD0Rn9lStIGVLWrOoOHvYWWcik+Soz7Fj8KH6sKqyCNDfjZYBSXPPNLtUsT47JYwa5MczCrz7TwP0ija16f77E9iYJdwMLRYHN/Y8ra1rDAMExOFD57noVDiO9Rq/O6Wvs/jH7+/jSMl/qfhUOP9jD+Jf/z+Nv7x+9v4x+9v4x+/v41//P42/vH72/jH72/jH7+/jX/8/jb+8fvboGT6Pw1K4L6AtbJeK4qi1UAf1t+4aQ3Eb/0JNLTWiBLtOo4gSRLP82wNnpcFx0U81813PopP8UPMaFeV2aeVIQzDCy6NSH4WlIQHzrLA3AyJf1/0wjCSQy9++xtQ0tItarQjEazAM7xKa0v34QrET1sStCqzpKU+rOzQi3aiB2q1YGO0+r468IkUJXfBfvSwID9XIJZcn6HwEYaU3PuF7v2//kFrt5/o9p/H4UQ78twKNEY2Lk1fb93rw+X2w7jr/YXfAl6C6/AL1NchGRoLdOYGi/hnxiLsaoaqu0B/ekD83JkwXpmDuvgTOS2jCfLO3P7cgOJnNmA8Lze71LaOrm+tr1oZizBrQPHGLDjPapPvODEEhbysOq9PfSB+zgwMFtL1eKCxKUsCgloDfUCO9nOn9CJCZ1aveqD4GRerw0OTuVBDvAavE4QV/9JYssKMbvVBsY46DU+E13HkV4LakHu8sOEovaKIPO+pHbsBxU6+9Gn5I8PyUjciXwJTfNqIPLljfSB+whSowoNiaWcVlhxmN6IN/J2nBZSAF6Z17QYUO+26R5tX06vnHGlTz7wDVprWtz4m8huYes1eoyldkp7JcAGCFCtNwLAvjdhNxZOgkZEnt9iCYqQVMQYHFBqa5C29aRM/sjmNrlYUIxMDa5a+iWaanpA3dIthEc5sFvHjSXHnUNYfWeJWHjFIED23OW1SDHEvwA29RnhL0OP54XE/q0VifiwDHtzHpejxg+Z+VusUw5JhkN6CGNqyPKM5Un439Jjl6S1NkJDf5+ktTJBiiHA9sqvTLJ/AAMGpoIgufaD3GX4LEiTi9y16CxKkcEe7FBDTfqjvUP+v+fk8Q3T52rWV5uKmtWsr/bZ7f7i7uPvPw/e6tHL5ydy2ctt2/fM/v/7+2x34MP4HXtCEhRDpDWgAAAAASUVORK5CYII=">
            <a:hlinkClick r:id="rId3"/>
          </p:cNvPr>
          <p:cNvSpPr>
            <a:spLocks noChangeAspect="1" noChangeArrowheads="1"/>
          </p:cNvSpPr>
          <p:nvPr/>
        </p:nvSpPr>
        <p:spPr bwMode="auto">
          <a:xfrm>
            <a:off x="1641475" y="-1576388"/>
            <a:ext cx="3238500" cy="3295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data:image/jpeg;base64,/9j/4AAQSkZJRgABAQAAAQABAAD/2wCEAAkGBxQREBQUEhQSFRUUFBQVFRUVFBUVGBQUFBUXFxQRFBQYHCggGB4lGxQUITEhJSkrLi4uFx84ODMsNygtLisBCgoKDg0OGhAQGi4kICQsLC8sLCwsLCwsLS8sLCwsLCwsLCwsLCwsLCwsLCwsLCwsLCwsLCwsLCwsLCwsLCwsL//AABEIAMgAzAMBEQACEQEDEQH/xAAcAAEAAQUBAQAAAAAAAAAAAAAAAwEEBQYHAgj/xAA7EAACAQICBgYIBQQDAQAAAAABAgADEQQhBQYSMUFRByIyYXGBExQjUmKRobFCQ3LB0VOSovAzgsKz/8QAGwEBAAIDAQEAAAAAAAAAAAAAAAEFAgMEBgf/xAA6EQACAQMCAwUGBQMCBwAAAAAAAQIDBBEFMRIhQRMiMlFhBhRxocHRQoGRseEjNPBS8SQzQ0RicoL/2gAMAwEAAhEDEQA/AO4wBAEAQBAEAQBAEAQBAEAQBAEAQBAEAQBAEAQBAEAQBAEAQBAEAQBAEAQBAEAQBAEAQBAEAQBAEAQBAEAQBAEAQBAEAQBALPSukUw9F6tQ9VBfxPBR3kzGc1CPEzfbW869VU4bs1nRPSJh6uVUPRb4usv9y/uBOeF3B78i3ufZ65pc4NTXpy+TNrwuLSqu1TZXHNSCPpOlST2ZSVKU6bxOLT9ScSTAQBAEAQBAEAQBAEAQBAEAQBAEAQBAEAQBAEAQDknSHp71mt6FD7KiSDbc9TcT4DMeN5WXVXjlwrZHuND0/sKXazXel8l/JqQtOUvhTxbUm2qbMje8pKnzI/eTGTT5EVKUJxamk15NZOhaB0rpgW28P6VMs6hWm1ue0P4nfTlcdVk8deU9Il4JOL9Flfo/udAwzsyKXXYYgErfa2TxG0N87Vseckkm0nlE0ECAIAgCAIAgCAIAgCAIAgCAIAgCAIAgCAR1qe0pU3sQRkbHMWyPCAnh5MBh9R8Cm7Do367sfqZqVGC2R21NRup+Ko/1MB0g6poKAr4amqGkDtqihQ9PeTYcV3+F5puaOY5iWmhai6dZ06j5S+TOVVXlU2e+jE3no/139BbD4lvZbqbn8v4W+H7Tttrnh7stjzOuaH22a9Bd7qvP+f3OuhryzPDFYAgCAIBS8AtdJ4gJTYmolM2Oy9S2yDbIkXF/CYykormzbRpyqTSjFy9FuctxfSLi6TlAcLVAy20Vtlu8Zyundzi8Jpnsbf2dt6sOKcZQfk2iidKGK/pUP8/5j32fkja/Ze1/1y+RMelLEAZ0KH9ziT77PyRqfsvb9KkvkdK0JiKlShTesgR2UMVBJC33DPulhBtrLPH3EKcKso03lLqy+mRpEAQBAEAQBAEAQBAEAQDy4uLHPugHCNfNXvUsSVUeyqXel3C42k8iR5ESnuqPZy5bM+kaFqPvdDEvFHk/ozWxOYvDoPR9rv6Erh8S3st1Oofy/hY+738J3W1zw92Wx5PW9D7XNxQXe6rz+HqdbDXlmeHKwChMA1zWPXPD4O6sTUqf00sSP1Hcs0VbiFMtrDRri75pcMfN/TzOe6W6SMVVypbFBfh67f3MP2nBO8nLbkeqtvZu1pc6mZv15L9F9zUcXi2qsXquznizsW++6czbk+byXkKcKMcQSivTkZXRGq2KxIvSotsn8b9RfInf5TfC2qS6FXda7aUOXFl+hs6dFlfYJOIohuCCmzA9xqbQt5LOn3LluUkval8SxT5fEj1R1KrHG2xVMqlGzm+a1Gv1VVuIyuZjStWp97Y26jrtKdrig+9Lk/RdTrYlieNKwBAEAQBAEAQBAEAQBAEAQDBa46BXG4VqeW2OtTY/hcbvI7j4zVWpqpFo7tOvZWddVFt1XmjgNSmVYqwIZSQwO8EGxB85SNNPDPqdOpGpBTi8pgGQS0zoXR/rt6Irh8S3s8hTqH8vkjH3eR4Tvtrnh7stjyeuaJ2mbigu91Xn6/E6wpvLI8SaF0l60vh9nD0Tsu6lncb0XcAvInPPunFd1nHuo9N7P6XC4brVVlLkl5v1OSu0qz3SiT6J0c+JrJRpi7ObDgAOLE8BM6cHOSijTe3ULWi6suh2bVrUXD4UBmArVd+24FgfgTcPqZb07eED5zfatcXb7zwvJG1Wm8qwYBSAVvAKwBAEAQBAEAQBAEAQBAEAQBAOT9LOruw4xdMdV+rWA4P+F/PcfAc5XXtH8a/M9l7M6j/2s36x+qOdXlceywNqSQ0dE6PNd/R2w2JbqZClUJ7HAI3dyPCd1tdY7sjyWuaHx5r0Fz6rz9UWXS3hmTGrUPZqUlse9CQw+o+cxvY4nnzN3sxWUraVPrF/v/saRtTiPU4M7qNpVcLjqVR8kN0Y+6Hy2vnab7efBUTKrWrR3NnKEd1zX5Hf1l2fLzzVfZF4BCrwD2HgFC8ArTq52gE0AQBAEAQBAEAQBAEAQBAEAtsfg1rU3p1BdHUqw7jIaTWGZ06kqc1OHJrY+e9YNEPhMQ9F8yp6re8p7LCUdam6csM+p6dexvKMaq36+jMbNR3iCGbJQ0x6zhPVa561PrYaoeBAzoMeTDIHmBOmNVTh2cvyKK4sna3HvdBb+OPmvNeqNbnNgvVJNZRVYDO1dGusfrOH9DUPtaIAz/HT3K3luMuLWtxxw90fOtf073av2kF3ZfJ9UbJpOrYoPE/K38zqKAhStAJBWgFDWgETV7EeIgGYgCAIAgCAIAgCAIAgCAIAgCAaV0mat+tYf0qD2tAEi346e9k+lx585y3VHtI5W6LzQtR90r8MvDLk/T1OMBJT4Po/EhsRgniQ2JOCMgpDIWFyRVacYJckZTQ2NqYaqlWkbOhyvuIO9W7jNlOThLiRw3dCncU3SqbP/MnX20smLw1OvTysbOp3oTvU+dpdU6inHKPml7aTtarpz/J+a8yOniZmcpMuIgBsRAKYZtuqqjnc+AzMA2eAIAgCAIAgCAIAgCAIAgCAIBQiAcY161e9VxV0FqVbaZOSsO3T+tx3eEq7mjwyyup7zRNS7ejwSfej815munDzlwXiqHn1eME9oV9BGBxnpaMYI4yRUEkwbZktCaZbCVCwG0jjZq0+FRf2IubHvm6lVdNnDfWEbynwS5NbPyNyZrItWmfSUX7Ljh8Lj8JEtYyUllHz2vQqUKjp1FhoquLmRqHrJJAAJJyAGZJ5CAbXoTRppKWfttv+Ee6IBlYAgCAIAgCAIAgCAW+LxtOkL1HRBzZgv3kOSW7NlOlOo8Qi38FklpuGAINwRcEcQdxEk1nuAIAgCAYrWbQy4vDtSOTb0b3XHZb/AHnMKkFOOGdVndStqyqx6brzXkcb9GQWVxsujFXX3WG8SpaaeGfQadSM4qcHlPmjyRMTYmRsYMkRM8hmaRC1SYmxRIXqSMmxRN91E0djMMWZkVaNQXalU3sbZNsjsnx4SxtaVSLy9jxuvX1lcRUId6a2a2/XqvqbHR0SM7i1zew3Z8BO48qXCaPUbrg8wbEeBgGQwrMn4ifE3gGTo1drxgEsA803B3QD1AEAQDT9K9IWFosyAVajqxUhVsARkRdrTmndQjyLy19n7mvFTykn6/Y1zF9JlZv+KjTTkWYufkABOeV7J7It6XsxRj/zJt/BYX1MHjNa8ZW7VdwOSWQfTP6zRKvUl1LOlpNpS8NNP48y30DTw74gNjH9mvWIYM5qtwQnfbnz3SaPBxcU2Y6irp0uztY774eMfBHU6eu2BP56jxBH7Sw95p+Z5B6JfL/psvsNrJhKnZxFE/8AcD7zNVoPZnPU066p+KnL9DJUq6vmrK36SD9pmmnsckoSj4lgkkmIvAKGAc86SNDbDDFoOqbJXH0Sr5bj5cpx3VP8aPSaFe4/4eXXw/Y01lnEenRA9KYtG1SIHozHBsUy3elGDbGZu+oOrO7FVh30VP8A9T+3znba0Pxy/I8pr+rcnbUX/wCz+n3/AEN6fFKN8sDyJQVgd0AbcAs8diyguAWPIZnvgEuidLLVAIMAy2Irk0zs9rhAK4Y2Ge+1t8AuBUgEkAQDS9etTBiga1Cy1wMxwqgbgeTcj5Hu5q9BTWVuXWk6tK0lwT5wfyORMSrFWBBBIIIsQRvBHAyqfJ4Z9ApzjVipQeUe0qcAGJO4KCxPgBmZMU5PCNdapCjHim8Iq1YDtXX9QI+4mXZy8jRG6oS2mglVG3Mp8xMcG7jT2JGpDuMYMlJkYQA3GR5jI/MSFyMs8Sw+ZkMLp7E0uxiKw8XLD5NcTONWa2Zy1dPtqvipx/TH7GbwXSJi07Rp1B8S2PzWb1d1FvzK2r7OWk/DmPw/k2fRPSXQfKujUT7w66fMWI8xOiF5F+LkU1z7NV4c6UlL5P8Az8zbUr0cVSOyyVabgq1iCCCMweU6k4zXIoalOrbz76cWjjultHNhK70HJOznTY/jpnsnxG4+Eq6tPglg93Y3au6Kqddn8f5IlF5gdT5FTSjBHGZPVnQa4iqS/wDx07Fh7xN9lPDI37puoUeOXPYrdV1F21LEPFLb09TedI48U1ubAD6CWXJI8QlKTwubZpyaYbEVDsZKD85rp1VPOOh23thO0UO0fOSbx5YNqwd7TacJeWMAYXKvTJ5kfMGAetL6vXb0mHIR97LuVu8e6fvAIBSxdrGmMuTr/MAuqFWqB1qb38L/AGgE9PEOxsKb/wDYWHzMAydFSFAJubZwCSAIBpevmpYxamrRstdRnwFUDcrciOBnNXoKosrcutI1adnPhlzg/keOjnVT1an6estqziwU76SH8P6jx8hwzm3o9mue41nU3d1MR8K2+5uxXnOgpSxxWhsPVHtKNJvFF+9pDinubI1Zx2bMLi9QMC+6kaZPGm7L9N01SoQfQ7KWq3VPab/M13SPRgd+HxBPw1lHyDrb7TROzi/Cy1t/aSrHlVin8DSdM6Fr4RgK6Fb9lt6t3BhlfunHUoSp7npbLVaF0u4+fkWFpqLHJW0AuMDi6lB9uk7U25qbX7mG4jxkxk4vKNNahTrR4KkU16/TyM/pfWAY6gBWVUxFG7Uqo7NQHt0WH4SbC3C4G6dLqqrHhlv5lHDTpWFV1aHOD8Ueq9V54/UxeFrhgCNx3fxNKLSeOhtuhtValZdqoTSXhdbs3fYnIeM6qdu5LnyKC91inRlwwXE/jyM0cMmDpbIbdmWORYnifkJ2QgoRwebubmpd1VJrnskjS9PaZNfqjsj/ACnFcV+LlHY9PpGk9g+2q+LovL+SbVCldnPC4H0M2Wa5M4/aVrtKUfR/Q6Bh6eU7TzRcbEAiri2Y3qQR5QDOo9wDwOcA9wBAEAQBAEAQABAEAQBAEAgxeFSqjJUUOjCxVhcGGs7mUZOL4ovDOKa46unA19kEmk9zTY8hvQnmLjxEqbij2b5bH0HRtS98p4l4lv8AcwStOYuWiQSTAocoyMZOi6q4HD4KmKlYr6Z7HrfljgqjnnmZaUaShHilueE1TUKl3V7ChnhXl19fgXOktdAMqK7XxE2HkN5kzuYrkuZha6HVms1Hwry3f8Go6U0nUrm9Rr9wyE5KlaU9z0VnptC3eYLn5v8AzkY+jh2quEXeeJ3AcSZqjFzlwo7ri4hb0nVnsjcNCYRaC7IO1nck5XPhLWlSVOODwN/eyvKvaNY6JenxNjoYoATYcR7fGiAWtXSAghmI1K1xtUNCu3VZj6JyeyST7Nu7dYzioXHe4Zfkeq1TRv6arUlzS7y+v3OjCdp5YrAEAQBAEAQBAEAQBAEAQDD6z6FGMwzUjYN2kY/hcbj+3nNdSCnHDOqyupW1ZVI9N/gcFxFJqbsjgqykhgeBBsRKWUXGTTPqFCrGtTVSOzPdMyCZEtpJgZFKzPbaYm3ObnOUt2V0LWjQbdKKWd8FxBPUgqzFm2JcaB/5rc0b9p0WnjKj2g/s/wD6RmztpyIlkeJLOtrFsEqVNxynNO5jB4eS5tNEr3NONSLST8y6w+KeqAeyCLzojLiWSrr0uxqyp5zh4yS4r2dJ3JvsqT9JjUlwwbNlnR7a4p0/No0F2ytKQ+onS+jvXL0lsLiD1wAKTk9se43xDgePlLG1r57sjxuuaR2ebiiuX4l5evw/Y6IJ2nlysAQBAEAQBAEAQBAEAQBAOYdK+ru7F0xvstUAcdyVP2PlOG8pZXGj1fs5qHDL3eb5Pb7HPaErkexmXYWZYNLZd4cTNHPNl3wmRo6kFQX+3nwkYNqaSyzasFq2KADs5aoRYgWCqDvHMywo2/A8t8zx2paw7qLpRjiOd+rx8l8yXE0sp0lIaTpcbNV7+I+Uqrlf1Ge/0acXZ00unJ/qbvomgGpIR7q/aWcPCjw9zntp5/1P9zGa6g08L+p0U+GZ/wDM0XbxTLX2fgpXmX0Tf0+pz8vKvB7tSKAneMiMwRw7xIMt1g7F0ea5etL6CufbqOq39VRx/UOI8/Czt7jj7r3PD61pHu0u2pLuPp5P7G8idZ54QBAEAQBAEAQBAEAQBAIcZhlq02puNpXUqwPEEWMhrPJmUZOElKO6OD6Z0Q2ExL0WudnNW99D2W/nvEp6tLgkfSbC+V3QVRb9fieKaTHBvci7orMkaJMnMk1ot6rWzhGTaw8mTw+u9js1kJHvKfup/mWEK+dzxtzpag/6cuXqZZtZcIy39Kg7jkflNvaR8zg90r5xwmj6yaVStUBp7lBF917nl/u+cVxJTeUep0ihUtqbVTq848joGqb7WGpHnTWdtPwI8xff3NT4sxfSU9sMg51l+isZou/Ai09nf7mT/wDF/ujnQMrT2iZ7UyMGxMmoVGVgykqykFWGRBG4gyNnlEuKknGSymdp1F1tGNp7FSy10HWHCoP6i/uOEtbeuqiw9zwWsaU7OfHDnB7eno/obbOkpRAEAQBAEAQBAEAQBAEA1HpF0B6zQFWmPa0AWHxp+NPpcd4nPcUuOPLct9Hv/da2JeGXJ/c5phgGUEbiJWo9tN4ZcKJkamwxgItK5hEyXIxeJo2JmxSOCpRzzLDEUeU2ZOdU+E86JpCriKVNjZXcKfDeR52t5xCPEzXXrOlSlJdEdp0TSCjZUAAZADcByEsMY5I8lKTk+KW7MR0kaPL4IuPynVz+nNSf8pz3McwLbRKyp3OH+JY+py5JWs9vFkqiYs3RJQZibEe6GNak6vTYq6G6sN4P+8JKk08oipTjUg4TWU90dv1L1qTH0uC1Ut6RP/a9x+ktqFZVF6nzzVNMnZVPOL2f0+Jsk3lWIAgCAIAgCAIAgCAIBQiAcl1u0P6ni+qLUcQSyckqDt0/O9x5yuuKfDLPmez0m894o8EvFD5r+DEs00FqkRPUkGyMSwxNSRkycSCg23dTwzH8ScmtwPNTDnlMlI0ypGGxQ2am0u9SDlz7psjLDOWrQ4k0dF0BrmidXEXBtk4Fww4EgbjO2FVNczytzYTpy7q5F7pvXzDmi60g1VmRltYhesLXYnxipUikxaWNWpUT2SOa0EsBKtnvYImLTBnRFEDPINiPO1Bmi80VpKphqq1aTbLqcuRHFSOIMmMnB5RpuLancU3TqLKZ27Qmu2Fr0Vd6iUnOTU2bNWG+3McjLWF1CSy3g+f3ei3VGq4Ri5Lo8G0ToKkQBAEAQBAEAQBAEAQDFay6GXGYd6RsCc0b3HHZaYVIKccM6bS5lbVo1Y9P26nGWqMpZXGy6Eq68mG8Spkmnhn0Kk41IqcNnsWlatMGzpjAs6lSRklxGEfMycmPCXNSsZOTBxMSae+TkxdNGfXCKyjmAB9JkpM0Sox6otMYi0xbeSPIDiZDkbKdGPRGM27TW2dKjg8lpBsSKWgzSPS05BkSrQgEwoRzHEfSkvz5EIAgCAIAgCAIAgCAIAgHNelDQJBGLpjI2SsB/hU/Y+InFd0vxI9P7PX6i3bz2fNHOHaVp7TBC5kkYKUt8EcJNtQRwkSpZh4yckYMqtewk5NbgY3HvdvKQ2ZqOEWJEgzwekSDJE6UoJLmnRjBi5FylIScGtyJAgjBhxM+g5enywQBAEAQBAEAQBAEAQBAIcXhlqIyOLqylWHMHfIaysMyjJwalHdHAtZtDtg8Q1JswM1b3kPZb9j3gynrU3Tlg+laZfRu6Cn16mKAvNJY4KjKSMEsEYKVDBGDwa0DBC7XMDB6SnBJc06MEN4LhaUk1uRUm0Dc8+mkZJ4D0KkkjhPoiXp8oEAQBAEAQBAEAQBAEAQBANR6RNXvWsPtqPa0QSObIe2n0BHeJouKfHEttHv3a1+fhe5xgSnxg+kJprKK2gFC1oGCJmvAwedmBglpUoILunStJwa3Ik2rSTHGTy1aMkqBC9S8xybFEiAkGeS4UZTI1M//2Q=="/>
          <p:cNvSpPr>
            <a:spLocks noChangeAspect="1" noChangeArrowheads="1"/>
          </p:cNvSpPr>
          <p:nvPr/>
        </p:nvSpPr>
        <p:spPr bwMode="auto">
          <a:xfrm>
            <a:off x="1587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2" descr="data:image/jpeg;base64,/9j/4AAQSkZJRgABAQAAAQABAAD/2wCEAAkGBxQREBQUEhQSFRUUFBQVFRUVFBUVGBQUFBUXFxQRFBQYHCggGB4lGxQUITEhJSkrLi4uFx84ODMsNygtLisBCgoKDg0OGhAQGi4kICQsLC8sLCwsLCwsLS8sLCwsLCwsLCwsLCwsLCwsLCwsLCwsLCwsLCwsLCwsLCwsLCwsL//AABEIAMgAzAMBEQACEQEDEQH/xAAcAAEAAQUBAQAAAAAAAAAAAAAAAwEEBQYHAgj/xAA7EAACAQICBgYIBQQDAQAAAAABAgADEQQhBQYSMUFRByIyYXGBExQjUmKRobFCQ3LB0VOSovAzgsKz/8QAGwEBAAIDAQEAAAAAAAAAAAAAAAEFAgMEBgf/xAA6EQACAQMCAwUGBQMCBwAAAAAAAQIDBBEFMRIhQRMiMlFhBhRxocHRQoGRseEjNPBS8SQzQ0RicoL/2gAMAwEAAhEDEQA/AO4wBAEAQBAEAQBAEAQBAEAQBAEAQBAEAQBAEAQBAEAQBAEAQBAEAQBAEAQBAEAQBAEAQBAEAQBAEAQBAEAQBAEAQBAEAQBALPSukUw9F6tQ9VBfxPBR3kzGc1CPEzfbW869VU4bs1nRPSJh6uVUPRb4usv9y/uBOeF3B78i3ufZ65pc4NTXpy+TNrwuLSqu1TZXHNSCPpOlST2ZSVKU6bxOLT9ScSTAQBAEAQBAEAQBAEAQBAEAQBAEAQBAEAQBAEAQDknSHp71mt6FD7KiSDbc9TcT4DMeN5WXVXjlwrZHuND0/sKXazXel8l/JqQtOUvhTxbUm2qbMje8pKnzI/eTGTT5EVKUJxamk15NZOhaB0rpgW28P6VMs6hWm1ue0P4nfTlcdVk8deU9Il4JOL9Flfo/udAwzsyKXXYYgErfa2TxG0N87Vseckkm0nlE0ECAIAgCAIAgCAIAgCAIAgCAIAgCAIAgCAR1qe0pU3sQRkbHMWyPCAnh5MBh9R8Cm7Do367sfqZqVGC2R21NRup+Ko/1MB0g6poKAr4amqGkDtqihQ9PeTYcV3+F5puaOY5iWmhai6dZ06j5S+TOVVXlU2e+jE3no/139BbD4lvZbqbn8v4W+H7Tttrnh7stjzOuaH22a9Bd7qvP+f3OuhryzPDFYAgCAIBS8AtdJ4gJTYmolM2Oy9S2yDbIkXF/CYykormzbRpyqTSjFy9FuctxfSLi6TlAcLVAy20Vtlu8Zyundzi8Jpnsbf2dt6sOKcZQfk2iidKGK/pUP8/5j32fkja/Ze1/1y+RMelLEAZ0KH9ziT77PyRqfsvb9KkvkdK0JiKlShTesgR2UMVBJC33DPulhBtrLPH3EKcKso03lLqy+mRpEAQBAEAQBAEAQBAEAQDy4uLHPugHCNfNXvUsSVUeyqXel3C42k8iR5ESnuqPZy5bM+kaFqPvdDEvFHk/ozWxOYvDoPR9rv6Erh8S3st1Oofy/hY+738J3W1zw92Wx5PW9D7XNxQXe6rz+HqdbDXlmeHKwChMA1zWPXPD4O6sTUqf00sSP1Hcs0VbiFMtrDRri75pcMfN/TzOe6W6SMVVypbFBfh67f3MP2nBO8nLbkeqtvZu1pc6mZv15L9F9zUcXi2qsXquznizsW++6czbk+byXkKcKMcQSivTkZXRGq2KxIvSotsn8b9RfInf5TfC2qS6FXda7aUOXFl+hs6dFlfYJOIohuCCmzA9xqbQt5LOn3LluUkval8SxT5fEj1R1KrHG2xVMqlGzm+a1Gv1VVuIyuZjStWp97Y26jrtKdrig+9Lk/RdTrYlieNKwBAEAQBAEAQBAEAQBAEAQDBa46BXG4VqeW2OtTY/hcbvI7j4zVWpqpFo7tOvZWddVFt1XmjgNSmVYqwIZSQwO8EGxB85SNNPDPqdOpGpBTi8pgGQS0zoXR/rt6Irh8S3s8hTqH8vkjH3eR4Tvtrnh7stjyeuaJ2mbigu91Xn6/E6wpvLI8SaF0l60vh9nD0Tsu6lncb0XcAvInPPunFd1nHuo9N7P6XC4brVVlLkl5v1OSu0qz3SiT6J0c+JrJRpi7ObDgAOLE8BM6cHOSijTe3ULWi6suh2bVrUXD4UBmArVd+24FgfgTcPqZb07eED5zfatcXb7zwvJG1Wm8qwYBSAVvAKwBAEAQBAEAQBAEAQBAEAQBAOT9LOruw4xdMdV+rWA4P+F/PcfAc5XXtH8a/M9l7M6j/2s36x+qOdXlceywNqSQ0dE6PNd/R2w2JbqZClUJ7HAI3dyPCd1tdY7sjyWuaHx5r0Fz6rz9UWXS3hmTGrUPZqUlse9CQw+o+cxvY4nnzN3sxWUraVPrF/v/saRtTiPU4M7qNpVcLjqVR8kN0Y+6Hy2vnab7efBUTKrWrR3NnKEd1zX5Hf1l2fLzzVfZF4BCrwD2HgFC8ArTq52gE0AQBAEAQBAEAQBAEAQBAEAtsfg1rU3p1BdHUqw7jIaTWGZ06kqc1OHJrY+e9YNEPhMQ9F8yp6re8p7LCUdam6csM+p6dexvKMaq36+jMbNR3iCGbJQ0x6zhPVa561PrYaoeBAzoMeTDIHmBOmNVTh2cvyKK4sna3HvdBb+OPmvNeqNbnNgvVJNZRVYDO1dGusfrOH9DUPtaIAz/HT3K3luMuLWtxxw90fOtf073av2kF3ZfJ9UbJpOrYoPE/K38zqKAhStAJBWgFDWgETV7EeIgGYgCAIAgCAIAgCAIAgCAIAgCAaV0mat+tYf0qD2tAEi346e9k+lx585y3VHtI5W6LzQtR90r8MvDLk/T1OMBJT4Po/EhsRgniQ2JOCMgpDIWFyRVacYJckZTQ2NqYaqlWkbOhyvuIO9W7jNlOThLiRw3dCncU3SqbP/MnX20smLw1OvTysbOp3oTvU+dpdU6inHKPml7aTtarpz/J+a8yOniZmcpMuIgBsRAKYZtuqqjnc+AzMA2eAIAgCAIAgCAIAgCAIAgCAIBQiAcY161e9VxV0FqVbaZOSsO3T+tx3eEq7mjwyyup7zRNS7ejwSfej815munDzlwXiqHn1eME9oV9BGBxnpaMYI4yRUEkwbZktCaZbCVCwG0jjZq0+FRf2IubHvm6lVdNnDfWEbynwS5NbPyNyZrItWmfSUX7Ljh8Lj8JEtYyUllHz2vQqUKjp1FhoquLmRqHrJJAAJJyAGZJ5CAbXoTRppKWfttv+Ee6IBlYAgCAIAgCAIAgCAW+LxtOkL1HRBzZgv3kOSW7NlOlOo8Qi38FklpuGAINwRcEcQdxEk1nuAIAgCAYrWbQy4vDtSOTb0b3XHZb/AHnMKkFOOGdVndStqyqx6brzXkcb9GQWVxsujFXX3WG8SpaaeGfQadSM4qcHlPmjyRMTYmRsYMkRM8hmaRC1SYmxRIXqSMmxRN91E0djMMWZkVaNQXalU3sbZNsjsnx4SxtaVSLy9jxuvX1lcRUId6a2a2/XqvqbHR0SM7i1zew3Z8BO48qXCaPUbrg8wbEeBgGQwrMn4ifE3gGTo1drxgEsA803B3QD1AEAQDT9K9IWFosyAVajqxUhVsARkRdrTmndQjyLy19n7mvFTykn6/Y1zF9JlZv+KjTTkWYufkABOeV7J7It6XsxRj/zJt/BYX1MHjNa8ZW7VdwOSWQfTP6zRKvUl1LOlpNpS8NNP48y30DTw74gNjH9mvWIYM5qtwQnfbnz3SaPBxcU2Y6irp0uztY774eMfBHU6eu2BP56jxBH7Sw95p+Z5B6JfL/psvsNrJhKnZxFE/8AcD7zNVoPZnPU066p+KnL9DJUq6vmrK36SD9pmmnsckoSj4lgkkmIvAKGAc86SNDbDDFoOqbJXH0Sr5bj5cpx3VP8aPSaFe4/4eXXw/Y01lnEenRA9KYtG1SIHozHBsUy3elGDbGZu+oOrO7FVh30VP8A9T+3znba0Pxy/I8pr+rcnbUX/wCz+n3/AEN6fFKN8sDyJQVgd0AbcAs8diyguAWPIZnvgEuidLLVAIMAy2Irk0zs9rhAK4Y2Ge+1t8AuBUgEkAQDS9etTBiga1Cy1wMxwqgbgeTcj5Hu5q9BTWVuXWk6tK0lwT5wfyORMSrFWBBBIIIsQRvBHAyqfJ4Z9ApzjVipQeUe0qcAGJO4KCxPgBmZMU5PCNdapCjHim8Iq1YDtXX9QI+4mXZy8jRG6oS2mglVG3Mp8xMcG7jT2JGpDuMYMlJkYQA3GR5jI/MSFyMs8Sw+ZkMLp7E0uxiKw8XLD5NcTONWa2Zy1dPtqvipx/TH7GbwXSJi07Rp1B8S2PzWb1d1FvzK2r7OWk/DmPw/k2fRPSXQfKujUT7w66fMWI8xOiF5F+LkU1z7NV4c6UlL5P8Az8zbUr0cVSOyyVabgq1iCCCMweU6k4zXIoalOrbz76cWjjultHNhK70HJOznTY/jpnsnxG4+Eq6tPglg93Y3au6Kqddn8f5IlF5gdT5FTSjBHGZPVnQa4iqS/wDx07Fh7xN9lPDI37puoUeOXPYrdV1F21LEPFLb09TedI48U1ubAD6CWXJI8QlKTwubZpyaYbEVDsZKD85rp1VPOOh23thO0UO0fOSbx5YNqwd7TacJeWMAYXKvTJ5kfMGAetL6vXb0mHIR97LuVu8e6fvAIBSxdrGmMuTr/MAuqFWqB1qb38L/AGgE9PEOxsKb/wDYWHzMAydFSFAJubZwCSAIBpevmpYxamrRstdRnwFUDcrciOBnNXoKosrcutI1adnPhlzg/keOjnVT1an6estqziwU76SH8P6jx8hwzm3o9mue41nU3d1MR8K2+5uxXnOgpSxxWhsPVHtKNJvFF+9pDinubI1Zx2bMLi9QMC+6kaZPGm7L9N01SoQfQ7KWq3VPab/M13SPRgd+HxBPw1lHyDrb7TROzi/Cy1t/aSrHlVin8DSdM6Fr4RgK6Fb9lt6t3BhlfunHUoSp7npbLVaF0u4+fkWFpqLHJW0AuMDi6lB9uk7U25qbX7mG4jxkxk4vKNNahTrR4KkU16/TyM/pfWAY6gBWVUxFG7Uqo7NQHt0WH4SbC3C4G6dLqqrHhlv5lHDTpWFV1aHOD8Ueq9V54/UxeFrhgCNx3fxNKLSeOhtuhtValZdqoTSXhdbs3fYnIeM6qdu5LnyKC91inRlwwXE/jyM0cMmDpbIbdmWORYnifkJ2QgoRwebubmpd1VJrnskjS9PaZNfqjsj/ACnFcV+LlHY9PpGk9g+2q+LovL+SbVCldnPC4H0M2Wa5M4/aVrtKUfR/Q6Bh6eU7TzRcbEAiri2Y3qQR5QDOo9wDwOcA9wBAEAQBAEAQABAEAQBAEAgxeFSqjJUUOjCxVhcGGs7mUZOL4ovDOKa46unA19kEmk9zTY8hvQnmLjxEqbij2b5bH0HRtS98p4l4lv8AcwStOYuWiQSTAocoyMZOi6q4HD4KmKlYr6Z7HrfljgqjnnmZaUaShHilueE1TUKl3V7ChnhXl19fgXOktdAMqK7XxE2HkN5kzuYrkuZha6HVms1Hwry3f8Go6U0nUrm9Rr9wyE5KlaU9z0VnptC3eYLn5v8AzkY+jh2quEXeeJ3AcSZqjFzlwo7ri4hb0nVnsjcNCYRaC7IO1nck5XPhLWlSVOODwN/eyvKvaNY6JenxNjoYoATYcR7fGiAWtXSAghmI1K1xtUNCu3VZj6JyeyST7Nu7dYzioXHe4Zfkeq1TRv6arUlzS7y+v3OjCdp5YrAEAQBAEAQBAEAQBAEAQDD6z6FGMwzUjYN2kY/hcbj+3nNdSCnHDOqyupW1ZVI9N/gcFxFJqbsjgqykhgeBBsRKWUXGTTPqFCrGtTVSOzPdMyCZEtpJgZFKzPbaYm3ObnOUt2V0LWjQbdKKWd8FxBPUgqzFm2JcaB/5rc0b9p0WnjKj2g/s/wD6RmztpyIlkeJLOtrFsEqVNxynNO5jB4eS5tNEr3NONSLST8y6w+KeqAeyCLzojLiWSrr0uxqyp5zh4yS4r2dJ3JvsqT9JjUlwwbNlnR7a4p0/No0F2ytKQ+onS+jvXL0lsLiD1wAKTk9se43xDgePlLG1r57sjxuuaR2ebiiuX4l5evw/Y6IJ2nlysAQBAEAQBAEAQBAEAQBAOYdK+ru7F0xvstUAcdyVP2PlOG8pZXGj1fs5qHDL3eb5Pb7HPaErkexmXYWZYNLZd4cTNHPNl3wmRo6kFQX+3nwkYNqaSyzasFq2KADs5aoRYgWCqDvHMywo2/A8t8zx2paw7qLpRjiOd+rx8l8yXE0sp0lIaTpcbNV7+I+Uqrlf1Ge/0acXZ00unJ/qbvomgGpIR7q/aWcPCjw9zntp5/1P9zGa6g08L+p0U+GZ/wDM0XbxTLX2fgpXmX0Tf0+pz8vKvB7tSKAneMiMwRw7xIMt1g7F0ea5etL6CufbqOq39VRx/UOI8/Czt7jj7r3PD61pHu0u2pLuPp5P7G8idZ54QBAEAQBAEAQBAEAQBAIcZhlq02puNpXUqwPEEWMhrPJmUZOElKO6OD6Z0Q2ExL0WudnNW99D2W/nvEp6tLgkfSbC+V3QVRb9fieKaTHBvci7orMkaJMnMk1ot6rWzhGTaw8mTw+u9js1kJHvKfup/mWEK+dzxtzpag/6cuXqZZtZcIy39Kg7jkflNvaR8zg90r5xwmj6yaVStUBp7lBF917nl/u+cVxJTeUep0ihUtqbVTq848joGqb7WGpHnTWdtPwI8xff3NT4sxfSU9sMg51l+isZou/Ai09nf7mT/wDF/ujnQMrT2iZ7UyMGxMmoVGVgykqykFWGRBG4gyNnlEuKknGSymdp1F1tGNp7FSy10HWHCoP6i/uOEtbeuqiw9zwWsaU7OfHDnB7eno/obbOkpRAEAQBAEAQBAEAQBAEA1HpF0B6zQFWmPa0AWHxp+NPpcd4nPcUuOPLct9Hv/da2JeGXJ/c5phgGUEbiJWo9tN4ZcKJkamwxgItK5hEyXIxeJo2JmxSOCpRzzLDEUeU2ZOdU+E86JpCriKVNjZXcKfDeR52t5xCPEzXXrOlSlJdEdp0TSCjZUAAZADcByEsMY5I8lKTk+KW7MR0kaPL4IuPynVz+nNSf8pz3McwLbRKyp3OH+JY+py5JWs9vFkqiYs3RJQZibEe6GNak6vTYq6G6sN4P+8JKk08oipTjUg4TWU90dv1L1qTH0uC1Ut6RP/a9x+ktqFZVF6nzzVNMnZVPOL2f0+Jsk3lWIAgCAIAgCAIAgCAIBQiAcl1u0P6ni+qLUcQSyckqDt0/O9x5yuuKfDLPmez0m894o8EvFD5r+DEs00FqkRPUkGyMSwxNSRkycSCg23dTwzH8ScmtwPNTDnlMlI0ypGGxQ2am0u9SDlz7psjLDOWrQ4k0dF0BrmidXEXBtk4Fww4EgbjO2FVNczytzYTpy7q5F7pvXzDmi60g1VmRltYhesLXYnxipUikxaWNWpUT2SOa0EsBKtnvYImLTBnRFEDPINiPO1Bmi80VpKphqq1aTbLqcuRHFSOIMmMnB5RpuLancU3TqLKZ27Qmu2Fr0Vd6iUnOTU2bNWG+3McjLWF1CSy3g+f3ei3VGq4Ri5Lo8G0ToKkQBAEAQBAEAQBAEAQDFay6GXGYd6RsCc0b3HHZaYVIKccM6bS5lbVo1Y9P26nGWqMpZXGy6Eq68mG8Spkmnhn0Kk41IqcNnsWlatMGzpjAs6lSRklxGEfMycmPCXNSsZOTBxMSae+TkxdNGfXCKyjmAB9JkpM0Sox6otMYi0xbeSPIDiZDkbKdGPRGM27TW2dKjg8lpBsSKWgzSPS05BkSrQgEwoRzHEfSkvz5EIAgCAIAgCAIAgCAIAgHNelDQJBGLpjI2SsB/hU/Y+InFd0vxI9P7PX6i3bz2fNHOHaVp7TBC5kkYKUt8EcJNtQRwkSpZh4yckYMqtewk5NbgY3HvdvKQ2ZqOEWJEgzwekSDJE6UoJLmnRjBi5FylIScGtyJAgjBhxM+g5enywQBAEAQBAEAQBAEAQBAIcXhlqIyOLqylWHMHfIaysMyjJwalHdHAtZtDtg8Q1JswM1b3kPZb9j3gynrU3Tlg+laZfRu6Cn16mKAvNJY4KjKSMEsEYKVDBGDwa0DBC7XMDB6SnBJc06MEN4LhaUk1uRUm0Dc8+mkZJ4D0KkkjhPoiXp8oEAQBAEAQBAEAQBAEAQBANR6RNXvWsPtqPa0QSObIe2n0BHeJouKfHEttHv3a1+fhe5xgSnxg+kJprKK2gFC1oGCJmvAwedmBglpUoILunStJwa3Ik2rSTHGTy1aMkqBC9S8xybFEiAkGeS4UZTI1M//2Q=="/>
          <p:cNvSpPr>
            <a:spLocks noChangeAspect="1" noChangeArrowheads="1"/>
          </p:cNvSpPr>
          <p:nvPr/>
        </p:nvSpPr>
        <p:spPr bwMode="auto">
          <a:xfrm>
            <a:off x="17399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4" descr="data:image/jpeg;base64,/9j/4AAQSkZJRgABAQAAAQABAAD/2wCEAAkGBxQREBQUEhQSFRUUFBQVFRUVFBUVGBQUFBUXFxQRFBQYHCggGB4lGxQUITEhJSkrLi4uFx84ODMsNygtLisBCgoKDg0OGhAQGi4kICQsLC8sLCwsLCwsLS8sLCwsLCwsLCwsLCwsLCwsLCwsLCwsLCwsLCwsLCwsLCwsLCwsL//AABEIAMgAzAMBEQACEQEDEQH/xAAcAAEAAQUBAQAAAAAAAAAAAAAAAwEEBQYHAgj/xAA7EAACAQICBgYIBQQDAQAAAAABAgADEQQhBQYSMUFRByIyYXGBExQjUmKRobFCQ3LB0VOSovAzgsKz/8QAGwEBAAIDAQEAAAAAAAAAAAAAAAEFAgMEBgf/xAA6EQACAQMCAwUGBQMCBwAAAAAAAQIDBBEFMRIhQRMiMlFhBhRxocHRQoGRseEjNPBS8SQzQ0RicoL/2gAMAwEAAhEDEQA/AO4wBAEAQBAEAQBAEAQBAEAQBAEAQBAEAQBAEAQBAEAQBAEAQBAEAQBAEAQBAEAQBAEAQBAEAQBAEAQBAEAQBAEAQBAEAQBALPSukUw9F6tQ9VBfxPBR3kzGc1CPEzfbW869VU4bs1nRPSJh6uVUPRb4usv9y/uBOeF3B78i3ufZ65pc4NTXpy+TNrwuLSqu1TZXHNSCPpOlST2ZSVKU6bxOLT9ScSTAQBAEAQBAEAQBAEAQBAEAQBAEAQBAEAQBAEAQDknSHp71mt6FD7KiSDbc9TcT4DMeN5WXVXjlwrZHuND0/sKXazXel8l/JqQtOUvhTxbUm2qbMje8pKnzI/eTGTT5EVKUJxamk15NZOhaB0rpgW28P6VMs6hWm1ue0P4nfTlcdVk8deU9Il4JOL9Flfo/udAwzsyKXXYYgErfa2TxG0N87Vseckkm0nlE0ECAIAgCAIAgCAIAgCAIAgCAIAgCAIAgCAR1qe0pU3sQRkbHMWyPCAnh5MBh9R8Cm7Do367sfqZqVGC2R21NRup+Ko/1MB0g6poKAr4amqGkDtqihQ9PeTYcV3+F5puaOY5iWmhai6dZ06j5S+TOVVXlU2e+jE3no/139BbD4lvZbqbn8v4W+H7Tttrnh7stjzOuaH22a9Bd7qvP+f3OuhryzPDFYAgCAIBS8AtdJ4gJTYmolM2Oy9S2yDbIkXF/CYykormzbRpyqTSjFy9FuctxfSLi6TlAcLVAy20Vtlu8Zyundzi8Jpnsbf2dt6sOKcZQfk2iidKGK/pUP8/5j32fkja/Ze1/1y+RMelLEAZ0KH9ziT77PyRqfsvb9KkvkdK0JiKlShTesgR2UMVBJC33DPulhBtrLPH3EKcKso03lLqy+mRpEAQBAEAQBAEAQBAEAQDy4uLHPugHCNfNXvUsSVUeyqXel3C42k8iR5ESnuqPZy5bM+kaFqPvdDEvFHk/ozWxOYvDoPR9rv6Erh8S3st1Oofy/hY+738J3W1zw92Wx5PW9D7XNxQXe6rz+HqdbDXlmeHKwChMA1zWPXPD4O6sTUqf00sSP1Hcs0VbiFMtrDRri75pcMfN/TzOe6W6SMVVypbFBfh67f3MP2nBO8nLbkeqtvZu1pc6mZv15L9F9zUcXi2qsXquznizsW++6czbk+byXkKcKMcQSivTkZXRGq2KxIvSotsn8b9RfInf5TfC2qS6FXda7aUOXFl+hs6dFlfYJOIohuCCmzA9xqbQt5LOn3LluUkval8SxT5fEj1R1KrHG2xVMqlGzm+a1Gv1VVuIyuZjStWp97Y26jrtKdrig+9Lk/RdTrYlieNKwBAEAQBAEAQBAEAQBAEAQDBa46BXG4VqeW2OtTY/hcbvI7j4zVWpqpFo7tOvZWddVFt1XmjgNSmVYqwIZSQwO8EGxB85SNNPDPqdOpGpBTi8pgGQS0zoXR/rt6Irh8S3s8hTqH8vkjH3eR4Tvtrnh7stjyeuaJ2mbigu91Xn6/E6wpvLI8SaF0l60vh9nD0Tsu6lncb0XcAvInPPunFd1nHuo9N7P6XC4brVVlLkl5v1OSu0qz3SiT6J0c+JrJRpi7ObDgAOLE8BM6cHOSijTe3ULWi6suh2bVrUXD4UBmArVd+24FgfgTcPqZb07eED5zfatcXb7zwvJG1Wm8qwYBSAVvAKwBAEAQBAEAQBAEAQBAEAQBAOT9LOruw4xdMdV+rWA4P+F/PcfAc5XXtH8a/M9l7M6j/2s36x+qOdXlceywNqSQ0dE6PNd/R2w2JbqZClUJ7HAI3dyPCd1tdY7sjyWuaHx5r0Fz6rz9UWXS3hmTGrUPZqUlse9CQw+o+cxvY4nnzN3sxWUraVPrF/v/saRtTiPU4M7qNpVcLjqVR8kN0Y+6Hy2vnab7efBUTKrWrR3NnKEd1zX5Hf1l2fLzzVfZF4BCrwD2HgFC8ArTq52gE0AQBAEAQBAEAQBAEAQBAEAtsfg1rU3p1BdHUqw7jIaTWGZ06kqc1OHJrY+e9YNEPhMQ9F8yp6re8p7LCUdam6csM+p6dexvKMaq36+jMbNR3iCGbJQ0x6zhPVa561PrYaoeBAzoMeTDIHmBOmNVTh2cvyKK4sna3HvdBb+OPmvNeqNbnNgvVJNZRVYDO1dGusfrOH9DUPtaIAz/HT3K3luMuLWtxxw90fOtf073av2kF3ZfJ9UbJpOrYoPE/K38zqKAhStAJBWgFDWgETV7EeIgGYgCAIAgCAIAgCAIAgCAIAgCAaV0mat+tYf0qD2tAEi346e9k+lx585y3VHtI5W6LzQtR90r8MvDLk/T1OMBJT4Po/EhsRgniQ2JOCMgpDIWFyRVacYJckZTQ2NqYaqlWkbOhyvuIO9W7jNlOThLiRw3dCncU3SqbP/MnX20smLw1OvTysbOp3oTvU+dpdU6inHKPml7aTtarpz/J+a8yOniZmcpMuIgBsRAKYZtuqqjnc+AzMA2eAIAgCAIAgCAIAgCAIAgCAIBQiAcY161e9VxV0FqVbaZOSsO3T+tx3eEq7mjwyyup7zRNS7ejwSfej815munDzlwXiqHn1eME9oV9BGBxnpaMYI4yRUEkwbZktCaZbCVCwG0jjZq0+FRf2IubHvm6lVdNnDfWEbynwS5NbPyNyZrItWmfSUX7Ljh8Lj8JEtYyUllHz2vQqUKjp1FhoquLmRqHrJJAAJJyAGZJ5CAbXoTRppKWfttv+Ee6IBlYAgCAIAgCAIAgCAW+LxtOkL1HRBzZgv3kOSW7NlOlOo8Qi38FklpuGAINwRcEcQdxEk1nuAIAgCAYrWbQy4vDtSOTb0b3XHZb/AHnMKkFOOGdVndStqyqx6brzXkcb9GQWVxsujFXX3WG8SpaaeGfQadSM4qcHlPmjyRMTYmRsYMkRM8hmaRC1SYmxRIXqSMmxRN91E0djMMWZkVaNQXalU3sbZNsjsnx4SxtaVSLy9jxuvX1lcRUId6a2a2/XqvqbHR0SM7i1zew3Z8BO48qXCaPUbrg8wbEeBgGQwrMn4ifE3gGTo1drxgEsA803B3QD1AEAQDT9K9IWFosyAVajqxUhVsARkRdrTmndQjyLy19n7mvFTykn6/Y1zF9JlZv+KjTTkWYufkABOeV7J7It6XsxRj/zJt/BYX1MHjNa8ZW7VdwOSWQfTP6zRKvUl1LOlpNpS8NNP48y30DTw74gNjH9mvWIYM5qtwQnfbnz3SaPBxcU2Y6irp0uztY774eMfBHU6eu2BP56jxBH7Sw95p+Z5B6JfL/psvsNrJhKnZxFE/8AcD7zNVoPZnPU066p+KnL9DJUq6vmrK36SD9pmmnsckoSj4lgkkmIvAKGAc86SNDbDDFoOqbJXH0Sr5bj5cpx3VP8aPSaFe4/4eXXw/Y01lnEenRA9KYtG1SIHozHBsUy3elGDbGZu+oOrO7FVh30VP8A9T+3znba0Pxy/I8pr+rcnbUX/wCz+n3/AEN6fFKN8sDyJQVgd0AbcAs8diyguAWPIZnvgEuidLLVAIMAy2Irk0zs9rhAK4Y2Ge+1t8AuBUgEkAQDS9etTBiga1Cy1wMxwqgbgeTcj5Hu5q9BTWVuXWk6tK0lwT5wfyORMSrFWBBBIIIsQRvBHAyqfJ4Z9ApzjVipQeUe0qcAGJO4KCxPgBmZMU5PCNdapCjHim8Iq1YDtXX9QI+4mXZy8jRG6oS2mglVG3Mp8xMcG7jT2JGpDuMYMlJkYQA3GR5jI/MSFyMs8Sw+ZkMLp7E0uxiKw8XLD5NcTONWa2Zy1dPtqvipx/TH7GbwXSJi07Rp1B8S2PzWb1d1FvzK2r7OWk/DmPw/k2fRPSXQfKujUT7w66fMWI8xOiF5F+LkU1z7NV4c6UlL5P8Az8zbUr0cVSOyyVabgq1iCCCMweU6k4zXIoalOrbz76cWjjultHNhK70HJOznTY/jpnsnxG4+Eq6tPglg93Y3au6Kqddn8f5IlF5gdT5FTSjBHGZPVnQa4iqS/wDx07Fh7xN9lPDI37puoUeOXPYrdV1F21LEPFLb09TedI48U1ubAD6CWXJI8QlKTwubZpyaYbEVDsZKD85rp1VPOOh23thO0UO0fOSbx5YNqwd7TacJeWMAYXKvTJ5kfMGAetL6vXb0mHIR97LuVu8e6fvAIBSxdrGmMuTr/MAuqFWqB1qb38L/AGgE9PEOxsKb/wDYWHzMAydFSFAJubZwCSAIBpevmpYxamrRstdRnwFUDcrciOBnNXoKosrcutI1adnPhlzg/keOjnVT1an6estqziwU76SH8P6jx8hwzm3o9mue41nU3d1MR8K2+5uxXnOgpSxxWhsPVHtKNJvFF+9pDinubI1Zx2bMLi9QMC+6kaZPGm7L9N01SoQfQ7KWq3VPab/M13SPRgd+HxBPw1lHyDrb7TROzi/Cy1t/aSrHlVin8DSdM6Fr4RgK6Fb9lt6t3BhlfunHUoSp7npbLVaF0u4+fkWFpqLHJW0AuMDi6lB9uk7U25qbX7mG4jxkxk4vKNNahTrR4KkU16/TyM/pfWAY6gBWVUxFG7Uqo7NQHt0WH4SbC3C4G6dLqqrHhlv5lHDTpWFV1aHOD8Ueq9V54/UxeFrhgCNx3fxNKLSeOhtuhtValZdqoTSXhdbs3fYnIeM6qdu5LnyKC91inRlwwXE/jyM0cMmDpbIbdmWORYnifkJ2QgoRwebubmpd1VJrnskjS9PaZNfqjsj/ACnFcV+LlHY9PpGk9g+2q+LovL+SbVCldnPC4H0M2Wa5M4/aVrtKUfR/Q6Bh6eU7TzRcbEAiri2Y3qQR5QDOo9wDwOcA9wBAEAQBAEAQABAEAQBAEAgxeFSqjJUUOjCxVhcGGs7mUZOL4ovDOKa46unA19kEmk9zTY8hvQnmLjxEqbij2b5bH0HRtS98p4l4lv8AcwStOYuWiQSTAocoyMZOi6q4HD4KmKlYr6Z7HrfljgqjnnmZaUaShHilueE1TUKl3V7ChnhXl19fgXOktdAMqK7XxE2HkN5kzuYrkuZha6HVms1Hwry3f8Go6U0nUrm9Rr9wyE5KlaU9z0VnptC3eYLn5v8AzkY+jh2quEXeeJ3AcSZqjFzlwo7ri4hb0nVnsjcNCYRaC7IO1nck5XPhLWlSVOODwN/eyvKvaNY6JenxNjoYoATYcR7fGiAWtXSAghmI1K1xtUNCu3VZj6JyeyST7Nu7dYzioXHe4Zfkeq1TRv6arUlzS7y+v3OjCdp5YrAEAQBAEAQBAEAQBAEAQDD6z6FGMwzUjYN2kY/hcbj+3nNdSCnHDOqyupW1ZVI9N/gcFxFJqbsjgqykhgeBBsRKWUXGTTPqFCrGtTVSOzPdMyCZEtpJgZFKzPbaYm3ObnOUt2V0LWjQbdKKWd8FxBPUgqzFm2JcaB/5rc0b9p0WnjKj2g/s/wD6RmztpyIlkeJLOtrFsEqVNxynNO5jB4eS5tNEr3NONSLST8y6w+KeqAeyCLzojLiWSrr0uxqyp5zh4yS4r2dJ3JvsqT9JjUlwwbNlnR7a4p0/No0F2ytKQ+onS+jvXL0lsLiD1wAKTk9se43xDgePlLG1r57sjxuuaR2ebiiuX4l5evw/Y6IJ2nlysAQBAEAQBAEAQBAEAQBAOYdK+ru7F0xvstUAcdyVP2PlOG8pZXGj1fs5qHDL3eb5Pb7HPaErkexmXYWZYNLZd4cTNHPNl3wmRo6kFQX+3nwkYNqaSyzasFq2KADs5aoRYgWCqDvHMywo2/A8t8zx2paw7qLpRjiOd+rx8l8yXE0sp0lIaTpcbNV7+I+Uqrlf1Ge/0acXZ00unJ/qbvomgGpIR7q/aWcPCjw9zntp5/1P9zGa6g08L+p0U+GZ/wDM0XbxTLX2fgpXmX0Tf0+pz8vKvB7tSKAneMiMwRw7xIMt1g7F0ea5etL6CufbqOq39VRx/UOI8/Czt7jj7r3PD61pHu0u2pLuPp5P7G8idZ54QBAEAQBAEAQBAEAQBAIcZhlq02puNpXUqwPEEWMhrPJmUZOElKO6OD6Z0Q2ExL0WudnNW99D2W/nvEp6tLgkfSbC+V3QVRb9fieKaTHBvci7orMkaJMnMk1ot6rWzhGTaw8mTw+u9js1kJHvKfup/mWEK+dzxtzpag/6cuXqZZtZcIy39Kg7jkflNvaR8zg90r5xwmj6yaVStUBp7lBF917nl/u+cVxJTeUep0ihUtqbVTq848joGqb7WGpHnTWdtPwI8xff3NT4sxfSU9sMg51l+isZou/Ai09nf7mT/wDF/ujnQMrT2iZ7UyMGxMmoVGVgykqykFWGRBG4gyNnlEuKknGSymdp1F1tGNp7FSy10HWHCoP6i/uOEtbeuqiw9zwWsaU7OfHDnB7eno/obbOkpRAEAQBAEAQBAEAQBAEA1HpF0B6zQFWmPa0AWHxp+NPpcd4nPcUuOPLct9Hv/da2JeGXJ/c5phgGUEbiJWo9tN4ZcKJkamwxgItK5hEyXIxeJo2JmxSOCpRzzLDEUeU2ZOdU+E86JpCriKVNjZXcKfDeR52t5xCPEzXXrOlSlJdEdp0TSCjZUAAZADcByEsMY5I8lKTk+KW7MR0kaPL4IuPynVz+nNSf8pz3McwLbRKyp3OH+JY+py5JWs9vFkqiYs3RJQZibEe6GNak6vTYq6G6sN4P+8JKk08oipTjUg4TWU90dv1L1qTH0uC1Ut6RP/a9x+ktqFZVF6nzzVNMnZVPOL2f0+Jsk3lWIAgCAIAgCAIAgCAIBQiAcl1u0P6ni+qLUcQSyckqDt0/O9x5yuuKfDLPmez0m894o8EvFD5r+DEs00FqkRPUkGyMSwxNSRkycSCg23dTwzH8ScmtwPNTDnlMlI0ypGGxQ2am0u9SDlz7psjLDOWrQ4k0dF0BrmidXEXBtk4Fww4EgbjO2FVNczytzYTpy7q5F7pvXzDmi60g1VmRltYhesLXYnxipUikxaWNWpUT2SOa0EsBKtnvYImLTBnRFEDPINiPO1Bmi80VpKphqq1aTbLqcuRHFSOIMmMnB5RpuLancU3TqLKZ27Qmu2Fr0Vd6iUnOTU2bNWG+3McjLWF1CSy3g+f3ei3VGq4Ri5Lo8G0ToKkQBAEAQBAEAQBAEAQDFay6GXGYd6RsCc0b3HHZaYVIKccM6bS5lbVo1Y9P26nGWqMpZXGy6Eq68mG8Spkmnhn0Kk41IqcNnsWlatMGzpjAs6lSRklxGEfMycmPCXNSsZOTBxMSae+TkxdNGfXCKyjmAB9JkpM0Sox6otMYi0xbeSPIDiZDkbKdGPRGM27TW2dKjg8lpBsSKWgzSPS05BkSrQgEwoRzHEfSkvz5EIAgCAIAgCAIAgCAIAgHNelDQJBGLpjI2SsB/hU/Y+InFd0vxI9P7PX6i3bz2fNHOHaVp7TBC5kkYKUt8EcJNtQRwkSpZh4yckYMqtewk5NbgY3HvdvKQ2ZqOEWJEgzwekSDJE6UoJLmnRjBi5FylIScGtyJAgjBhxM+g5enywQBAEAQBAEAQBAEAQBAIcXhlqIyOLqylWHMHfIaysMyjJwalHdHAtZtDtg8Q1JswM1b3kPZb9j3gynrU3Tlg+laZfRu6Cn16mKAvNJY4KjKSMEsEYKVDBGDwa0DBC7XMDB6SnBJc06MEN4LhaUk1uRUm0Dc8+mkZJ4D0KkkjhPoiXp8oEAQBAEAQBAEAQBAEAQBANR6RNXvWsPtqPa0QSObIe2n0BHeJouKfHEttHv3a1+fhe5xgSnxg+kJprKK2gFC1oGCJmvAwedmBglpUoILunStJwa3Ik2rSTHGTy1aMkqBC9S8xybFEiAkGeS4UZTI1M//2Q==">
            <a:hlinkClick r:id="rId4"/>
          </p:cNvPr>
          <p:cNvSpPr>
            <a:spLocks noChangeAspect="1" noChangeArrowheads="1"/>
          </p:cNvSpPr>
          <p:nvPr/>
        </p:nvSpPr>
        <p:spPr bwMode="auto">
          <a:xfrm>
            <a:off x="1641476" y="-1143000"/>
            <a:ext cx="2428875" cy="2381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QREBQUEhQSFRUUFBQVFRUVFBUVGBQUFBUXFxQRFBQYHCggGB4lGxQUITEhJSkrLi4uFx84ODMsNygtLisBCgoKDg0OGhAQGi4kICQsLC8sLCwsLCwsLS8sLCwsLCwsLCwsLCwsLCwsLCwsLCwsLCwsLCwsLCwsLCwsLCwsL//AABEIAMgAzAMBEQACEQEDEQH/xAAcAAEAAQUBAQAAAAAAAAAAAAAAAwEEBQYHAgj/xAA7EAACAQICBgYIBQQDAQAAAAABAgADEQQhBQYSMUFRByIyYXGBExQjUmKRobFCQ3LB0VOSovAzgsKz/8QAGwEBAAIDAQEAAAAAAAAAAAAAAAEFAgMEBgf/xAA6EQACAQMCAwUGBQMCBwAAAAAAAQIDBBEFMRIhQRMiMlFhBhRxocHRQoGRseEjNPBS8SQzQ0RicoL/2gAMAwEAAhEDEQA/AO4wBAEAQBAEAQBAEAQBAEAQBAEAQBAEAQBAEAQBAEAQBAEAQBAEAQBAEAQBAEAQBAEAQBAEAQBAEAQBAEAQBAEAQBAEAQBALPSukUw9F6tQ9VBfxPBR3kzGc1CPEzfbW869VU4bs1nRPSJh6uVUPRb4usv9y/uBOeF3B78i3ufZ65pc4NTXpy+TNrwuLSqu1TZXHNSCPpOlST2ZSVKU6bxOLT9ScSTAQBAEAQBAEAQBAEAQBAEAQBAEAQBAEAQBAEAQDknSHp71mt6FD7KiSDbc9TcT4DMeN5WXVXjlwrZHuND0/sKXazXel8l/JqQtOUvhTxbUm2qbMje8pKnzI/eTGTT5EVKUJxamk15NZOhaB0rpgW28P6VMs6hWm1ue0P4nfTlcdVk8deU9Il4JOL9Flfo/udAwzsyKXXYYgErfa2TxG0N87Vseckkm0nlE0ECAIAgCAIAgCAIAgCAIAgCAIAgCAIAgCAR1qe0pU3sQRkbHMWyPCAnh5MBh9R8Cm7Do367sfqZqVGC2R21NRup+Ko/1MB0g6poKAr4amqGkDtqihQ9PeTYcV3+F5puaOY5iWmhai6dZ06j5S+TOVVXlU2e+jE3no/139BbD4lvZbqbn8v4W+H7Tttrnh7stjzOuaH22a9Bd7qvP+f3OuhryzPDFYAgCAIBS8AtdJ4gJTYmolM2Oy9S2yDbIkXF/CYykormzbRpyqTSjFy9FuctxfSLi6TlAcLVAy20Vtlu8Zyundzi8Jpnsbf2dt6sOKcZQfk2iidKGK/pUP8/5j32fkja/Ze1/1y+RMelLEAZ0KH9ziT77PyRqfsvb9KkvkdK0JiKlShTesgR2UMVBJC33DPulhBtrLPH3EKcKso03lLqy+mRpEAQBAEAQBAEAQBAEAQDy4uLHPugHCNfNXvUsSVUeyqXel3C42k8iR5ESnuqPZy5bM+kaFqPvdDEvFHk/ozWxOYvDoPR9rv6Erh8S3st1Oofy/hY+738J3W1zw92Wx5PW9D7XNxQXe6rz+HqdbDXlmeHKwChMA1zWPXPD4O6sTUqf00sSP1Hcs0VbiFMtrDRri75pcMfN/TzOe6W6SMVVypbFBfh67f3MP2nBO8nLbkeqtvZu1pc6mZv15L9F9zUcXi2qsXquznizsW++6czbk+byXkKcKMcQSivTkZXRGq2KxIvSotsn8b9RfInf5TfC2qS6FXda7aUOXFl+hs6dFlfYJOIohuCCmzA9xqbQt5LOn3LluUkval8SxT5fEj1R1KrHG2xVMqlGzm+a1Gv1VVuIyuZjStWp97Y26jrtKdrig+9Lk/RdTrYlieNKwBAEAQBAEAQBAEAQBAEAQDBa46BXG4VqeW2OtTY/hcbvI7j4zVWpqpFo7tOvZWddVFt1XmjgNSmVYqwIZSQwO8EGxB85SNNPDPqdOpGpBTi8pgGQS0zoXR/rt6Irh8S3s8hTqH8vkjH3eR4Tvtrnh7stjyeuaJ2mbigu91Xn6/E6wpvLI8SaF0l60vh9nD0Tsu6lncb0XcAvInPPunFd1nHuo9N7P6XC4brVVlLkl5v1OSu0qz3SiT6J0c+JrJRpi7ObDgAOLE8BM6cHOSijTe3ULWi6suh2bVrUXD4UBmArVd+24FgfgTcPqZb07eED5zfatcXb7zwvJG1Wm8qwYBSAVvAKwBAEAQBAEAQBAEAQBAEAQBAOT9LOruw4xdMdV+rWA4P+F/PcfAc5XXtH8a/M9l7M6j/2s36x+qOdXlceywNqSQ0dE6PNd/R2w2JbqZClUJ7HAI3dyPCd1tdY7sjyWuaHx5r0Fz6rz9UWXS3hmTGrUPZqUlse9CQw+o+cxvY4nnzN3sxWUraVPrF/v/saRtTiPU4M7qNpVcLjqVR8kN0Y+6Hy2vnab7efBUTKrWrR3NnKEd1zX5Hf1l2fLzzVfZF4BCrwD2HgFC8ArTq52gE0AQBAEAQBAEAQBAEAQBAEAtsfg1rU3p1BdHUqw7jIaTWGZ06kqc1OHJrY+e9YNEPhMQ9F8yp6re8p7LCUdam6csM+p6dexvKMaq36+jMbNR3iCGbJQ0x6zhPVa561PrYaoeBAzoMeTDIHmBOmNVTh2cvyKK4sna3HvdBb+OPmvNeqNbnNgvVJNZRVYDO1dGusfrOH9DUPtaIAz/HT3K3luMuLWtxxw90fOtf073av2kF3ZfJ9UbJpOrYoPE/K38zqKAhStAJBWgFDWgETV7EeIgGYgCAIAgCAIAgCAIAgCAIAgCAaV0mat+tYf0qD2tAEi346e9k+lx585y3VHtI5W6LzQtR90r8MvDLk/T1OMBJT4Po/EhsRgniQ2JOCMgpDIWFyRVacYJckZTQ2NqYaqlWkbOhyvuIO9W7jNlOThLiRw3dCncU3SqbP/MnX20smLw1OvTysbOp3oTvU+dpdU6inHKPml7aTtarpz/J+a8yOniZmcpMuIgBsRAKYZtuqqjnc+AzMA2eAIAgCAIAgCAIAgCAIAgCAIBQiAcY161e9VxV0FqVbaZOSsO3T+tx3eEq7mjwyyup7zRNS7ejwSfej815munDzlwXiqHn1eME9oV9BGBxnpaMYI4yRUEkwbZktCaZbCVCwG0jjZq0+FRf2IubHvm6lVdNnDfWEbynwS5NbPyNyZrItWmfSUX7Ljh8Lj8JEtYyUllHz2vQqUKjp1FhoquLmRqHrJJAAJJyAGZJ5CAbXoTRppKWfttv+Ee6IBlYAgCAIAgCAIAgCAW+LxtOkL1HRBzZgv3kOSW7NlOlOo8Qi38FklpuGAINwRcEcQdxEk1nuAIAgCAYrWbQy4vDtSOTb0b3XHZb/AHnMKkFOOGdVndStqyqx6brzXkcb9GQWVxsujFXX3WG8SpaaeGfQadSM4qcHlPmjyRMTYmRsYMkRM8hmaRC1SYmxRIXqSMmxRN91E0djMMWZkVaNQXalU3sbZNsjsnx4SxtaVSLy9jxuvX1lcRUId6a2a2/XqvqbHR0SM7i1zew3Z8BO48qXCaPUbrg8wbEeBgGQwrMn4ifE3gGTo1drxgEsA803B3QD1AEAQDT9K9IWFosyAVajqxUhVsARkRdrTmndQjyLy19n7mvFTykn6/Y1zF9JlZv+KjTTkWYufkABOeV7J7It6XsxRj/zJt/BYX1MHjNa8ZW7VdwOSWQfTP6zRKvUl1LOlpNpS8NNP48y30DTw74gNjH9mvWIYM5qtwQnfbnz3SaPBxcU2Y6irp0uztY774eMfBHU6eu2BP56jxBH7Sw95p+Z5B6JfL/psvsNrJhKnZxFE/8AcD7zNVoPZnPU066p+KnL9DJUq6vmrK36SD9pmmnsckoSj4lgkkmIvAKGAc86SNDbDDFoOqbJXH0Sr5bj5cpx3VP8aPSaFe4/4eXXw/Y01lnEenRA9KYtG1SIHozHBsUy3elGDbGZu+oOrO7FVh30VP8A9T+3znba0Pxy/I8pr+rcnbUX/wCz+n3/AEN6fFKN8sDyJQVgd0AbcAs8diyguAWPIZnvgEuidLLVAIMAy2Irk0zs9rhAK4Y2Ge+1t8AuBUgEkAQDS9etTBiga1Cy1wMxwqgbgeTcj5Hu5q9BTWVuXWk6tK0lwT5wfyORMSrFWBBBIIIsQRvBHAyqfJ4Z9ApzjVipQeUe0qcAGJO4KCxPgBmZMU5PCNdapCjHim8Iq1YDtXX9QI+4mXZy8jRG6oS2mglVG3Mp8xMcG7jT2JGpDuMYMlJkYQA3GR5jI/MSFyMs8Sw+ZkMLp7E0uxiKw8XLD5NcTONWa2Zy1dPtqvipx/TH7GbwXSJi07Rp1B8S2PzWb1d1FvzK2r7OWk/DmPw/k2fRPSXQfKujUT7w66fMWI8xOiF5F+LkU1z7NV4c6UlL5P8Az8zbUr0cVSOyyVabgq1iCCCMweU6k4zXIoalOrbz76cWjjultHNhK70HJOznTY/jpnsnxG4+Eq6tPglg93Y3au6Kqddn8f5IlF5gdT5FTSjBHGZPVnQa4iqS/wDx07Fh7xN9lPDI37puoUeOXPYrdV1F21LEPFLb09TedI48U1ubAD6CWXJI8QlKTwubZpyaYbEVDsZKD85rp1VPOOh23thO0UO0fOSbx5YNqwd7TacJeWMAYXKvTJ5kfMGAetL6vXb0mHIR97LuVu8e6fvAIBSxdrGmMuTr/MAuqFWqB1qb38L/AGgE9PEOxsKb/wDYWHzMAydFSFAJubZwCSAIBpevmpYxamrRstdRnwFUDcrciOBnNXoKosrcutI1adnPhlzg/keOjnVT1an6estqziwU76SH8P6jx8hwzm3o9mue41nU3d1MR8K2+5uxXnOgpSxxWhsPVHtKNJvFF+9pDinubI1Zx2bMLi9QMC+6kaZPGm7L9N01SoQfQ7KWq3VPab/M13SPRgd+HxBPw1lHyDrb7TROzi/Cy1t/aSrHlVin8DSdM6Fr4RgK6Fb9lt6t3BhlfunHUoSp7npbLVaF0u4+fkWFpqLHJW0AuMDi6lB9uk7U25qbX7mG4jxkxk4vKNNahTrR4KkU16/TyM/pfWAY6gBWVUxFG7Uqo7NQHt0WH4SbC3C4G6dLqqrHhlv5lHDTpWFV1aHOD8Ueq9V54/UxeFrhgCNx3fxNKLSeOhtuhtValZdqoTSXhdbs3fYnIeM6qdu5LnyKC91inRlwwXE/jyM0cMmDpbIbdmWORYnifkJ2QgoRwebubmpd1VJrnskjS9PaZNfqjsj/ACnFcV+LlHY9PpGk9g+2q+LovL+SbVCldnPC4H0M2Wa5M4/aVrtKUfR/Q6Bh6eU7TzRcbEAiri2Y3qQR5QDOo9wDwOcA9wBAEAQBAEAQABAEAQBAEAgxeFSqjJUUOjCxVhcGGs7mUZOL4ovDOKa46unA19kEmk9zTY8hvQnmLjxEqbij2b5bH0HRtS98p4l4lv8AcwStOYuWiQSTAocoyMZOi6q4HD4KmKlYr6Z7HrfljgqjnnmZaUaShHilueE1TUKl3V7ChnhXl19fgXOktdAMqK7XxE2HkN5kzuYrkuZha6HVms1Hwry3f8Go6U0nUrm9Rr9wyE5KlaU9z0VnptC3eYLn5v8AzkY+jh2quEXeeJ3AcSZqjFzlwo7ri4hb0nVnsjcNCYRaC7IO1nck5XPhLWlSVOODwN/eyvKvaNY6JenxNjoYoATYcR7fGiAWtXSAghmI1K1xtUNCu3VZj6JyeyST7Nu7dYzioXHe4Zfkeq1TRv6arUlzS7y+v3OjCdp5YrAEAQBAEAQBAEAQBAEAQDD6z6FGMwzUjYN2kY/hcbj+3nNdSCnHDOqyupW1ZVI9N/gcFxFJqbsjgqykhgeBBsRKWUXGTTPqFCrGtTVSOzPdMyCZEtpJgZFKzPbaYm3ObnOUt2V0LWjQbdKKWd8FxBPUgqzFm2JcaB/5rc0b9p0WnjKj2g/s/wD6RmztpyIlkeJLOtrFsEqVNxynNO5jB4eS5tNEr3NONSLST8y6w+KeqAeyCLzojLiWSrr0uxqyp5zh4yS4r2dJ3JvsqT9JjUlwwbNlnR7a4p0/No0F2ytKQ+onS+jvXL0lsLiD1wAKTk9se43xDgePlLG1r57sjxuuaR2ebiiuX4l5evw/Y6IJ2nlysAQBAEAQBAEAQBAEAQBAOYdK+ru7F0xvstUAcdyVP2PlOG8pZXGj1fs5qHDL3eb5Pb7HPaErkexmXYWZYNLZd4cTNHPNl3wmRo6kFQX+3nwkYNqaSyzasFq2KADs5aoRYgWCqDvHMywo2/A8t8zx2paw7qLpRjiOd+rx8l8yXE0sp0lIaTpcbNV7+I+Uqrlf1Ge/0acXZ00unJ/qbvomgGpIR7q/aWcPCjw9zntp5/1P9zGa6g08L+p0U+GZ/wDM0XbxTLX2fgpXmX0Tf0+pz8vKvB7tSKAneMiMwRw7xIMt1g7F0ea5etL6CufbqOq39VRx/UOI8/Czt7jj7r3PD61pHu0u2pLuPp5P7G8idZ54QBAEAQBAEAQBAEAQBAIcZhlq02puNpXUqwPEEWMhrPJmUZOElKO6OD6Z0Q2ExL0WudnNW99D2W/nvEp6tLgkfSbC+V3QVRb9fieKaTHBvci7orMkaJMnMk1ot6rWzhGTaw8mTw+u9js1kJHvKfup/mWEK+dzxtzpag/6cuXqZZtZcIy39Kg7jkflNvaR8zg90r5xwmj6yaVStUBp7lBF917nl/u+cVxJTeUep0ihUtqbVTq848joGqb7WGpHnTWdtPwI8xff3NT4sxfSU9sMg51l+isZou/Ai09nf7mT/wDF/ujnQMrT2iZ7UyMGxMmoVGVgykqykFWGRBG4gyNnlEuKknGSymdp1F1tGNp7FSy10HWHCoP6i/uOEtbeuqiw9zwWsaU7OfHDnB7eno/obbOkpRAEAQBAEAQBAEAQBAEA1HpF0B6zQFWmPa0AWHxp+NPpcd4nPcUuOPLct9Hv/da2JeGXJ/c5phgGUEbiJWo9tN4ZcKJkamwxgItK5hEyXIxeJo2JmxSOCpRzzLDEUeU2ZOdU+E86JpCriKVNjZXcKfDeR52t5xCPEzXXrOlSlJdEdp0TSCjZUAAZADcByEsMY5I8lKTk+KW7MR0kaPL4IuPynVz+nNSf8pz3McwLbRKyp3OH+JY+py5JWs9vFkqiYs3RJQZibEe6GNak6vTYq6G6sN4P+8JKk08oipTjUg4TWU90dv1L1qTH0uC1Ut6RP/a9x+ktqFZVF6nzzVNMnZVPOL2f0+Jsk3lWIAgCAIAgCAIAgCAIBQiAcl1u0P6ni+qLUcQSyckqDt0/O9x5yuuKfDLPmez0m894o8EvFD5r+DEs00FqkRPUkGyMSwxNSRkycSCg23dTwzH8ScmtwPNTDnlMlI0ypGGxQ2am0u9SDlz7psjLDOWrQ4k0dF0BrmidXEXBtk4Fww4EgbjO2FVNczytzYTpy7q5F7pvXzDmi60g1VmRltYhesLXYnxipUikxaWNWpUT2SOa0EsBKtnvYImLTBnRFEDPINiPO1Bmi80VpKphqq1aTbLqcuRHFSOIMmMnB5RpuLancU3TqLKZ27Qmu2Fr0Vd6iUnOTU2bNWG+3McjLWF1CSy3g+f3ei3VGq4Ri5Lo8G0ToKkQBAEAQBAEAQBAEAQDFay6GXGYd6RsCc0b3HHZaYVIKccM6bS5lbVo1Y9P26nGWqMpZXGy6Eq68mG8Spkmnhn0Kk41IqcNnsWlatMGzpjAs6lSRklxGEfMycmPCXNSsZOTBxMSae+TkxdNGfXCKyjmAB9JkpM0Sox6otMYi0xbeSPIDiZDkbKdGPRGM27TW2dKjg8lpBsSKWgzSPS05BkSrQgEwoRzHEfSkvz5EIAgCAIAgCAIAgCAIAgHNelDQJBGLpjI2SsB/hU/Y+InFd0vxI9P7PX6i3bz2fNHOHaVp7TBC5kkYKUt8EcJNtQRwkSpZh4yckYMqtewk5NbgY3HvdvKQ2ZqOEWJEgzwekSDJE6UoJLmnRjBi5FylIScGtyJAgjBhxM+g5enywQBAEAQBAEAQBAEAQBAIcXhlqIyOLqylWHMHfIaysMyjJwalHdHAtZtDtg8Q1JswM1b3kPZb9j3gynrU3Tlg+laZfRu6Cn16mKAvNJY4KjKSMEsEYKVDBGDwa0DBC7XMDB6SnBJc06MEN4LhaUk1uRUm0Dc8+mkZJ4D0KkkjhPoiXp8oEAQBAEAQBAEAQBAEAQBANR6RNXvWsPtqPa0QSObIe2n0BHeJouKfHEttHv3a1+fhe5xgSnxg+kJprKK2gFC1oGCJmvAwedmBglpUoILunStJwa3Ik2rSTHGTy1aMkqBC9S8xybFEiAkGeS4UZTI1M//2Q==">
            <a:hlinkClick r:id="rId4"/>
          </p:cNvPr>
          <p:cNvSpPr>
            <a:spLocks noChangeAspect="1" noChangeArrowheads="1"/>
          </p:cNvSpPr>
          <p:nvPr/>
        </p:nvSpPr>
        <p:spPr bwMode="auto">
          <a:xfrm>
            <a:off x="1793876" y="-990600"/>
            <a:ext cx="2428875" cy="2381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 name="Picture 2" descr="https://cdn0.iconfinder.com/data/icons/rcons-basic/16/layers-512.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1"/>
            <a:ext cx="4419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7315200" y="5094982"/>
            <a:ext cx="2895600" cy="1077218"/>
          </a:xfrm>
          <a:prstGeom prst="rect">
            <a:avLst/>
          </a:prstGeom>
          <a:noFill/>
        </p:spPr>
        <p:txBody>
          <a:bodyPr wrap="square" rtlCol="0">
            <a:spAutoFit/>
          </a:bodyPr>
          <a:lstStyle/>
          <a:p>
            <a:pPr algn="ctr"/>
            <a:r>
              <a:rPr lang="en-US" sz="3200" b="1" dirty="0">
                <a:solidFill>
                  <a:srgbClr val="00B050"/>
                </a:solidFill>
              </a:rPr>
              <a:t>Actions </a:t>
            </a:r>
          </a:p>
          <a:p>
            <a:pPr algn="ctr"/>
            <a:r>
              <a:rPr lang="en-US" sz="3200" b="1" dirty="0">
                <a:solidFill>
                  <a:srgbClr val="00B050"/>
                </a:solidFill>
              </a:rPr>
              <a:t>to Minimize</a:t>
            </a:r>
          </a:p>
        </p:txBody>
      </p:sp>
      <p:sp>
        <p:nvSpPr>
          <p:cNvPr id="23" name="TextBox 22"/>
          <p:cNvSpPr txBox="1"/>
          <p:nvPr/>
        </p:nvSpPr>
        <p:spPr>
          <a:xfrm>
            <a:off x="7239000" y="3429000"/>
            <a:ext cx="3124200" cy="1569660"/>
          </a:xfrm>
          <a:prstGeom prst="rect">
            <a:avLst/>
          </a:prstGeom>
          <a:noFill/>
        </p:spPr>
        <p:txBody>
          <a:bodyPr wrap="square" rtlCol="0">
            <a:spAutoFit/>
          </a:bodyPr>
          <a:lstStyle/>
          <a:p>
            <a:pPr algn="ctr"/>
            <a:r>
              <a:rPr lang="en-US" sz="3200" b="1" dirty="0">
                <a:solidFill>
                  <a:srgbClr val="FFFF00"/>
                </a:solidFill>
              </a:rPr>
              <a:t>Direct </a:t>
            </a:r>
          </a:p>
          <a:p>
            <a:pPr algn="ctr"/>
            <a:r>
              <a:rPr lang="en-US" sz="3200" b="1" dirty="0">
                <a:solidFill>
                  <a:srgbClr val="FFFF00"/>
                </a:solidFill>
              </a:rPr>
              <a:t>Error Correction</a:t>
            </a:r>
          </a:p>
        </p:txBody>
      </p:sp>
      <p:sp>
        <p:nvSpPr>
          <p:cNvPr id="24" name="TextBox 23"/>
          <p:cNvSpPr txBox="1"/>
          <p:nvPr/>
        </p:nvSpPr>
        <p:spPr>
          <a:xfrm>
            <a:off x="6858000" y="1143000"/>
            <a:ext cx="3124200" cy="1077218"/>
          </a:xfrm>
          <a:prstGeom prst="rect">
            <a:avLst/>
          </a:prstGeom>
          <a:noFill/>
        </p:spPr>
        <p:txBody>
          <a:bodyPr wrap="square" rtlCol="0">
            <a:spAutoFit/>
          </a:bodyPr>
          <a:lstStyle/>
          <a:p>
            <a:pPr algn="ctr"/>
            <a:r>
              <a:rPr lang="en-US" sz="3200" b="1" dirty="0">
                <a:solidFill>
                  <a:srgbClr val="FF0000"/>
                </a:solidFill>
              </a:rPr>
              <a:t>Corrective </a:t>
            </a:r>
          </a:p>
          <a:p>
            <a:pPr algn="ctr"/>
            <a:r>
              <a:rPr lang="en-US" sz="3200" b="1" dirty="0">
                <a:solidFill>
                  <a:srgbClr val="FF0000"/>
                </a:solidFill>
              </a:rPr>
              <a:t>Consequences</a:t>
            </a:r>
          </a:p>
        </p:txBody>
      </p:sp>
      <p:sp>
        <p:nvSpPr>
          <p:cNvPr id="25" name="Curved Right Arrow 24"/>
          <p:cNvSpPr/>
          <p:nvPr/>
        </p:nvSpPr>
        <p:spPr>
          <a:xfrm flipV="1">
            <a:off x="6019800" y="3429000"/>
            <a:ext cx="1066800" cy="2362200"/>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26" name="Curved Right Arrow 25"/>
          <p:cNvSpPr/>
          <p:nvPr/>
        </p:nvSpPr>
        <p:spPr>
          <a:xfrm flipV="1">
            <a:off x="6057900" y="1039118"/>
            <a:ext cx="1028700" cy="2362200"/>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27" name="Donut 26"/>
          <p:cNvSpPr/>
          <p:nvPr/>
        </p:nvSpPr>
        <p:spPr>
          <a:xfrm>
            <a:off x="6934200" y="3124200"/>
            <a:ext cx="3657600" cy="1828800"/>
          </a:xfrm>
          <a:prstGeom prst="donut">
            <a:avLst>
              <a:gd name="adj" fmla="val 293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1835649"/>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7265" y="2743200"/>
            <a:ext cx="5276335" cy="1143000"/>
          </a:xfrm>
        </p:spPr>
        <p:txBody>
          <a:bodyPr>
            <a:noAutofit/>
          </a:bodyPr>
          <a:lstStyle/>
          <a:p>
            <a:r>
              <a:rPr lang="en-US" sz="4800" b="1" dirty="0"/>
              <a:t>Layer by Adding Corrective Consequences As Necessary</a:t>
            </a:r>
          </a:p>
        </p:txBody>
      </p:sp>
      <p:pic>
        <p:nvPicPr>
          <p:cNvPr id="4098" name="Picture 2" descr="https://cdn0.iconfinder.com/data/icons/rcons-basic/16/layers-512.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
            <a:ext cx="4419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315200" y="5094982"/>
            <a:ext cx="2895600" cy="1077218"/>
          </a:xfrm>
          <a:prstGeom prst="rect">
            <a:avLst/>
          </a:prstGeom>
          <a:noFill/>
        </p:spPr>
        <p:txBody>
          <a:bodyPr wrap="square" rtlCol="0">
            <a:spAutoFit/>
          </a:bodyPr>
          <a:lstStyle/>
          <a:p>
            <a:pPr algn="ctr"/>
            <a:r>
              <a:rPr lang="en-US" sz="3200" b="1" dirty="0">
                <a:solidFill>
                  <a:srgbClr val="00B050"/>
                </a:solidFill>
              </a:rPr>
              <a:t>Actions </a:t>
            </a:r>
          </a:p>
          <a:p>
            <a:pPr algn="ctr"/>
            <a:r>
              <a:rPr lang="en-US" sz="3200" b="1" dirty="0">
                <a:solidFill>
                  <a:srgbClr val="00B050"/>
                </a:solidFill>
              </a:rPr>
              <a:t>to Minimize</a:t>
            </a:r>
          </a:p>
        </p:txBody>
      </p:sp>
      <p:sp>
        <p:nvSpPr>
          <p:cNvPr id="8" name="TextBox 7"/>
          <p:cNvSpPr txBox="1"/>
          <p:nvPr/>
        </p:nvSpPr>
        <p:spPr>
          <a:xfrm>
            <a:off x="7239000" y="3429000"/>
            <a:ext cx="3124200" cy="1569660"/>
          </a:xfrm>
          <a:prstGeom prst="rect">
            <a:avLst/>
          </a:prstGeom>
          <a:noFill/>
        </p:spPr>
        <p:txBody>
          <a:bodyPr wrap="square" rtlCol="0">
            <a:spAutoFit/>
          </a:bodyPr>
          <a:lstStyle/>
          <a:p>
            <a:pPr algn="ctr"/>
            <a:r>
              <a:rPr lang="en-US" sz="3200" b="1" dirty="0">
                <a:solidFill>
                  <a:srgbClr val="FFFF00"/>
                </a:solidFill>
              </a:rPr>
              <a:t>Direct </a:t>
            </a:r>
          </a:p>
          <a:p>
            <a:pPr algn="ctr"/>
            <a:r>
              <a:rPr lang="en-US" sz="3200" b="1" dirty="0">
                <a:solidFill>
                  <a:srgbClr val="FFFF00"/>
                </a:solidFill>
              </a:rPr>
              <a:t>Error Correction</a:t>
            </a:r>
          </a:p>
        </p:txBody>
      </p:sp>
      <p:sp>
        <p:nvSpPr>
          <p:cNvPr id="9" name="TextBox 8"/>
          <p:cNvSpPr txBox="1"/>
          <p:nvPr/>
        </p:nvSpPr>
        <p:spPr>
          <a:xfrm>
            <a:off x="6591300" y="1065014"/>
            <a:ext cx="3619500" cy="1077218"/>
          </a:xfrm>
          <a:prstGeom prst="rect">
            <a:avLst/>
          </a:prstGeom>
          <a:noFill/>
        </p:spPr>
        <p:txBody>
          <a:bodyPr wrap="square" rtlCol="0">
            <a:spAutoFit/>
          </a:bodyPr>
          <a:lstStyle/>
          <a:p>
            <a:pPr algn="ctr"/>
            <a:r>
              <a:rPr lang="en-US" sz="3200" b="1" dirty="0">
                <a:solidFill>
                  <a:srgbClr val="FF0000"/>
                </a:solidFill>
              </a:rPr>
              <a:t>Corrective </a:t>
            </a:r>
          </a:p>
          <a:p>
            <a:pPr algn="ctr"/>
            <a:r>
              <a:rPr lang="en-US" sz="3200" b="1" dirty="0">
                <a:solidFill>
                  <a:srgbClr val="FF0000"/>
                </a:solidFill>
              </a:rPr>
              <a:t>Consequences</a:t>
            </a:r>
          </a:p>
        </p:txBody>
      </p:sp>
      <p:sp>
        <p:nvSpPr>
          <p:cNvPr id="7" name="Curved Right Arrow 6"/>
          <p:cNvSpPr/>
          <p:nvPr/>
        </p:nvSpPr>
        <p:spPr>
          <a:xfrm flipV="1">
            <a:off x="6019800" y="3429000"/>
            <a:ext cx="1066800" cy="2362200"/>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1" name="Curved Right Arrow 10"/>
          <p:cNvSpPr/>
          <p:nvPr/>
        </p:nvSpPr>
        <p:spPr>
          <a:xfrm flipV="1">
            <a:off x="6057900" y="1039118"/>
            <a:ext cx="1028700" cy="2362200"/>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0" name="Donut 9"/>
          <p:cNvSpPr/>
          <p:nvPr/>
        </p:nvSpPr>
        <p:spPr>
          <a:xfrm>
            <a:off x="6705600" y="838200"/>
            <a:ext cx="3657600" cy="1828800"/>
          </a:xfrm>
          <a:prstGeom prst="donut">
            <a:avLst>
              <a:gd name="adj" fmla="val 293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57876157"/>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t>Understand the Use of Consequences</a:t>
            </a:r>
            <a:br>
              <a:rPr lang="en-US" b="1" dirty="0" smtClean="0"/>
            </a:br>
            <a:r>
              <a:rPr lang="en-US" b="1" dirty="0" smtClean="0"/>
              <a:t>(Teacher Responses to Misbehavior)</a:t>
            </a:r>
            <a:endParaRPr lang="en-US" b="1" dirty="0"/>
          </a:p>
        </p:txBody>
      </p:sp>
      <p:pic>
        <p:nvPicPr>
          <p:cNvPr id="1026" name="Picture 2" descr="https://encrypted-tbn3.gstatic.com/images?q=tbn:ANd9GcSyx3wdjGfxxR9jZYHIrg1JOFhXbB8M6p7lfuqDn7RmVbCQSgHiUBuIf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501" y="76200"/>
            <a:ext cx="1350893" cy="1177636"/>
          </a:xfrm>
          <a:prstGeom prst="rect">
            <a:avLst/>
          </a:prstGeom>
          <a:noFill/>
          <a:extLst>
            <a:ext uri="{909E8E84-426E-40DD-AFC4-6F175D3DCCD1}">
              <a14:hiddenFill xmlns:a14="http://schemas.microsoft.com/office/drawing/2010/main">
                <a:solidFill>
                  <a:srgbClr val="FFFFFF"/>
                </a:solidFill>
              </a14:hiddenFill>
            </a:ext>
          </a:extLst>
        </p:spPr>
      </p:pic>
      <p:sp>
        <p:nvSpPr>
          <p:cNvPr id="4" name="&quot;No&quot; Symbol 3"/>
          <p:cNvSpPr/>
          <p:nvPr/>
        </p:nvSpPr>
        <p:spPr>
          <a:xfrm>
            <a:off x="7429500" y="76200"/>
            <a:ext cx="1479550" cy="1295400"/>
          </a:xfrm>
          <a:prstGeom prst="noSmoking">
            <a:avLst>
              <a:gd name="adj" fmla="val 3067"/>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28" name="Picture 4" descr="Consistency is Key | YouAnew Lifestyle Nutrition">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48400" y="1371600"/>
            <a:ext cx="16002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IZE-title-treatmen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10600" y="1524000"/>
            <a:ext cx="1371600" cy="1028700"/>
          </a:xfrm>
          <a:prstGeom prst="rect">
            <a:avLst/>
          </a:prstGeom>
          <a:noFill/>
          <a:extLst>
            <a:ext uri="{909E8E84-426E-40DD-AFC4-6F175D3DCCD1}">
              <a14:hiddenFill xmlns:a14="http://schemas.microsoft.com/office/drawing/2010/main">
                <a:solidFill>
                  <a:srgbClr val="FFFFFF"/>
                </a:solidFill>
              </a14:hiddenFill>
            </a:ext>
          </a:extLst>
        </p:spPr>
      </p:pic>
      <p:sp>
        <p:nvSpPr>
          <p:cNvPr id="8" name="&quot;No&quot; Symbol 7"/>
          <p:cNvSpPr/>
          <p:nvPr/>
        </p:nvSpPr>
        <p:spPr>
          <a:xfrm>
            <a:off x="8610600" y="1485900"/>
            <a:ext cx="1371600" cy="1028700"/>
          </a:xfrm>
          <a:prstGeom prst="noSmoking">
            <a:avLst>
              <a:gd name="adj" fmla="val 3067"/>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32" name="Picture 8" descr="Individually unique, together comple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1800" y="2590800"/>
            <a:ext cx="2667000" cy="1295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934200" y="3238500"/>
            <a:ext cx="2514600"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4" name="Picture 10" descr="Things Dentists Must Know Before Hiring A Dental Marketing Fir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53201" y="3352800"/>
            <a:ext cx="1362075" cy="12382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laxtonlawyer.com/wp-content/uploads/2012/05/warn_system.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69300" y="3544448"/>
            <a:ext cx="1079500" cy="104660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1.bp.blogspot.com/-GhheBoRjzVg/UAbfHhOa28I/AAAAAAAAAKQ/15MTXKwnpjw/s200/Logical+Consequences.png">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81800" y="4572000"/>
            <a:ext cx="2971800" cy="1428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48400" y="6248400"/>
            <a:ext cx="4114800" cy="707886"/>
          </a:xfrm>
          <a:prstGeom prst="rect">
            <a:avLst/>
          </a:prstGeom>
          <a:solidFill>
            <a:schemeClr val="tx2">
              <a:lumMod val="20000"/>
              <a:lumOff val="80000"/>
            </a:schemeClr>
          </a:solidFill>
        </p:spPr>
        <p:txBody>
          <a:bodyPr wrap="square" rtlCol="0">
            <a:spAutoFit/>
          </a:bodyPr>
          <a:lstStyle/>
          <a:p>
            <a:pPr algn="ctr"/>
            <a:r>
              <a:rPr lang="en-US" sz="2000" b="1" dirty="0"/>
              <a:t>Some Consequences are Ineffective</a:t>
            </a:r>
          </a:p>
        </p:txBody>
      </p:sp>
    </p:spTree>
    <p:extLst>
      <p:ext uri="{BB962C8B-B14F-4D97-AF65-F5344CB8AC3E}">
        <p14:creationId xmlns:p14="http://schemas.microsoft.com/office/powerpoint/2010/main" val="373931163"/>
      </p:ext>
    </p:extLst>
  </p:cSld>
  <p:clrMapOvr>
    <a:masterClrMapping/>
  </p:clrMapOvr>
  <p:transition>
    <p:random/>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Responding to Student Misbehavior</a:t>
            </a:r>
            <a:endParaRPr lang="en-US" dirty="0"/>
          </a:p>
        </p:txBody>
      </p:sp>
      <p:sp>
        <p:nvSpPr>
          <p:cNvPr id="3" name="Content Placeholder 2"/>
          <p:cNvSpPr>
            <a:spLocks noGrp="1"/>
          </p:cNvSpPr>
          <p:nvPr>
            <p:ph idx="1"/>
          </p:nvPr>
        </p:nvSpPr>
        <p:spPr/>
        <p:txBody>
          <a:bodyPr>
            <a:normAutofit lnSpcReduction="10000"/>
          </a:bodyPr>
          <a:lstStyle/>
          <a:p>
            <a:pPr>
              <a:spcBef>
                <a:spcPts val="0"/>
              </a:spcBef>
              <a:spcAft>
                <a:spcPts val="600"/>
              </a:spcAft>
              <a:buClr>
                <a:srgbClr val="FF0000"/>
              </a:buClr>
            </a:pPr>
            <a:r>
              <a:rPr lang="en-US" sz="2800" dirty="0"/>
              <a:t>Address misbehavior consistently and quickly, while still early.</a:t>
            </a:r>
          </a:p>
          <a:p>
            <a:pPr>
              <a:spcBef>
                <a:spcPts val="0"/>
              </a:spcBef>
              <a:spcAft>
                <a:spcPts val="600"/>
              </a:spcAft>
              <a:buClr>
                <a:srgbClr val="FF0000"/>
              </a:buClr>
            </a:pPr>
            <a:r>
              <a:rPr lang="en-US" sz="2800" dirty="0"/>
              <a:t>Use the strategy that is the least intrusive yet still appropriate for the frequency or severity of behavior.</a:t>
            </a:r>
          </a:p>
          <a:p>
            <a:pPr>
              <a:spcBef>
                <a:spcPts val="0"/>
              </a:spcBef>
              <a:spcAft>
                <a:spcPts val="600"/>
              </a:spcAft>
              <a:buClr>
                <a:srgbClr val="FF0000"/>
              </a:buClr>
            </a:pPr>
            <a:r>
              <a:rPr lang="en-US" sz="2800" dirty="0"/>
              <a:t>If efforts to re-teach are not resulting in behavior change, consider including an additional consequence.</a:t>
            </a:r>
          </a:p>
          <a:p>
            <a:endParaRPr lang="en-US" dirty="0"/>
          </a:p>
        </p:txBody>
      </p:sp>
    </p:spTree>
    <p:extLst>
      <p:ext uri="{BB962C8B-B14F-4D97-AF65-F5344CB8AC3E}">
        <p14:creationId xmlns:p14="http://schemas.microsoft.com/office/powerpoint/2010/main" val="309901435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SWPBS in the Classroom</a:t>
            </a:r>
            <a:endParaRPr lang="en-US" dirty="0"/>
          </a:p>
        </p:txBody>
      </p:sp>
      <p:sp>
        <p:nvSpPr>
          <p:cNvPr id="3" name="Content Placeholder 2"/>
          <p:cNvSpPr>
            <a:spLocks noGrp="1"/>
          </p:cNvSpPr>
          <p:nvPr>
            <p:ph idx="1"/>
          </p:nvPr>
        </p:nvSpPr>
        <p:spPr/>
        <p:txBody>
          <a:bodyPr>
            <a:normAutofit/>
          </a:bodyPr>
          <a:lstStyle/>
          <a:p>
            <a:r>
              <a:rPr lang="en-US" sz="3600" dirty="0" smtClean="0"/>
              <a:t>Routines &amp; Procedures</a:t>
            </a:r>
          </a:p>
          <a:p>
            <a:r>
              <a:rPr lang="en-US" sz="3600" dirty="0" smtClean="0"/>
              <a:t>Expectations &amp; Rules</a:t>
            </a:r>
          </a:p>
          <a:p>
            <a:r>
              <a:rPr lang="en-US" sz="3600" dirty="0" smtClean="0"/>
              <a:t>Encouraging Positive Behavior</a:t>
            </a:r>
          </a:p>
          <a:p>
            <a:r>
              <a:rPr lang="en-US" sz="3600" dirty="0" smtClean="0"/>
              <a:t>Discouraging Problem Behavior</a:t>
            </a:r>
            <a:endParaRPr lang="en-US" sz="3600" dirty="0"/>
          </a:p>
        </p:txBody>
      </p:sp>
      <p:grpSp>
        <p:nvGrpSpPr>
          <p:cNvPr id="4" name="Group 14"/>
          <p:cNvGrpSpPr>
            <a:grpSpLocks/>
          </p:cNvGrpSpPr>
          <p:nvPr/>
        </p:nvGrpSpPr>
        <p:grpSpPr bwMode="auto">
          <a:xfrm>
            <a:off x="7995123" y="333199"/>
            <a:ext cx="3479800" cy="3761440"/>
            <a:chOff x="4888710" y="1993102"/>
            <a:chExt cx="3481379" cy="3759837"/>
          </a:xfrm>
        </p:grpSpPr>
        <p:sp>
          <p:nvSpPr>
            <p:cNvPr id="5" name="Freeform 4"/>
            <p:cNvSpPr/>
            <p:nvPr/>
          </p:nvSpPr>
          <p:spPr>
            <a:xfrm>
              <a:off x="5790948" y="1993102"/>
              <a:ext cx="1283493" cy="1283493"/>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sz="2000" dirty="0">
                  <a:latin typeface="Century Gothic"/>
                </a:rPr>
                <a:t>Tell </a:t>
              </a:r>
            </a:p>
          </p:txBody>
        </p:sp>
        <p:sp>
          <p:nvSpPr>
            <p:cNvPr id="6" name="Freeform 5"/>
            <p:cNvSpPr/>
            <p:nvPr/>
          </p:nvSpPr>
          <p:spPr>
            <a:xfrm rot="2563707">
              <a:off x="6948632" y="3011843"/>
              <a:ext cx="254115" cy="433202"/>
            </a:xfrm>
            <a:custGeom>
              <a:avLst/>
              <a:gdLst>
                <a:gd name="connsiteX0" fmla="*/ 0 w 254561"/>
                <a:gd name="connsiteY0" fmla="*/ 86636 h 433179"/>
                <a:gd name="connsiteX1" fmla="*/ 127281 w 254561"/>
                <a:gd name="connsiteY1" fmla="*/ 86636 h 433179"/>
                <a:gd name="connsiteX2" fmla="*/ 127281 w 254561"/>
                <a:gd name="connsiteY2" fmla="*/ 0 h 433179"/>
                <a:gd name="connsiteX3" fmla="*/ 254561 w 254561"/>
                <a:gd name="connsiteY3" fmla="*/ 216590 h 433179"/>
                <a:gd name="connsiteX4" fmla="*/ 127281 w 254561"/>
                <a:gd name="connsiteY4" fmla="*/ 433179 h 433179"/>
                <a:gd name="connsiteX5" fmla="*/ 127281 w 254561"/>
                <a:gd name="connsiteY5" fmla="*/ 346543 h 433179"/>
                <a:gd name="connsiteX6" fmla="*/ 0 w 254561"/>
                <a:gd name="connsiteY6" fmla="*/ 346543 h 433179"/>
                <a:gd name="connsiteX7" fmla="*/ 0 w 254561"/>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561" h="433179">
                  <a:moveTo>
                    <a:pt x="0" y="86636"/>
                  </a:moveTo>
                  <a:lnTo>
                    <a:pt x="127281" y="86636"/>
                  </a:lnTo>
                  <a:lnTo>
                    <a:pt x="127281" y="0"/>
                  </a:lnTo>
                  <a:lnTo>
                    <a:pt x="254561" y="216590"/>
                  </a:lnTo>
                  <a:lnTo>
                    <a:pt x="127281" y="433179"/>
                  </a:lnTo>
                  <a:lnTo>
                    <a:pt x="127281" y="346543"/>
                  </a:lnTo>
                  <a:lnTo>
                    <a:pt x="0" y="346543"/>
                  </a:lnTo>
                  <a:lnTo>
                    <a:pt x="0" y="86636"/>
                  </a:lnTo>
                  <a:close/>
                </a:path>
              </a:pathLst>
            </a:custGeom>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lIns="0" tIns="86635" rIns="76367" bIns="86636" spcCol="1270" anchor="ctr"/>
            <a:lstStyle/>
            <a:p>
              <a:pPr algn="ctr" defTabSz="711200">
                <a:lnSpc>
                  <a:spcPct val="90000"/>
                </a:lnSpc>
                <a:spcAft>
                  <a:spcPct val="35000"/>
                </a:spcAft>
                <a:defRPr/>
              </a:pPr>
              <a:endParaRPr lang="en-US" sz="1600" dirty="0">
                <a:latin typeface="Century Gothic"/>
              </a:endParaRPr>
            </a:p>
          </p:txBody>
        </p:sp>
        <p:sp>
          <p:nvSpPr>
            <p:cNvPr id="7" name="Freeform 6"/>
            <p:cNvSpPr/>
            <p:nvPr/>
          </p:nvSpPr>
          <p:spPr>
            <a:xfrm>
              <a:off x="7086596" y="3189883"/>
              <a:ext cx="1283493" cy="1283493"/>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2417650"/>
                <a:satOff val="-12726"/>
                <a:lumOff val="-13399"/>
                <a:alphaOff val="0"/>
              </a:schemeClr>
            </a:fillRef>
            <a:effectRef idx="1">
              <a:schemeClr val="accent5">
                <a:hueOff val="-2417650"/>
                <a:satOff val="-12726"/>
                <a:lumOff val="-13399"/>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sz="2000" dirty="0">
                  <a:latin typeface="Century Gothic"/>
                </a:rPr>
                <a:t>Show</a:t>
              </a:r>
            </a:p>
          </p:txBody>
        </p:sp>
        <p:sp>
          <p:nvSpPr>
            <p:cNvPr id="8" name="Freeform 7"/>
            <p:cNvSpPr/>
            <p:nvPr/>
          </p:nvSpPr>
          <p:spPr>
            <a:xfrm rot="18656525">
              <a:off x="7107535" y="4225571"/>
              <a:ext cx="182484" cy="433585"/>
            </a:xfrm>
            <a:custGeom>
              <a:avLst/>
              <a:gdLst>
                <a:gd name="connsiteX0" fmla="*/ 0 w 182568"/>
                <a:gd name="connsiteY0" fmla="*/ 86636 h 433179"/>
                <a:gd name="connsiteX1" fmla="*/ 91284 w 182568"/>
                <a:gd name="connsiteY1" fmla="*/ 86636 h 433179"/>
                <a:gd name="connsiteX2" fmla="*/ 91284 w 182568"/>
                <a:gd name="connsiteY2" fmla="*/ 0 h 433179"/>
                <a:gd name="connsiteX3" fmla="*/ 182568 w 182568"/>
                <a:gd name="connsiteY3" fmla="*/ 216590 h 433179"/>
                <a:gd name="connsiteX4" fmla="*/ 91284 w 182568"/>
                <a:gd name="connsiteY4" fmla="*/ 433179 h 433179"/>
                <a:gd name="connsiteX5" fmla="*/ 91284 w 182568"/>
                <a:gd name="connsiteY5" fmla="*/ 346543 h 433179"/>
                <a:gd name="connsiteX6" fmla="*/ 0 w 182568"/>
                <a:gd name="connsiteY6" fmla="*/ 346543 h 433179"/>
                <a:gd name="connsiteX7" fmla="*/ 0 w 182568"/>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568" h="433179">
                  <a:moveTo>
                    <a:pt x="182567" y="346543"/>
                  </a:moveTo>
                  <a:lnTo>
                    <a:pt x="91284" y="346543"/>
                  </a:lnTo>
                  <a:lnTo>
                    <a:pt x="91284" y="433179"/>
                  </a:lnTo>
                  <a:lnTo>
                    <a:pt x="1" y="216589"/>
                  </a:lnTo>
                  <a:lnTo>
                    <a:pt x="91284" y="0"/>
                  </a:lnTo>
                  <a:lnTo>
                    <a:pt x="91284" y="86636"/>
                  </a:lnTo>
                  <a:lnTo>
                    <a:pt x="182567" y="86636"/>
                  </a:lnTo>
                  <a:lnTo>
                    <a:pt x="182567" y="346543"/>
                  </a:lnTo>
                  <a:close/>
                </a:path>
              </a:pathLst>
            </a:custGeom>
          </p:spPr>
          <p:style>
            <a:lnRef idx="0">
              <a:schemeClr val="lt1">
                <a:hueOff val="0"/>
                <a:satOff val="0"/>
                <a:lumOff val="0"/>
                <a:alphaOff val="0"/>
              </a:schemeClr>
            </a:lnRef>
            <a:fillRef idx="2">
              <a:schemeClr val="accent5">
                <a:hueOff val="-2417650"/>
                <a:satOff val="-12726"/>
                <a:lumOff val="-13399"/>
                <a:alphaOff val="0"/>
              </a:schemeClr>
            </a:fillRef>
            <a:effectRef idx="1">
              <a:schemeClr val="accent5">
                <a:hueOff val="-2417650"/>
                <a:satOff val="-12726"/>
                <a:lumOff val="-13399"/>
                <a:alphaOff val="0"/>
              </a:schemeClr>
            </a:effectRef>
            <a:fontRef idx="minor">
              <a:schemeClr val="dk1"/>
            </a:fontRef>
          </p:style>
          <p:txBody>
            <a:bodyPr lIns="54769" tIns="86636" rIns="1" bIns="86636" spcCol="1270" anchor="ctr"/>
            <a:lstStyle/>
            <a:p>
              <a:pPr algn="ctr" defTabSz="711200">
                <a:lnSpc>
                  <a:spcPct val="90000"/>
                </a:lnSpc>
                <a:spcAft>
                  <a:spcPct val="35000"/>
                </a:spcAft>
                <a:defRPr/>
              </a:pPr>
              <a:endParaRPr lang="en-US" sz="1600" dirty="0">
                <a:latin typeface="Century Gothic"/>
              </a:endParaRPr>
            </a:p>
          </p:txBody>
        </p:sp>
        <p:sp>
          <p:nvSpPr>
            <p:cNvPr id="9" name="Freeform 8"/>
            <p:cNvSpPr/>
            <p:nvPr/>
          </p:nvSpPr>
          <p:spPr>
            <a:xfrm>
              <a:off x="6019798" y="4419602"/>
              <a:ext cx="1389494" cy="1333337"/>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835301"/>
                <a:satOff val="-25453"/>
                <a:lumOff val="-26797"/>
                <a:alphaOff val="0"/>
              </a:schemeClr>
            </a:fillRef>
            <a:effectRef idx="1">
              <a:schemeClr val="accent5">
                <a:hueOff val="-4835301"/>
                <a:satOff val="-25453"/>
                <a:lumOff val="-26797"/>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dirty="0">
                  <a:latin typeface="Century Gothic"/>
                </a:rPr>
                <a:t>Practice</a:t>
              </a:r>
            </a:p>
          </p:txBody>
        </p:sp>
        <p:sp>
          <p:nvSpPr>
            <p:cNvPr id="10" name="Freeform 9"/>
            <p:cNvSpPr/>
            <p:nvPr/>
          </p:nvSpPr>
          <p:spPr>
            <a:xfrm rot="24318008">
              <a:off x="6014040" y="4323161"/>
              <a:ext cx="171377" cy="433585"/>
            </a:xfrm>
            <a:custGeom>
              <a:avLst/>
              <a:gdLst>
                <a:gd name="connsiteX0" fmla="*/ 0 w 172012"/>
                <a:gd name="connsiteY0" fmla="*/ 86636 h 433179"/>
                <a:gd name="connsiteX1" fmla="*/ 86006 w 172012"/>
                <a:gd name="connsiteY1" fmla="*/ 86636 h 433179"/>
                <a:gd name="connsiteX2" fmla="*/ 86006 w 172012"/>
                <a:gd name="connsiteY2" fmla="*/ 0 h 433179"/>
                <a:gd name="connsiteX3" fmla="*/ 172012 w 172012"/>
                <a:gd name="connsiteY3" fmla="*/ 216590 h 433179"/>
                <a:gd name="connsiteX4" fmla="*/ 86006 w 172012"/>
                <a:gd name="connsiteY4" fmla="*/ 433179 h 433179"/>
                <a:gd name="connsiteX5" fmla="*/ 86006 w 172012"/>
                <a:gd name="connsiteY5" fmla="*/ 346543 h 433179"/>
                <a:gd name="connsiteX6" fmla="*/ 0 w 172012"/>
                <a:gd name="connsiteY6" fmla="*/ 346543 h 433179"/>
                <a:gd name="connsiteX7" fmla="*/ 0 w 172012"/>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012" h="433179">
                  <a:moveTo>
                    <a:pt x="172011" y="346543"/>
                  </a:moveTo>
                  <a:lnTo>
                    <a:pt x="86006" y="346543"/>
                  </a:lnTo>
                  <a:lnTo>
                    <a:pt x="86006" y="433179"/>
                  </a:lnTo>
                  <a:lnTo>
                    <a:pt x="1" y="216589"/>
                  </a:lnTo>
                  <a:lnTo>
                    <a:pt x="86006" y="0"/>
                  </a:lnTo>
                  <a:lnTo>
                    <a:pt x="86006" y="86636"/>
                  </a:lnTo>
                  <a:lnTo>
                    <a:pt x="172011" y="86636"/>
                  </a:lnTo>
                  <a:lnTo>
                    <a:pt x="172011" y="346543"/>
                  </a:lnTo>
                  <a:close/>
                </a:path>
              </a:pathLst>
            </a:custGeom>
          </p:spPr>
          <p:style>
            <a:lnRef idx="0">
              <a:schemeClr val="lt1">
                <a:hueOff val="0"/>
                <a:satOff val="0"/>
                <a:lumOff val="0"/>
                <a:alphaOff val="0"/>
              </a:schemeClr>
            </a:lnRef>
            <a:fillRef idx="2">
              <a:schemeClr val="accent5">
                <a:hueOff val="-4835301"/>
                <a:satOff val="-25453"/>
                <a:lumOff val="-26797"/>
                <a:alphaOff val="0"/>
              </a:schemeClr>
            </a:fillRef>
            <a:effectRef idx="1">
              <a:schemeClr val="accent5">
                <a:hueOff val="-4835301"/>
                <a:satOff val="-25453"/>
                <a:lumOff val="-26797"/>
                <a:alphaOff val="0"/>
              </a:schemeClr>
            </a:effectRef>
            <a:fontRef idx="minor">
              <a:schemeClr val="dk1"/>
            </a:fontRef>
          </p:style>
          <p:txBody>
            <a:bodyPr lIns="51604" tIns="86635" rIns="0" bIns="86636" spcCol="1270" anchor="ctr"/>
            <a:lstStyle/>
            <a:p>
              <a:pPr algn="ctr" defTabSz="711200">
                <a:lnSpc>
                  <a:spcPct val="90000"/>
                </a:lnSpc>
                <a:spcAft>
                  <a:spcPct val="35000"/>
                </a:spcAft>
                <a:defRPr/>
              </a:pPr>
              <a:endParaRPr lang="en-US" sz="1600" dirty="0">
                <a:latin typeface="Century Gothic"/>
              </a:endParaRPr>
            </a:p>
          </p:txBody>
        </p:sp>
        <p:sp>
          <p:nvSpPr>
            <p:cNvPr id="11" name="Freeform 10"/>
            <p:cNvSpPr/>
            <p:nvPr/>
          </p:nvSpPr>
          <p:spPr>
            <a:xfrm>
              <a:off x="4888710" y="3276600"/>
              <a:ext cx="1283493" cy="1283493"/>
            </a:xfrm>
            <a:custGeom>
              <a:avLst/>
              <a:gdLst>
                <a:gd name="connsiteX0" fmla="*/ 0 w 1283493"/>
                <a:gd name="connsiteY0" fmla="*/ 641747 h 1283493"/>
                <a:gd name="connsiteX1" fmla="*/ 187964 w 1283493"/>
                <a:gd name="connsiteY1" fmla="*/ 187963 h 1283493"/>
                <a:gd name="connsiteX2" fmla="*/ 641748 w 1283493"/>
                <a:gd name="connsiteY2" fmla="*/ 0 h 1283493"/>
                <a:gd name="connsiteX3" fmla="*/ 1095532 w 1283493"/>
                <a:gd name="connsiteY3" fmla="*/ 187964 h 1283493"/>
                <a:gd name="connsiteX4" fmla="*/ 1283495 w 1283493"/>
                <a:gd name="connsiteY4" fmla="*/ 641748 h 1283493"/>
                <a:gd name="connsiteX5" fmla="*/ 1095532 w 1283493"/>
                <a:gd name="connsiteY5" fmla="*/ 1095532 h 1283493"/>
                <a:gd name="connsiteX6" fmla="*/ 641748 w 1283493"/>
                <a:gd name="connsiteY6" fmla="*/ 1283495 h 1283493"/>
                <a:gd name="connsiteX7" fmla="*/ 187964 w 1283493"/>
                <a:gd name="connsiteY7" fmla="*/ 1095531 h 1283493"/>
                <a:gd name="connsiteX8" fmla="*/ 1 w 1283493"/>
                <a:gd name="connsiteY8" fmla="*/ 641747 h 1283493"/>
                <a:gd name="connsiteX9" fmla="*/ 0 w 1283493"/>
                <a:gd name="connsiteY9" fmla="*/ 641747 h 12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93" h="1283493">
                  <a:moveTo>
                    <a:pt x="0" y="641747"/>
                  </a:moveTo>
                  <a:cubicBezTo>
                    <a:pt x="0" y="471545"/>
                    <a:pt x="67613" y="308314"/>
                    <a:pt x="187964" y="187963"/>
                  </a:cubicBezTo>
                  <a:cubicBezTo>
                    <a:pt x="308315" y="67612"/>
                    <a:pt x="471546" y="0"/>
                    <a:pt x="641748" y="0"/>
                  </a:cubicBezTo>
                  <a:cubicBezTo>
                    <a:pt x="811950" y="0"/>
                    <a:pt x="975181" y="67613"/>
                    <a:pt x="1095532" y="187964"/>
                  </a:cubicBezTo>
                  <a:cubicBezTo>
                    <a:pt x="1215883" y="308315"/>
                    <a:pt x="1283495" y="471546"/>
                    <a:pt x="1283495" y="641748"/>
                  </a:cubicBezTo>
                  <a:cubicBezTo>
                    <a:pt x="1283495" y="811950"/>
                    <a:pt x="1215883" y="975181"/>
                    <a:pt x="1095532" y="1095532"/>
                  </a:cubicBezTo>
                  <a:cubicBezTo>
                    <a:pt x="975181" y="1215883"/>
                    <a:pt x="811950" y="1283495"/>
                    <a:pt x="641748" y="1283495"/>
                  </a:cubicBezTo>
                  <a:cubicBezTo>
                    <a:pt x="471546" y="1283495"/>
                    <a:pt x="308315" y="1215882"/>
                    <a:pt x="187964" y="1095531"/>
                  </a:cubicBezTo>
                  <a:cubicBezTo>
                    <a:pt x="67613" y="975180"/>
                    <a:pt x="1" y="811949"/>
                    <a:pt x="1" y="641747"/>
                  </a:cubicBezTo>
                  <a:lnTo>
                    <a:pt x="0" y="64174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7252951"/>
                <a:satOff val="-38179"/>
                <a:lumOff val="-40196"/>
                <a:alphaOff val="0"/>
              </a:schemeClr>
            </a:fillRef>
            <a:effectRef idx="1">
              <a:schemeClr val="accent5">
                <a:hueOff val="-7252951"/>
                <a:satOff val="-38179"/>
                <a:lumOff val="-40196"/>
                <a:alphaOff val="0"/>
              </a:schemeClr>
            </a:effectRef>
            <a:fontRef idx="minor">
              <a:schemeClr val="dk1"/>
            </a:fontRef>
          </p:style>
          <p:txBody>
            <a:bodyPr lIns="213363" tIns="213363" rIns="213363" bIns="213363" spcCol="1270" anchor="ctr"/>
            <a:lstStyle/>
            <a:p>
              <a:pPr algn="ctr" defTabSz="889000">
                <a:lnSpc>
                  <a:spcPct val="90000"/>
                </a:lnSpc>
                <a:spcAft>
                  <a:spcPct val="35000"/>
                </a:spcAft>
                <a:defRPr/>
              </a:pPr>
              <a:r>
                <a:rPr lang="en-US" sz="2000" dirty="0">
                  <a:latin typeface="Century Gothic"/>
                </a:rPr>
                <a:t>Assess</a:t>
              </a:r>
            </a:p>
          </p:txBody>
        </p:sp>
        <p:sp>
          <p:nvSpPr>
            <p:cNvPr id="12" name="Freeform 11"/>
            <p:cNvSpPr/>
            <p:nvPr/>
          </p:nvSpPr>
          <p:spPr>
            <a:xfrm rot="18306324">
              <a:off x="5902856" y="3063223"/>
              <a:ext cx="152335" cy="433585"/>
            </a:xfrm>
            <a:custGeom>
              <a:avLst/>
              <a:gdLst>
                <a:gd name="connsiteX0" fmla="*/ 0 w 151257"/>
                <a:gd name="connsiteY0" fmla="*/ 86636 h 433179"/>
                <a:gd name="connsiteX1" fmla="*/ 75629 w 151257"/>
                <a:gd name="connsiteY1" fmla="*/ 86636 h 433179"/>
                <a:gd name="connsiteX2" fmla="*/ 75629 w 151257"/>
                <a:gd name="connsiteY2" fmla="*/ 0 h 433179"/>
                <a:gd name="connsiteX3" fmla="*/ 151257 w 151257"/>
                <a:gd name="connsiteY3" fmla="*/ 216590 h 433179"/>
                <a:gd name="connsiteX4" fmla="*/ 75629 w 151257"/>
                <a:gd name="connsiteY4" fmla="*/ 433179 h 433179"/>
                <a:gd name="connsiteX5" fmla="*/ 75629 w 151257"/>
                <a:gd name="connsiteY5" fmla="*/ 346543 h 433179"/>
                <a:gd name="connsiteX6" fmla="*/ 0 w 151257"/>
                <a:gd name="connsiteY6" fmla="*/ 346543 h 433179"/>
                <a:gd name="connsiteX7" fmla="*/ 0 w 151257"/>
                <a:gd name="connsiteY7" fmla="*/ 86636 h 43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257" h="433179">
                  <a:moveTo>
                    <a:pt x="0" y="86636"/>
                  </a:moveTo>
                  <a:lnTo>
                    <a:pt x="75629" y="86636"/>
                  </a:lnTo>
                  <a:lnTo>
                    <a:pt x="75629" y="0"/>
                  </a:lnTo>
                  <a:lnTo>
                    <a:pt x="151257" y="216590"/>
                  </a:lnTo>
                  <a:lnTo>
                    <a:pt x="75629" y="433179"/>
                  </a:lnTo>
                  <a:lnTo>
                    <a:pt x="75629" y="346543"/>
                  </a:lnTo>
                  <a:lnTo>
                    <a:pt x="0" y="346543"/>
                  </a:lnTo>
                  <a:lnTo>
                    <a:pt x="0" y="86636"/>
                  </a:lnTo>
                  <a:close/>
                </a:path>
              </a:pathLst>
            </a:custGeom>
          </p:spPr>
          <p:style>
            <a:lnRef idx="0">
              <a:schemeClr val="lt1">
                <a:hueOff val="0"/>
                <a:satOff val="0"/>
                <a:lumOff val="0"/>
                <a:alphaOff val="0"/>
              </a:schemeClr>
            </a:lnRef>
            <a:fillRef idx="2">
              <a:schemeClr val="accent5">
                <a:hueOff val="-7252951"/>
                <a:satOff val="-38179"/>
                <a:lumOff val="-40196"/>
                <a:alphaOff val="0"/>
              </a:schemeClr>
            </a:fillRef>
            <a:effectRef idx="1">
              <a:schemeClr val="accent5">
                <a:hueOff val="-7252951"/>
                <a:satOff val="-38179"/>
                <a:lumOff val="-40196"/>
                <a:alphaOff val="0"/>
              </a:schemeClr>
            </a:effectRef>
            <a:fontRef idx="minor">
              <a:schemeClr val="dk1"/>
            </a:fontRef>
          </p:style>
          <p:txBody>
            <a:bodyPr lIns="-1" tIns="86636" rIns="45377" bIns="86635" spcCol="1270" anchor="ctr"/>
            <a:lstStyle/>
            <a:p>
              <a:pPr algn="ctr" defTabSz="711200">
                <a:lnSpc>
                  <a:spcPct val="90000"/>
                </a:lnSpc>
                <a:spcAft>
                  <a:spcPct val="35000"/>
                </a:spcAft>
                <a:defRPr/>
              </a:pPr>
              <a:endParaRPr lang="en-US" sz="1600" dirty="0">
                <a:latin typeface="Century Gothic"/>
              </a:endParaRPr>
            </a:p>
          </p:txBody>
        </p:sp>
      </p:grpSp>
    </p:spTree>
    <p:extLst>
      <p:ext uri="{BB962C8B-B14F-4D97-AF65-F5344CB8AC3E}">
        <p14:creationId xmlns:p14="http://schemas.microsoft.com/office/powerpoint/2010/main" val="257658661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372532"/>
            <a:ext cx="8534400" cy="1507067"/>
          </a:xfrm>
        </p:spPr>
        <p:txBody>
          <a:bodyPr/>
          <a:lstStyle/>
          <a:p>
            <a:r>
              <a:rPr lang="en-US" dirty="0" smtClean="0"/>
              <a:t>Turn &amp; Talk</a:t>
            </a:r>
            <a:endParaRPr lang="en-US" dirty="0"/>
          </a:p>
        </p:txBody>
      </p:sp>
      <p:sp>
        <p:nvSpPr>
          <p:cNvPr id="3" name="Content Placeholder 2"/>
          <p:cNvSpPr>
            <a:spLocks noGrp="1"/>
          </p:cNvSpPr>
          <p:nvPr>
            <p:ph idx="1"/>
          </p:nvPr>
        </p:nvSpPr>
        <p:spPr>
          <a:xfrm>
            <a:off x="684212" y="1760838"/>
            <a:ext cx="8534400" cy="3615267"/>
          </a:xfrm>
        </p:spPr>
        <p:txBody>
          <a:bodyPr/>
          <a:lstStyle/>
          <a:p>
            <a:r>
              <a:rPr lang="en-US" dirty="0" smtClean="0"/>
              <a:t>How can establishing routines and procedures prevent inappropriate behavior?</a:t>
            </a:r>
          </a:p>
          <a:p>
            <a:r>
              <a:rPr lang="en-US" dirty="0" smtClean="0"/>
              <a:t>How can defining expectations and rules prevent inappropriate behavior?</a:t>
            </a:r>
          </a:p>
          <a:p>
            <a:r>
              <a:rPr lang="en-US" dirty="0" smtClean="0"/>
              <a:t>How can you encourage positive behavior?</a:t>
            </a:r>
          </a:p>
          <a:p>
            <a:r>
              <a:rPr lang="en-US" dirty="0" smtClean="0"/>
              <a:t>What is one way to discourage inappropriate behavior?</a:t>
            </a:r>
            <a:endParaRPr lang="en-US" dirty="0"/>
          </a:p>
        </p:txBody>
      </p:sp>
    </p:spTree>
    <p:extLst>
      <p:ext uri="{BB962C8B-B14F-4D97-AF65-F5344CB8AC3E}">
        <p14:creationId xmlns:p14="http://schemas.microsoft.com/office/powerpoint/2010/main" val="219731895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&amp; Discussion?</a:t>
            </a:r>
            <a:endParaRPr lang="en-US" dirty="0"/>
          </a:p>
        </p:txBody>
      </p:sp>
    </p:spTree>
    <p:extLst>
      <p:ext uri="{BB962C8B-B14F-4D97-AF65-F5344CB8AC3E}">
        <p14:creationId xmlns:p14="http://schemas.microsoft.com/office/powerpoint/2010/main" val="251909940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6988"/>
            <a:ext cx="8229600" cy="1143000"/>
          </a:xfrm>
        </p:spPr>
        <p:txBody>
          <a:bodyPr/>
          <a:lstStyle/>
          <a:p>
            <a:r>
              <a:rPr lang="en-US" dirty="0"/>
              <a:t>References</a:t>
            </a:r>
            <a:endParaRPr lang="en-US" dirty="0">
              <a:solidFill>
                <a:srgbClr val="000000"/>
              </a:solidFill>
            </a:endParaRPr>
          </a:p>
        </p:txBody>
      </p:sp>
      <p:sp>
        <p:nvSpPr>
          <p:cNvPr id="3" name="Content Placeholder 2"/>
          <p:cNvSpPr>
            <a:spLocks noGrp="1"/>
          </p:cNvSpPr>
          <p:nvPr>
            <p:ph type="body" sz="quarter" idx="10"/>
          </p:nvPr>
        </p:nvSpPr>
        <p:spPr>
          <a:xfrm>
            <a:off x="2057400" y="1009650"/>
            <a:ext cx="8229600" cy="5486400"/>
          </a:xfrm>
        </p:spPr>
        <p:txBody>
          <a:bodyPr>
            <a:normAutofit fontScale="77500" lnSpcReduction="20000"/>
          </a:bodyPr>
          <a:lstStyle/>
          <a:p>
            <a:r>
              <a:rPr lang="en-US" dirty="0" err="1"/>
              <a:t>Algozzine</a:t>
            </a:r>
            <a:r>
              <a:rPr lang="en-US" dirty="0"/>
              <a:t>, B., Wang, C., &amp; </a:t>
            </a:r>
            <a:r>
              <a:rPr lang="en-US" dirty="0" err="1"/>
              <a:t>Violette</a:t>
            </a:r>
            <a:r>
              <a:rPr lang="en-US" dirty="0"/>
              <a:t>, A.S. (2010). Reexamining the Relationship Between Academic Achievement and Social Behavior. </a:t>
            </a:r>
            <a:r>
              <a:rPr lang="en-US" i="1" dirty="0"/>
              <a:t>Journal of Positive Behavior Interventions 13(1), 3-16.</a:t>
            </a:r>
          </a:p>
          <a:p>
            <a:r>
              <a:rPr lang="en-US" dirty="0"/>
              <a:t>Decker, D.M., Dona, D.P., &amp; Christenson, S.L. (2007). Behaviorally at-risk African American students: The importance of student–teacher relationships for student outcomes</a:t>
            </a:r>
            <a:r>
              <a:rPr lang="en-US" i="1" dirty="0"/>
              <a:t>.  Journal of School Psychology 45,</a:t>
            </a:r>
            <a:r>
              <a:rPr lang="en-US" dirty="0"/>
              <a:t> 83–109 </a:t>
            </a:r>
          </a:p>
          <a:p>
            <a:r>
              <a:rPr lang="en-US" dirty="0"/>
              <a:t>Good, C.E., Eller, B.F., Spangler, R.S., &amp; Stone, J.E. (1981).  The effect of an operant intervention program on attending and other academic behavior with emotionally disturbed children.  </a:t>
            </a:r>
            <a:r>
              <a:rPr lang="en-US" i="1" dirty="0"/>
              <a:t>Journal of Instructional Psychology, 9</a:t>
            </a:r>
            <a:r>
              <a:rPr lang="en-US" dirty="0"/>
              <a:t>(1), 25-33. </a:t>
            </a:r>
          </a:p>
          <a:p>
            <a:r>
              <a:rPr lang="en-US" dirty="0"/>
              <a:t>Jones, V.F., &amp; Jones, L.S. (1995</a:t>
            </a:r>
            <a:r>
              <a:rPr lang="en-US" i="1" dirty="0"/>
              <a:t>). Comprehensive classroom management. </a:t>
            </a:r>
            <a:r>
              <a:rPr lang="en-US" dirty="0"/>
              <a:t>Boston: </a:t>
            </a:r>
            <a:r>
              <a:rPr lang="en-US" dirty="0" err="1"/>
              <a:t>Allyn</a:t>
            </a:r>
            <a:r>
              <a:rPr lang="en-US" dirty="0"/>
              <a:t> and Bacon.</a:t>
            </a:r>
          </a:p>
          <a:p>
            <a:r>
              <a:rPr lang="en-US" dirty="0"/>
              <a:t>Lane, K.L., </a:t>
            </a:r>
            <a:r>
              <a:rPr lang="en-US" dirty="0" err="1"/>
              <a:t>Kalberg</a:t>
            </a:r>
            <a:r>
              <a:rPr lang="en-US" dirty="0"/>
              <a:t>, J.R. &amp; </a:t>
            </a:r>
            <a:r>
              <a:rPr lang="en-US" dirty="0" err="1"/>
              <a:t>Menzies</a:t>
            </a:r>
            <a:r>
              <a:rPr lang="en-US" dirty="0"/>
              <a:t>, H.M. (2009).  </a:t>
            </a:r>
            <a:r>
              <a:rPr lang="en-US" i="1" dirty="0"/>
              <a:t>Developing </a:t>
            </a:r>
            <a:r>
              <a:rPr lang="en-US" i="1" dirty="0" err="1"/>
              <a:t>schoolwide</a:t>
            </a:r>
            <a:r>
              <a:rPr lang="en-US" i="1" dirty="0"/>
              <a:t> programs to prevent and manage problem behaviors: A step-by-step approach.</a:t>
            </a:r>
            <a:r>
              <a:rPr lang="en-US" dirty="0"/>
              <a:t> New York: Guilford.</a:t>
            </a:r>
          </a:p>
          <a:p>
            <a:r>
              <a:rPr lang="en-US" dirty="0" err="1"/>
              <a:t>Reavis</a:t>
            </a:r>
            <a:r>
              <a:rPr lang="en-US" dirty="0"/>
              <a:t>, Jenson, </a:t>
            </a:r>
            <a:r>
              <a:rPr lang="en-US" dirty="0" err="1"/>
              <a:t>Kukic</a:t>
            </a:r>
            <a:r>
              <a:rPr lang="en-US" dirty="0"/>
              <a:t> &amp; Morgan (1993).  </a:t>
            </a:r>
            <a:r>
              <a:rPr lang="en-US" i="1" dirty="0"/>
              <a:t>Utah's BEST project:  Behavioral and educational strategies for teachers.</a:t>
            </a:r>
            <a:r>
              <a:rPr lang="en-US" dirty="0"/>
              <a:t> Utah State Office of Education, Salt Lake City, UT.</a:t>
            </a:r>
          </a:p>
          <a:p>
            <a:r>
              <a:rPr lang="en-US" dirty="0"/>
              <a:t>Sutherland, K.S., </a:t>
            </a:r>
            <a:r>
              <a:rPr lang="en-US" dirty="0" err="1"/>
              <a:t>Wehby</a:t>
            </a:r>
            <a:r>
              <a:rPr lang="en-US" dirty="0"/>
              <a:t>, J.H. &amp; Copeland, S.R. (2000). Effect of varying rates of behavior-specific praise on the on-task behavior of students with EBD.  </a:t>
            </a:r>
            <a:r>
              <a:rPr lang="en-US" i="1" dirty="0"/>
              <a:t>Journal of Emotional and Behavior Disorders, 8,</a:t>
            </a:r>
            <a:r>
              <a:rPr lang="en-US" dirty="0"/>
              <a:t> 2-8. </a:t>
            </a:r>
          </a:p>
          <a:p>
            <a:endParaRPr lang="en-US" dirty="0"/>
          </a:p>
          <a:p>
            <a:endParaRPr lang="en-US" dirty="0"/>
          </a:p>
          <a:p>
            <a:endParaRPr lang="en-US" dirty="0"/>
          </a:p>
        </p:txBody>
      </p:sp>
    </p:spTree>
    <p:extLst>
      <p:ext uri="{BB962C8B-B14F-4D97-AF65-F5344CB8AC3E}">
        <p14:creationId xmlns:p14="http://schemas.microsoft.com/office/powerpoint/2010/main" val="301096827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005016" y="718878"/>
            <a:ext cx="9144000" cy="5181600"/>
          </a:xfrm>
        </p:spPr>
        <p:txBody>
          <a:bodyPr>
            <a:noAutofit/>
          </a:bodyPr>
          <a:lstStyle/>
          <a:p>
            <a:pPr marL="0" indent="0" algn="ctr">
              <a:buNone/>
            </a:pPr>
            <a:endParaRPr lang="en-US" sz="1600" dirty="0">
              <a:latin typeface="Times New Roman" charset="0"/>
              <a:ea typeface="ＭＳ Ｐゴシック" charset="0"/>
              <a:cs typeface="ＭＳ Ｐゴシック" charset="0"/>
            </a:endParaRPr>
          </a:p>
          <a:p>
            <a:r>
              <a:rPr lang="en-US" sz="1600" dirty="0" err="1">
                <a:latin typeface="Calibri" pitchFamily="34" charset="0"/>
                <a:cs typeface="Calibri" pitchFamily="34" charset="0"/>
              </a:rPr>
              <a:t>Brophy</a:t>
            </a:r>
            <a:r>
              <a:rPr lang="en-US" sz="1600" dirty="0">
                <a:latin typeface="Calibri" pitchFamily="34" charset="0"/>
                <a:cs typeface="Calibri" pitchFamily="34" charset="0"/>
              </a:rPr>
              <a:t>, J. &amp; </a:t>
            </a:r>
            <a:r>
              <a:rPr lang="en-US" sz="1600" dirty="0" err="1">
                <a:latin typeface="Calibri" pitchFamily="34" charset="0"/>
                <a:cs typeface="Calibri" pitchFamily="34" charset="0"/>
              </a:rPr>
              <a:t>Evertson</a:t>
            </a:r>
            <a:r>
              <a:rPr lang="en-US" sz="1600" dirty="0">
                <a:latin typeface="Calibri" pitchFamily="34" charset="0"/>
                <a:cs typeface="Calibri" pitchFamily="34" charset="0"/>
              </a:rPr>
              <a:t>, C. (1976). </a:t>
            </a:r>
            <a:r>
              <a:rPr lang="en-US" sz="1600" i="1" dirty="0">
                <a:latin typeface="Calibri" pitchFamily="34" charset="0"/>
                <a:cs typeface="Calibri" pitchFamily="34" charset="0"/>
              </a:rPr>
              <a:t>Learning from teaching: A developmental perspective</a:t>
            </a:r>
            <a:r>
              <a:rPr lang="en-US" sz="1600" dirty="0">
                <a:latin typeface="Calibri" pitchFamily="34" charset="0"/>
                <a:cs typeface="Calibri" pitchFamily="34" charset="0"/>
              </a:rPr>
              <a:t>. Boston, MA: </a:t>
            </a:r>
            <a:r>
              <a:rPr lang="en-US" sz="1600" dirty="0" err="1">
                <a:latin typeface="Calibri" pitchFamily="34" charset="0"/>
                <a:cs typeface="Calibri" pitchFamily="34" charset="0"/>
              </a:rPr>
              <a:t>Allyn</a:t>
            </a:r>
            <a:r>
              <a:rPr lang="en-US" sz="1600" dirty="0">
                <a:latin typeface="Calibri" pitchFamily="34" charset="0"/>
                <a:cs typeface="Calibri" pitchFamily="34" charset="0"/>
              </a:rPr>
              <a:t> and Bacon.</a:t>
            </a:r>
          </a:p>
          <a:p>
            <a:r>
              <a:rPr lang="en-US" sz="1600" dirty="0" err="1">
                <a:latin typeface="Calibri" pitchFamily="34" charset="0"/>
                <a:ea typeface="ＭＳ Ｐゴシック" charset="0"/>
                <a:cs typeface="Calibri" pitchFamily="34" charset="0"/>
              </a:rPr>
              <a:t>Brophy</a:t>
            </a:r>
            <a:r>
              <a:rPr lang="en-US" sz="1600" dirty="0">
                <a:latin typeface="Calibri" pitchFamily="34" charset="0"/>
                <a:ea typeface="ＭＳ Ｐゴシック" charset="0"/>
                <a:cs typeface="Calibri" pitchFamily="34" charset="0"/>
              </a:rPr>
              <a:t>, J. (1998). </a:t>
            </a:r>
            <a:r>
              <a:rPr lang="en-US" sz="1600" i="1" dirty="0">
                <a:latin typeface="Calibri" pitchFamily="34" charset="0"/>
                <a:ea typeface="ＭＳ Ｐゴシック" charset="0"/>
                <a:cs typeface="Calibri" pitchFamily="34" charset="0"/>
              </a:rPr>
              <a:t>Motivating Students to Learn. </a:t>
            </a:r>
            <a:r>
              <a:rPr lang="en-US" sz="1600" dirty="0">
                <a:latin typeface="Calibri" pitchFamily="34" charset="0"/>
                <a:ea typeface="ＭＳ Ｐゴシック" charset="0"/>
                <a:cs typeface="Calibri" pitchFamily="34" charset="0"/>
              </a:rPr>
              <a:t>Boston: McGraw Hill. </a:t>
            </a:r>
          </a:p>
          <a:p>
            <a:r>
              <a:rPr lang="en-US" sz="1600" dirty="0" err="1">
                <a:latin typeface="Calibri" pitchFamily="34" charset="0"/>
                <a:ea typeface="ＭＳ Ｐゴシック" charset="0"/>
                <a:cs typeface="Calibri" pitchFamily="34" charset="0"/>
              </a:rPr>
              <a:t>Evertson</a:t>
            </a:r>
            <a:r>
              <a:rPr lang="en-US" sz="1600" dirty="0">
                <a:latin typeface="Calibri" pitchFamily="34" charset="0"/>
                <a:ea typeface="ＭＳ Ｐゴシック" charset="0"/>
                <a:cs typeface="Calibri" pitchFamily="34" charset="0"/>
              </a:rPr>
              <a:t>, C., &amp; Emmer, E. (1982). Preventive classroom management. In D. Duke (Ed.), </a:t>
            </a:r>
            <a:r>
              <a:rPr lang="en-US" sz="1600" i="1" dirty="0">
                <a:latin typeface="Calibri" pitchFamily="34" charset="0"/>
                <a:ea typeface="ＭＳ Ｐゴシック" charset="0"/>
                <a:cs typeface="Calibri" pitchFamily="34" charset="0"/>
              </a:rPr>
              <a:t>Helping teachers manage classrooms. </a:t>
            </a:r>
            <a:r>
              <a:rPr lang="en-US" sz="1600" dirty="0">
                <a:latin typeface="Calibri" pitchFamily="34" charset="0"/>
                <a:ea typeface="ＭＳ Ｐゴシック" charset="0"/>
                <a:cs typeface="Calibri" pitchFamily="34" charset="0"/>
              </a:rPr>
              <a:t>Alexandria, VA: Association for Supervision and Curriculum Development.</a:t>
            </a:r>
          </a:p>
          <a:p>
            <a:r>
              <a:rPr lang="en-US" sz="1600" dirty="0" err="1">
                <a:latin typeface="Calibri" pitchFamily="34" charset="0"/>
                <a:ea typeface="ＭＳ Ｐゴシック" charset="0"/>
                <a:cs typeface="Calibri" pitchFamily="34" charset="0"/>
              </a:rPr>
              <a:t>Evertson</a:t>
            </a:r>
            <a:r>
              <a:rPr lang="en-US" sz="1600" dirty="0">
                <a:latin typeface="Calibri" pitchFamily="34" charset="0"/>
                <a:ea typeface="ＭＳ Ｐゴシック" charset="0"/>
                <a:cs typeface="Calibri" pitchFamily="34" charset="0"/>
              </a:rPr>
              <a:t>, C. M., Emmer, E. T. &amp; </a:t>
            </a:r>
            <a:r>
              <a:rPr lang="en-US" sz="1600" dirty="0" err="1">
                <a:latin typeface="Calibri" pitchFamily="34" charset="0"/>
                <a:ea typeface="ＭＳ Ｐゴシック" charset="0"/>
                <a:cs typeface="Calibri" pitchFamily="34" charset="0"/>
              </a:rPr>
              <a:t>Worsham</a:t>
            </a:r>
            <a:r>
              <a:rPr lang="en-US" sz="1600" dirty="0">
                <a:latin typeface="Calibri" pitchFamily="34" charset="0"/>
                <a:ea typeface="ＭＳ Ｐゴシック" charset="0"/>
                <a:cs typeface="Calibri" pitchFamily="34" charset="0"/>
              </a:rPr>
              <a:t>, M.E. (2003). </a:t>
            </a:r>
            <a:r>
              <a:rPr lang="en-US" sz="1600" i="1" dirty="0">
                <a:latin typeface="Calibri" pitchFamily="34" charset="0"/>
                <a:ea typeface="ＭＳ Ｐゴシック" charset="0"/>
                <a:cs typeface="Calibri" pitchFamily="34" charset="0"/>
              </a:rPr>
              <a:t>Classroom Management for Elementary Teachers.</a:t>
            </a:r>
            <a:r>
              <a:rPr lang="en-US" sz="1600" dirty="0">
                <a:latin typeface="Calibri" pitchFamily="34" charset="0"/>
                <a:ea typeface="ＭＳ Ｐゴシック" charset="0"/>
                <a:cs typeface="Calibri" pitchFamily="34" charset="0"/>
              </a:rPr>
              <a:t> Boston: Pearson Education. </a:t>
            </a:r>
          </a:p>
          <a:p>
            <a:r>
              <a:rPr lang="en-US" sz="1600" dirty="0">
                <a:latin typeface="Calibri" pitchFamily="34" charset="0"/>
                <a:ea typeface="ＭＳ Ｐゴシック" charset="0"/>
                <a:cs typeface="Calibri" pitchFamily="34" charset="0"/>
              </a:rPr>
              <a:t>Freiberg, J.,  Stein, T., &amp; </a:t>
            </a:r>
            <a:r>
              <a:rPr lang="en-US" sz="1600" dirty="0" err="1">
                <a:latin typeface="Calibri" pitchFamily="34" charset="0"/>
                <a:ea typeface="ＭＳ Ｐゴシック" charset="0"/>
                <a:cs typeface="Calibri" pitchFamily="34" charset="0"/>
              </a:rPr>
              <a:t>Huan</a:t>
            </a:r>
            <a:r>
              <a:rPr lang="en-US" sz="1600" dirty="0">
                <a:latin typeface="Calibri" pitchFamily="34" charset="0"/>
                <a:ea typeface="ＭＳ Ｐゴシック" charset="0"/>
                <a:cs typeface="Calibri" pitchFamily="34" charset="0"/>
              </a:rPr>
              <a:t>, S. (1995).  Effects of a classroom management intervention on student achievement in inner-city elementary schools.  </a:t>
            </a:r>
            <a:r>
              <a:rPr lang="en-US" sz="1600" i="1" dirty="0">
                <a:latin typeface="Calibri" pitchFamily="34" charset="0"/>
                <a:ea typeface="ＭＳ Ｐゴシック" charset="0"/>
                <a:cs typeface="Calibri" pitchFamily="34" charset="0"/>
              </a:rPr>
              <a:t>Educational Research and Evaluation, 1, 36-66.</a:t>
            </a:r>
          </a:p>
          <a:p>
            <a:r>
              <a:rPr lang="en-US" sz="1600" dirty="0">
                <a:latin typeface="Calibri" pitchFamily="34" charset="0"/>
                <a:ea typeface="ＭＳ Ｐゴシック" charset="0"/>
                <a:cs typeface="Calibri" pitchFamily="34" charset="0"/>
              </a:rPr>
              <a:t>Good, T. &amp; </a:t>
            </a:r>
            <a:r>
              <a:rPr lang="en-US" sz="1600" dirty="0" err="1">
                <a:latin typeface="Calibri" pitchFamily="34" charset="0"/>
                <a:ea typeface="ＭＳ Ｐゴシック" charset="0"/>
                <a:cs typeface="Calibri" pitchFamily="34" charset="0"/>
              </a:rPr>
              <a:t>Brophy</a:t>
            </a:r>
            <a:r>
              <a:rPr lang="en-US" sz="1600" dirty="0">
                <a:latin typeface="Calibri" pitchFamily="34" charset="0"/>
                <a:ea typeface="ＭＳ Ｐゴシック" charset="0"/>
                <a:cs typeface="Calibri" pitchFamily="34" charset="0"/>
              </a:rPr>
              <a:t>, J. (2000). </a:t>
            </a:r>
            <a:r>
              <a:rPr lang="en-US" sz="1600" i="1" dirty="0">
                <a:latin typeface="Calibri" pitchFamily="34" charset="0"/>
                <a:ea typeface="ＭＳ Ｐゴシック" charset="0"/>
                <a:cs typeface="Calibri" pitchFamily="34" charset="0"/>
              </a:rPr>
              <a:t>Look Into Classrooms.  </a:t>
            </a:r>
            <a:r>
              <a:rPr lang="en-US" sz="1600" dirty="0">
                <a:latin typeface="Calibri" pitchFamily="34" charset="0"/>
                <a:ea typeface="ＭＳ Ｐゴシック" charset="0"/>
                <a:cs typeface="Calibri" pitchFamily="34" charset="0"/>
              </a:rPr>
              <a:t>Boston: </a:t>
            </a:r>
            <a:r>
              <a:rPr lang="en-US" sz="1600" dirty="0" err="1">
                <a:latin typeface="Calibri" pitchFamily="34" charset="0"/>
                <a:ea typeface="ＭＳ Ｐゴシック" charset="0"/>
                <a:cs typeface="Calibri" pitchFamily="34" charset="0"/>
              </a:rPr>
              <a:t>Allyn</a:t>
            </a:r>
            <a:r>
              <a:rPr lang="en-US" sz="1600" dirty="0">
                <a:latin typeface="Calibri" pitchFamily="34" charset="0"/>
                <a:ea typeface="ＭＳ Ｐゴシック" charset="0"/>
                <a:cs typeface="Calibri" pitchFamily="34" charset="0"/>
              </a:rPr>
              <a:t> &amp; Bacon.</a:t>
            </a:r>
          </a:p>
          <a:p>
            <a:r>
              <a:rPr lang="en-US" sz="1600" dirty="0">
                <a:latin typeface="Calibri" pitchFamily="34" charset="0"/>
                <a:ea typeface="ＭＳ Ｐゴシック" charset="0"/>
                <a:cs typeface="Calibri" pitchFamily="34" charset="0"/>
              </a:rPr>
              <a:t>IRIS Center, </a:t>
            </a:r>
            <a:r>
              <a:rPr lang="en-US" sz="1600" i="1" dirty="0">
                <a:latin typeface="Calibri" pitchFamily="34" charset="0"/>
                <a:ea typeface="ＭＳ Ｐゴシック" charset="0"/>
                <a:cs typeface="Calibri" pitchFamily="34" charset="0"/>
              </a:rPr>
              <a:t>Research to Practice Instructional Strategies. </a:t>
            </a:r>
            <a:r>
              <a:rPr lang="en-US" sz="1600" dirty="0">
                <a:latin typeface="Calibri" pitchFamily="34" charset="0"/>
                <a:ea typeface="ＭＳ Ｐゴシック" charset="0"/>
                <a:cs typeface="Calibri" pitchFamily="34" charset="0"/>
              </a:rPr>
              <a:t>Nashville: Vanderbilt University.</a:t>
            </a:r>
          </a:p>
          <a:p>
            <a:r>
              <a:rPr lang="en-US" sz="1600" dirty="0">
                <a:latin typeface="Calibri" pitchFamily="34" charset="0"/>
                <a:ea typeface="ＭＳ Ｐゴシック" charset="0"/>
                <a:cs typeface="Calibri" pitchFamily="34" charset="0"/>
              </a:rPr>
              <a:t>Johnson, T.C., Stoner, G. &amp; Green, S.K. (1996).  Demonstrating the experimenting society model with </a:t>
            </a:r>
            <a:r>
              <a:rPr lang="en-US" sz="1600" dirty="0" err="1">
                <a:latin typeface="Calibri" pitchFamily="34" charset="0"/>
                <a:ea typeface="ＭＳ Ｐゴシック" charset="0"/>
                <a:cs typeface="Calibri" pitchFamily="34" charset="0"/>
              </a:rPr>
              <a:t>classwide</a:t>
            </a:r>
            <a:r>
              <a:rPr lang="en-US" sz="1600" dirty="0">
                <a:latin typeface="Calibri" pitchFamily="34" charset="0"/>
                <a:ea typeface="ＭＳ Ｐゴシック" charset="0"/>
                <a:cs typeface="Calibri" pitchFamily="34" charset="0"/>
              </a:rPr>
              <a:t> behavior management interventions. </a:t>
            </a:r>
            <a:r>
              <a:rPr lang="en-US" sz="1600" i="1" dirty="0">
                <a:latin typeface="Calibri" pitchFamily="34" charset="0"/>
                <a:ea typeface="ＭＳ Ｐゴシック" charset="0"/>
                <a:cs typeface="Calibri" pitchFamily="34" charset="0"/>
              </a:rPr>
              <a:t>School Psychology Review, 25</a:t>
            </a:r>
            <a:r>
              <a:rPr lang="en-US" sz="1600" dirty="0">
                <a:latin typeface="Calibri" pitchFamily="34" charset="0"/>
                <a:ea typeface="ＭＳ Ｐゴシック" charset="0"/>
                <a:cs typeface="Calibri" pitchFamily="34" charset="0"/>
              </a:rPr>
              <a:t>(2), 199-214.</a:t>
            </a:r>
          </a:p>
          <a:p>
            <a:r>
              <a:rPr lang="en-US" sz="1600" dirty="0">
                <a:latin typeface="Calibri" pitchFamily="34" charset="0"/>
                <a:ea typeface="ＭＳ Ｐゴシック" charset="0"/>
                <a:cs typeface="Calibri" pitchFamily="34" charset="0"/>
              </a:rPr>
              <a:t>Kern, L., Clemens, N.H. (2007). Antecedent strategies to promote appropriate classroom behavior. </a:t>
            </a:r>
            <a:r>
              <a:rPr lang="en-US" sz="1600" i="1" dirty="0">
                <a:latin typeface="Calibri" pitchFamily="34" charset="0"/>
                <a:ea typeface="ＭＳ Ｐゴシック" charset="0"/>
                <a:cs typeface="Calibri" pitchFamily="34" charset="0"/>
              </a:rPr>
              <a:t>Psychology in the Schools, 44(1), 65-75.</a:t>
            </a:r>
          </a:p>
          <a:p>
            <a:r>
              <a:rPr lang="en-US" sz="1600" dirty="0">
                <a:latin typeface="Calibri" pitchFamily="34" charset="0"/>
                <a:ea typeface="ＭＳ Ｐゴシック" charset="0"/>
                <a:cs typeface="Calibri" pitchFamily="34" charset="0"/>
              </a:rPr>
              <a:t>Newcomer, L. (2007, 2008). </a:t>
            </a:r>
            <a:r>
              <a:rPr lang="en-US" sz="1600" i="1" dirty="0">
                <a:latin typeface="Calibri" pitchFamily="34" charset="0"/>
                <a:ea typeface="ＭＳ Ｐゴシック" charset="0"/>
                <a:cs typeface="Calibri" pitchFamily="34" charset="0"/>
              </a:rPr>
              <a:t>Positive Behavior Support in the Classroom</a:t>
            </a:r>
            <a:r>
              <a:rPr lang="en-US" sz="1600" dirty="0">
                <a:latin typeface="Calibri" pitchFamily="34" charset="0"/>
                <a:ea typeface="ＭＳ Ｐゴシック" charset="0"/>
                <a:cs typeface="Calibri" pitchFamily="34" charset="0"/>
              </a:rPr>
              <a:t>. Unpublished presentation. </a:t>
            </a:r>
          </a:p>
          <a:p>
            <a:r>
              <a:rPr lang="en-US" sz="1600" dirty="0">
                <a:latin typeface="Calibri" pitchFamily="34" charset="0"/>
                <a:ea typeface="ＭＳ Ｐゴシック" charset="0"/>
                <a:cs typeface="Calibri" pitchFamily="34" charset="0"/>
              </a:rPr>
              <a:t>Shores, R., Gunter, P., &amp; Jack, S. (1993). Classroom management strategies: Are they setting events for coercion</a:t>
            </a:r>
            <a:r>
              <a:rPr lang="en-US" sz="1600" i="1" dirty="0">
                <a:latin typeface="Calibri" pitchFamily="34" charset="0"/>
                <a:ea typeface="ＭＳ Ｐゴシック" charset="0"/>
                <a:cs typeface="Calibri" pitchFamily="34" charset="0"/>
              </a:rPr>
              <a:t>? Behavioral Disorders, 18, 92-102. </a:t>
            </a:r>
          </a:p>
          <a:p>
            <a:r>
              <a:rPr lang="en-US" sz="1600" dirty="0" err="1">
                <a:latin typeface="Calibri" pitchFamily="34" charset="0"/>
                <a:ea typeface="ＭＳ Ｐゴシック" charset="0"/>
                <a:cs typeface="Calibri" pitchFamily="34" charset="0"/>
              </a:rPr>
              <a:t>Simonsen</a:t>
            </a:r>
            <a:r>
              <a:rPr lang="en-US" sz="1600" dirty="0">
                <a:latin typeface="Calibri" pitchFamily="34" charset="0"/>
                <a:ea typeface="ＭＳ Ｐゴシック" charset="0"/>
                <a:cs typeface="Calibri" pitchFamily="34" charset="0"/>
              </a:rPr>
              <a:t>, B., Fairbanks, S., </a:t>
            </a:r>
            <a:r>
              <a:rPr lang="en-US" sz="1600" dirty="0" err="1">
                <a:latin typeface="Calibri" pitchFamily="34" charset="0"/>
                <a:ea typeface="ＭＳ Ｐゴシック" charset="0"/>
                <a:cs typeface="Calibri" pitchFamily="34" charset="0"/>
              </a:rPr>
              <a:t>Briesch</a:t>
            </a:r>
            <a:r>
              <a:rPr lang="en-US" sz="1600" dirty="0">
                <a:latin typeface="Calibri" pitchFamily="34" charset="0"/>
                <a:ea typeface="ＭＳ Ｐゴシック" charset="0"/>
                <a:cs typeface="Calibri" pitchFamily="34" charset="0"/>
              </a:rPr>
              <a:t>, A., Myers, D. &amp; </a:t>
            </a:r>
            <a:r>
              <a:rPr lang="en-US" sz="1600" dirty="0" err="1">
                <a:latin typeface="Calibri" pitchFamily="34" charset="0"/>
                <a:ea typeface="ＭＳ Ｐゴシック" charset="0"/>
                <a:cs typeface="Calibri" pitchFamily="34" charset="0"/>
              </a:rPr>
              <a:t>Sugai</a:t>
            </a:r>
            <a:r>
              <a:rPr lang="en-US" sz="1600" dirty="0">
                <a:latin typeface="Calibri" pitchFamily="34" charset="0"/>
                <a:ea typeface="ＭＳ Ｐゴシック" charset="0"/>
                <a:cs typeface="Calibri" pitchFamily="34" charset="0"/>
              </a:rPr>
              <a:t>, G.  (2008).  Evidence-based practices in classroom management:  Considerations for Research to practice.  </a:t>
            </a:r>
            <a:r>
              <a:rPr lang="en-US" sz="1600" i="1" dirty="0">
                <a:latin typeface="Calibri" pitchFamily="34" charset="0"/>
                <a:ea typeface="ＭＳ Ｐゴシック" charset="0"/>
                <a:cs typeface="Calibri" pitchFamily="34" charset="0"/>
              </a:rPr>
              <a:t>Education and Treatment of Children</a:t>
            </a:r>
            <a:r>
              <a:rPr lang="en-US" sz="1600" dirty="0">
                <a:latin typeface="Calibri" pitchFamily="34" charset="0"/>
                <a:ea typeface="ＭＳ Ｐゴシック" charset="0"/>
                <a:cs typeface="Calibri" pitchFamily="34" charset="0"/>
              </a:rPr>
              <a:t>, 31(3), pp. 351-380.</a:t>
            </a:r>
          </a:p>
        </p:txBody>
      </p:sp>
    </p:spTree>
    <p:extLst>
      <p:ext uri="{BB962C8B-B14F-4D97-AF65-F5344CB8AC3E}">
        <p14:creationId xmlns:p14="http://schemas.microsoft.com/office/powerpoint/2010/main" val="2659569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316523" y="228600"/>
            <a:ext cx="3429000" cy="609600"/>
          </a:xfrm>
        </p:spPr>
        <p:txBody>
          <a:bodyPr>
            <a:noAutofit/>
          </a:bodyPr>
          <a:lstStyle/>
          <a:p>
            <a:pPr algn="ctr" eaLnBrk="1" hangingPunct="1"/>
            <a:r>
              <a:rPr lang="en-US" sz="2000" b="1" dirty="0">
                <a:solidFill>
                  <a:schemeClr val="bg1"/>
                </a:solidFill>
              </a:rPr>
              <a:t>Classroom Management Plan</a:t>
            </a:r>
          </a:p>
        </p:txBody>
      </p:sp>
      <p:sp>
        <p:nvSpPr>
          <p:cNvPr id="81922" name="Rectangle 3"/>
          <p:cNvSpPr>
            <a:spLocks noGrp="1" noChangeArrowheads="1"/>
          </p:cNvSpPr>
          <p:nvPr>
            <p:ph idx="1"/>
          </p:nvPr>
        </p:nvSpPr>
        <p:spPr>
          <a:xfrm>
            <a:off x="2133600" y="838200"/>
            <a:ext cx="8153400" cy="5638800"/>
          </a:xfrm>
        </p:spPr>
        <p:txBody>
          <a:bodyPr>
            <a:normAutofit/>
          </a:bodyPr>
          <a:lstStyle/>
          <a:p>
            <a:pPr marL="400050" indent="-400050">
              <a:spcAft>
                <a:spcPct val="20000"/>
              </a:spcAft>
            </a:pPr>
            <a:r>
              <a:rPr lang="en-US" dirty="0"/>
              <a:t>At the end of each </a:t>
            </a:r>
            <a:r>
              <a:rPr lang="en-US" dirty="0" smtClean="0"/>
              <a:t>component, </a:t>
            </a:r>
            <a:r>
              <a:rPr lang="en-US" dirty="0"/>
              <a:t>you will be asked to apply learning to your own classroom management plan.</a:t>
            </a:r>
          </a:p>
          <a:p>
            <a:pPr marL="400050" indent="-400050">
              <a:spcAft>
                <a:spcPct val="20000"/>
              </a:spcAft>
            </a:pPr>
            <a:r>
              <a:rPr lang="en-US" dirty="0"/>
              <a:t>Use the classroom management </a:t>
            </a:r>
            <a:r>
              <a:rPr lang="en-US" dirty="0" smtClean="0"/>
              <a:t>templates </a:t>
            </a:r>
            <a:r>
              <a:rPr lang="en-US" dirty="0"/>
              <a:t>to guide you.</a:t>
            </a:r>
          </a:p>
          <a:p>
            <a:pPr marL="400050" indent="-400050">
              <a:spcAft>
                <a:spcPct val="20000"/>
              </a:spcAft>
            </a:pPr>
            <a:r>
              <a:rPr lang="en-US" dirty="0"/>
              <a:t>Your overall plan should include:</a:t>
            </a:r>
          </a:p>
          <a:p>
            <a:pPr marL="720090" lvl="1" indent="-400050">
              <a:spcAft>
                <a:spcPct val="20000"/>
              </a:spcAft>
            </a:pPr>
            <a:r>
              <a:rPr lang="en-US" sz="2800" dirty="0"/>
              <a:t>Routines and procedures</a:t>
            </a:r>
          </a:p>
          <a:p>
            <a:pPr marL="720090" lvl="1" indent="-400050">
              <a:spcAft>
                <a:spcPct val="20000"/>
              </a:spcAft>
            </a:pPr>
            <a:r>
              <a:rPr lang="en-US" sz="2800" dirty="0"/>
              <a:t>Classroom expectations</a:t>
            </a:r>
          </a:p>
          <a:p>
            <a:pPr marL="720090" lvl="1" indent="-400050">
              <a:spcAft>
                <a:spcPct val="20000"/>
              </a:spcAft>
            </a:pPr>
            <a:r>
              <a:rPr lang="en-US" sz="2800" dirty="0"/>
              <a:t>Methods for teaching expectations </a:t>
            </a:r>
          </a:p>
          <a:p>
            <a:pPr marL="720090" lvl="1" indent="-400050">
              <a:spcAft>
                <a:spcPct val="20000"/>
              </a:spcAft>
            </a:pPr>
            <a:r>
              <a:rPr lang="en-US" sz="2800" dirty="0"/>
              <a:t>Procedures for encouraging positive behavior</a:t>
            </a:r>
          </a:p>
          <a:p>
            <a:pPr marL="720090" lvl="1" indent="-400050">
              <a:spcAft>
                <a:spcPct val="20000"/>
              </a:spcAft>
            </a:pPr>
            <a:r>
              <a:rPr lang="en-US" sz="2800" dirty="0"/>
              <a:t>Procedures for responding to problem behavior</a:t>
            </a:r>
          </a:p>
        </p:txBody>
      </p:sp>
    </p:spTree>
    <p:extLst>
      <p:ext uri="{BB962C8B-B14F-4D97-AF65-F5344CB8AC3E}">
        <p14:creationId xmlns:p14="http://schemas.microsoft.com/office/powerpoint/2010/main" val="14343975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0" y="576649"/>
            <a:ext cx="12192000" cy="5181600"/>
          </a:xfrm>
        </p:spPr>
        <p:txBody>
          <a:bodyPr>
            <a:normAutofit/>
          </a:bodyPr>
          <a:lstStyle/>
          <a:p>
            <a:endParaRPr lang="en-US" sz="1200" dirty="0"/>
          </a:p>
          <a:p>
            <a:r>
              <a:rPr lang="en-US" sz="2000" dirty="0"/>
              <a:t>De Pry, R. L., &amp; </a:t>
            </a:r>
            <a:r>
              <a:rPr lang="en-US" sz="2000" dirty="0" err="1"/>
              <a:t>Sugai</a:t>
            </a:r>
            <a:r>
              <a:rPr lang="en-US" sz="2000" dirty="0"/>
              <a:t>, G. (2002). The effect of active supervision and </a:t>
            </a:r>
            <a:r>
              <a:rPr lang="en-US" sz="2000" dirty="0" err="1"/>
              <a:t>precorrection</a:t>
            </a:r>
            <a:r>
              <a:rPr lang="en-US" sz="2000" dirty="0"/>
              <a:t> on minor behavioral incidents in a sixth grade general education classroom. </a:t>
            </a:r>
            <a:r>
              <a:rPr lang="en-US" sz="2000" i="1" dirty="0"/>
              <a:t>Journal of Behavioral Education, 11</a:t>
            </a:r>
            <a:r>
              <a:rPr lang="en-US" sz="2000" dirty="0"/>
              <a:t>(4)</a:t>
            </a:r>
            <a:r>
              <a:rPr lang="en-US" sz="2000" i="1" dirty="0"/>
              <a:t>,</a:t>
            </a:r>
            <a:r>
              <a:rPr lang="en-US" sz="2000" dirty="0"/>
              <a:t> 255-267.</a:t>
            </a:r>
          </a:p>
          <a:p>
            <a:r>
              <a:rPr lang="en-US" sz="2000" dirty="0" err="1"/>
              <a:t>Lampi</a:t>
            </a:r>
            <a:r>
              <a:rPr lang="en-US" sz="2000" dirty="0"/>
              <a:t>, A.R., </a:t>
            </a:r>
            <a:r>
              <a:rPr lang="en-US" sz="2000" dirty="0" err="1"/>
              <a:t>Fenti</a:t>
            </a:r>
            <a:r>
              <a:rPr lang="en-US" sz="2000" dirty="0"/>
              <a:t>, N. S., &amp; </a:t>
            </a:r>
            <a:r>
              <a:rPr lang="en-US" sz="2000" dirty="0" err="1"/>
              <a:t>Beaunae</a:t>
            </a:r>
            <a:r>
              <a:rPr lang="en-US" sz="2000" dirty="0"/>
              <a:t>, C. (2005). Makin the three p’s easier: Praise proximity, and </a:t>
            </a:r>
            <a:r>
              <a:rPr lang="en-US" sz="2000" dirty="0" err="1"/>
              <a:t>precorrection</a:t>
            </a:r>
            <a:r>
              <a:rPr lang="en-US" sz="2000" dirty="0"/>
              <a:t>. </a:t>
            </a:r>
            <a:r>
              <a:rPr lang="en-US" sz="2000" i="1" dirty="0"/>
              <a:t>Beyond Behavior, 15</a:t>
            </a:r>
            <a:r>
              <a:rPr lang="en-US" sz="2000" dirty="0"/>
              <a:t>(1), 8-12.</a:t>
            </a:r>
          </a:p>
          <a:p>
            <a:r>
              <a:rPr lang="en-US" sz="2000" dirty="0" err="1"/>
              <a:t>Simonsen</a:t>
            </a:r>
            <a:r>
              <a:rPr lang="en-US" sz="2000" dirty="0"/>
              <a:t>, B., Fairbanks, S., </a:t>
            </a:r>
            <a:r>
              <a:rPr lang="en-US" sz="2000" dirty="0" err="1"/>
              <a:t>Briesch</a:t>
            </a:r>
            <a:r>
              <a:rPr lang="en-US" sz="2000" dirty="0"/>
              <a:t>, A., Myers, D. &amp; </a:t>
            </a:r>
            <a:r>
              <a:rPr lang="en-US" sz="2000" dirty="0" err="1"/>
              <a:t>Sugai</a:t>
            </a:r>
            <a:r>
              <a:rPr lang="en-US" sz="2000" dirty="0"/>
              <a:t>, G.  (2008).  Evidence-based practices in classroom management: Considerations for research to practice.  </a:t>
            </a:r>
            <a:r>
              <a:rPr lang="en-US" sz="2000" i="1" dirty="0"/>
              <a:t>Education and Treatment of Children</a:t>
            </a:r>
            <a:r>
              <a:rPr lang="en-US" sz="2000" dirty="0"/>
              <a:t>, 31(3), pp. 351-380.</a:t>
            </a:r>
          </a:p>
          <a:p>
            <a:r>
              <a:rPr lang="en-US" sz="2000" dirty="0" err="1"/>
              <a:t>Sprick</a:t>
            </a:r>
            <a:r>
              <a:rPr lang="en-US" sz="2000" dirty="0"/>
              <a:t>, R., Knight, J., </a:t>
            </a:r>
            <a:r>
              <a:rPr lang="en-US" sz="2000" dirty="0" err="1"/>
              <a:t>Reinke</a:t>
            </a:r>
            <a:r>
              <a:rPr lang="en-US" sz="2000" dirty="0"/>
              <a:t>, W. &amp; </a:t>
            </a:r>
            <a:r>
              <a:rPr lang="en-US" sz="2000" dirty="0" err="1"/>
              <a:t>McKale</a:t>
            </a:r>
            <a:r>
              <a:rPr lang="en-US" sz="2000" dirty="0"/>
              <a:t>, T. (2006). </a:t>
            </a:r>
            <a:r>
              <a:rPr lang="en-US" sz="2000" i="1" dirty="0"/>
              <a:t>Coaching classroom management: Strategies and tools for administrators and coaches. </a:t>
            </a:r>
            <a:r>
              <a:rPr lang="en-US" sz="2000" dirty="0"/>
              <a:t>Eugene, OR:  Pacific Northwest Publishing.</a:t>
            </a:r>
          </a:p>
          <a:p>
            <a:pPr marL="0" indent="0">
              <a:buNone/>
            </a:pPr>
            <a:endParaRPr lang="en-US" sz="1200" dirty="0"/>
          </a:p>
          <a:p>
            <a:endParaRPr lang="en-US" sz="1200" dirty="0"/>
          </a:p>
          <a:p>
            <a:endParaRPr lang="en-US" sz="1200" dirty="0"/>
          </a:p>
          <a:p>
            <a:endParaRPr lang="en-US" sz="1200"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823529896"/>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352</TotalTime>
  <Words>11221</Words>
  <Application>Microsoft Office PowerPoint</Application>
  <PresentationFormat>Widescreen</PresentationFormat>
  <Paragraphs>1033</Paragraphs>
  <Slides>90</Slides>
  <Notes>80</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90</vt:i4>
      </vt:variant>
    </vt:vector>
  </HeadingPairs>
  <TitlesOfParts>
    <vt:vector size="109" baseType="lpstr">
      <vt:lpstr>Arial Unicode MS</vt:lpstr>
      <vt:lpstr>ＭＳ ゴシック</vt:lpstr>
      <vt:lpstr>ＭＳ 明朝</vt:lpstr>
      <vt:lpstr>ＭＳ Ｐゴシック</vt:lpstr>
      <vt:lpstr>Algerian</vt:lpstr>
      <vt:lpstr>Arial</vt:lpstr>
      <vt:lpstr>Arial Black</vt:lpstr>
      <vt:lpstr>Bernard MT Condensed</vt:lpstr>
      <vt:lpstr>Calibri</vt:lpstr>
      <vt:lpstr>Cambria</vt:lpstr>
      <vt:lpstr>Century Gothic</vt:lpstr>
      <vt:lpstr>Copperplate Gothic Bold</vt:lpstr>
      <vt:lpstr>Franklin Gothic Book</vt:lpstr>
      <vt:lpstr>Symbol</vt:lpstr>
      <vt:lpstr>Times New Roman</vt:lpstr>
      <vt:lpstr>Wingdings</vt:lpstr>
      <vt:lpstr>Wingdings 3</vt:lpstr>
      <vt:lpstr>Zapf Dingbats</vt:lpstr>
      <vt:lpstr>Slice</vt:lpstr>
      <vt:lpstr>SWPBS in the Classroom</vt:lpstr>
      <vt:lpstr>Expectations</vt:lpstr>
      <vt:lpstr>Academic Learning Time</vt:lpstr>
      <vt:lpstr>Academic Learning Time</vt:lpstr>
      <vt:lpstr>Academic learning time</vt:lpstr>
      <vt:lpstr>PowerPoint Presentation</vt:lpstr>
      <vt:lpstr>Classroom Management</vt:lpstr>
      <vt:lpstr>Best Practice for Teachers</vt:lpstr>
      <vt:lpstr>Classroom Management Plan</vt:lpstr>
      <vt:lpstr>Routines and procedures</vt:lpstr>
      <vt:lpstr>Why Identify and Focus on Classroom  Procedures and Routines?</vt:lpstr>
      <vt:lpstr>How Do We Ensure that Identified Procedures Become Student Routines?</vt:lpstr>
      <vt:lpstr>Procedures Needed By Most Teachers </vt:lpstr>
      <vt:lpstr>Attention Signal</vt:lpstr>
      <vt:lpstr>Participating in Whole Class Instruction at Your Desk/Table</vt:lpstr>
      <vt:lpstr>Discussion</vt:lpstr>
      <vt:lpstr>Activity:  Creating a List of  Classroom Procedures</vt:lpstr>
      <vt:lpstr>Know the Process for Ensuring Effective Student Routines</vt:lpstr>
      <vt:lpstr>Step 1:  Define Procedures</vt:lpstr>
      <vt:lpstr>Effective Procedures Have Certain Features</vt:lpstr>
      <vt:lpstr>Effective Procedures Meet Certain Guidelines</vt:lpstr>
      <vt:lpstr>Discussion:      Questions???</vt:lpstr>
      <vt:lpstr>Activity:  Procedure Writing</vt:lpstr>
      <vt:lpstr>PowerPoint Presentation</vt:lpstr>
      <vt:lpstr>Create a Behavioral Lesson Plan</vt:lpstr>
      <vt:lpstr>PowerPoint Presentation</vt:lpstr>
      <vt:lpstr>Example Schedule for Teaching  Classroom Procedures</vt:lpstr>
      <vt:lpstr>PowerPoint Presentation</vt:lpstr>
      <vt:lpstr>Know the Steps to Effective Student Rules</vt:lpstr>
      <vt:lpstr>PowerPoint Presentation</vt:lpstr>
      <vt:lpstr>Effective Rules Meet Certain Guidelines</vt:lpstr>
      <vt:lpstr>Which of These Follow the  OMPUA Guidelines?</vt:lpstr>
      <vt:lpstr>Which of These Follow the  OMPUA Guidelines?</vt:lpstr>
      <vt:lpstr>PowerPoint Presentation</vt:lpstr>
      <vt:lpstr>PowerPoint Presentation</vt:lpstr>
      <vt:lpstr>PowerPoint Presentation</vt:lpstr>
      <vt:lpstr>Create a Behavioral Lesson Plan</vt:lpstr>
      <vt:lpstr>PowerPoint Presentation</vt:lpstr>
      <vt:lpstr>PowerPoint Presentation</vt:lpstr>
      <vt:lpstr>Encouraging Positive Behavior</vt:lpstr>
      <vt:lpstr>  </vt:lpstr>
      <vt:lpstr>Understand How it Works</vt:lpstr>
      <vt:lpstr>PowerPoint Presentation</vt:lpstr>
      <vt:lpstr>PowerPoint Presentation</vt:lpstr>
      <vt:lpstr>Activity: Encouraging Expected Behavior</vt:lpstr>
      <vt:lpstr>Understand the Types of Adult Attention</vt:lpstr>
      <vt:lpstr>Non-Contingent Attention:</vt:lpstr>
      <vt:lpstr>Examples of Non-Contingent Attention – Preferred Adult Behaviors</vt:lpstr>
      <vt:lpstr>Contingent Attention:</vt:lpstr>
      <vt:lpstr>Examples of Contingent Attention</vt:lpstr>
      <vt:lpstr>Use Specific Positive Feedback</vt:lpstr>
      <vt:lpstr>Know the Importance of Specific Positive Feedback</vt:lpstr>
      <vt:lpstr>Understand the Steps to Specific Positive Feedback</vt:lpstr>
      <vt:lpstr>PowerPoint Presentation</vt:lpstr>
      <vt:lpstr>PowerPoint Presentation</vt:lpstr>
      <vt:lpstr>PowerPoint Presentation</vt:lpstr>
      <vt:lpstr>Important Considerations for Positive Feedback</vt:lpstr>
      <vt:lpstr>Teachers Should Strive for a Higher Ratio of Positive Attention to Corrections</vt:lpstr>
      <vt:lpstr>PowerPoint Presentation</vt:lpstr>
      <vt:lpstr>Build a Menu of Reinforcers</vt:lpstr>
      <vt:lpstr>Why Build a Menu of Reinforcers?</vt:lpstr>
      <vt:lpstr>PowerPoint Presentation</vt:lpstr>
      <vt:lpstr>Understand the Power of Correcting Social Errors</vt:lpstr>
      <vt:lpstr>PowerPoint Presentation</vt:lpstr>
      <vt:lpstr>Activity: Personal Reflection Example </vt:lpstr>
      <vt:lpstr>Responding to Problem Behavior</vt:lpstr>
      <vt:lpstr>Identify the need</vt:lpstr>
      <vt:lpstr> Re-Thinking Consequences</vt:lpstr>
      <vt:lpstr>The ABCs</vt:lpstr>
      <vt:lpstr>Consequences</vt:lpstr>
      <vt:lpstr>Consequences</vt:lpstr>
      <vt:lpstr>ABC:       Revisit this situation</vt:lpstr>
      <vt:lpstr>Prevent/Teach/Respond</vt:lpstr>
      <vt:lpstr>PowerPoint Presentation</vt:lpstr>
      <vt:lpstr>PowerPoint Presentation</vt:lpstr>
      <vt:lpstr>PowerPoint Presentation</vt:lpstr>
      <vt:lpstr>Understand When to Respond to Staff Managed Misbehavior</vt:lpstr>
      <vt:lpstr>Consider Some General Concepts for Effective Teacher Responses to Staff Managed Misbehavior</vt:lpstr>
      <vt:lpstr>Preplan and Become Fluent in Your Responses to Student Misbehavior</vt:lpstr>
      <vt:lpstr>Use  Actions to Minimize Misbehavior Before it Gets Out of Hand</vt:lpstr>
      <vt:lpstr>Provide Direct Error Correction:  if the simple techniques do not work</vt:lpstr>
      <vt:lpstr>Layer by Adding Corrective Consequences As Necessary</vt:lpstr>
      <vt:lpstr>Understand the Use of Consequences (Teacher Responses to Misbehavior)</vt:lpstr>
      <vt:lpstr>Summary: Responding to Student Misbehavior</vt:lpstr>
      <vt:lpstr>SWPBS in the Classroom</vt:lpstr>
      <vt:lpstr>Turn &amp; Talk</vt:lpstr>
      <vt:lpstr>Questions &amp; Discussion?</vt:lpstr>
      <vt:lpstr>References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SWPBS in the Classroom</dc:title>
  <dc:creator>Trisha Scardina</dc:creator>
  <cp:lastModifiedBy>Trisha Scardina</cp:lastModifiedBy>
  <cp:revision>39</cp:revision>
  <dcterms:created xsi:type="dcterms:W3CDTF">2016-05-26T09:39:55Z</dcterms:created>
  <dcterms:modified xsi:type="dcterms:W3CDTF">2016-05-29T17:26:56Z</dcterms:modified>
</cp:coreProperties>
</file>