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sldIdLst>
    <p:sldId id="256" r:id="rId2"/>
    <p:sldId id="262" r:id="rId3"/>
    <p:sldId id="273" r:id="rId4"/>
    <p:sldId id="264" r:id="rId5"/>
    <p:sldId id="316" r:id="rId6"/>
    <p:sldId id="265" r:id="rId7"/>
    <p:sldId id="317" r:id="rId8"/>
    <p:sldId id="263" r:id="rId9"/>
    <p:sldId id="318" r:id="rId10"/>
    <p:sldId id="297" r:id="rId11"/>
    <p:sldId id="319" r:id="rId12"/>
    <p:sldId id="320" r:id="rId13"/>
    <p:sldId id="322" r:id="rId14"/>
    <p:sldId id="323" r:id="rId15"/>
    <p:sldId id="324" r:id="rId16"/>
    <p:sldId id="325" r:id="rId17"/>
    <p:sldId id="303" r:id="rId18"/>
    <p:sldId id="277" r:id="rId19"/>
    <p:sldId id="2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0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85" autoAdjust="0"/>
  </p:normalViewPr>
  <p:slideViewPr>
    <p:cSldViewPr>
      <p:cViewPr>
        <p:scale>
          <a:sx n="58" d="100"/>
          <a:sy n="58" d="100"/>
        </p:scale>
        <p:origin x="-1716"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1990B-5D2D-4F00-9FBE-0B8EAE2CCF20}" type="datetimeFigureOut">
              <a:rPr lang="el-GR" smtClean="0"/>
              <a:pPr/>
              <a:t>9/9/2014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71896F-4C6A-4497-97A6-10AFC1C706DE}" type="slidenum">
              <a:rPr lang="el-GR" smtClean="0"/>
              <a:pPr/>
              <a:t>‹#›</a:t>
            </a:fld>
            <a:endParaRPr lang="el-GR"/>
          </a:p>
        </p:txBody>
      </p:sp>
    </p:spTree>
    <p:extLst>
      <p:ext uri="{BB962C8B-B14F-4D97-AF65-F5344CB8AC3E}">
        <p14:creationId xmlns:p14="http://schemas.microsoft.com/office/powerpoint/2010/main" val="2439046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71896F-4C6A-4497-97A6-10AFC1C706DE}" type="slidenum">
              <a:rPr lang="el-GR" smtClean="0"/>
              <a:pPr/>
              <a:t>1</a:t>
            </a:fld>
            <a:endParaRPr lang="el-GR" dirty="0"/>
          </a:p>
        </p:txBody>
      </p:sp>
    </p:spTree>
    <p:extLst>
      <p:ext uri="{BB962C8B-B14F-4D97-AF65-F5344CB8AC3E}">
        <p14:creationId xmlns:p14="http://schemas.microsoft.com/office/powerpoint/2010/main" val="116628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DF71896F-4C6A-4497-97A6-10AFC1C706DE}" type="slidenum">
              <a:rPr lang="el-GR" smtClean="0"/>
              <a:pPr/>
              <a:t>18</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DF71896F-4C6A-4497-97A6-10AFC1C706DE}"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DF71896F-4C6A-4497-97A6-10AFC1C706DE}" type="slidenum">
              <a:rPr lang="el-GR" smtClean="0"/>
              <a:pPr/>
              <a:t>3</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sz="1200" kern="1200" dirty="0" smtClean="0">
                <a:solidFill>
                  <a:schemeClr val="tx1"/>
                </a:solidFill>
                <a:latin typeface="+mn-lt"/>
                <a:ea typeface="+mn-ea"/>
                <a:cs typeface="+mn-cs"/>
              </a:rPr>
              <a:t>For the purposes of the study, ‘family involvement’ is meant to signify any type of involvement from member(s) of a student’s family in any matter associated with the student’s university studies and which is undertaken to support them. </a:t>
            </a:r>
          </a:p>
          <a:p>
            <a:pPr>
              <a:buFont typeface="Arial" pitchFamily="34" charset="0"/>
              <a:buChar char="•"/>
            </a:pPr>
            <a:r>
              <a:rPr lang="en-GB" sz="1200" kern="1200" dirty="0" smtClean="0">
                <a:solidFill>
                  <a:schemeClr val="tx1"/>
                </a:solidFill>
                <a:latin typeface="+mn-lt"/>
                <a:ea typeface="+mn-ea"/>
                <a:cs typeface="+mn-cs"/>
              </a:rPr>
              <a:t>The term ‘family’ refers to one’s partner, guardian, or adult(s) with whom one is biologically related</a:t>
            </a:r>
            <a:r>
              <a:rPr lang="en-GB" sz="1200" i="1" kern="1200" dirty="0" smtClean="0">
                <a:solidFill>
                  <a:schemeClr val="tx1"/>
                </a:solidFill>
                <a:latin typeface="+mn-lt"/>
                <a:ea typeface="+mn-ea"/>
                <a:cs typeface="+mn-cs"/>
              </a:rPr>
              <a:t>. </a:t>
            </a:r>
            <a:endParaRPr lang="el-GR" dirty="0"/>
          </a:p>
        </p:txBody>
      </p:sp>
      <p:sp>
        <p:nvSpPr>
          <p:cNvPr id="4" name="Slide Number Placeholder 3"/>
          <p:cNvSpPr>
            <a:spLocks noGrp="1"/>
          </p:cNvSpPr>
          <p:nvPr>
            <p:ph type="sldNum" sz="quarter" idx="10"/>
          </p:nvPr>
        </p:nvSpPr>
        <p:spPr/>
        <p:txBody>
          <a:bodyPr/>
          <a:lstStyle/>
          <a:p>
            <a:fld id="{DF71896F-4C6A-4497-97A6-10AFC1C706DE}" type="slidenum">
              <a:rPr lang="el-GR" smtClean="0"/>
              <a:pPr/>
              <a:t>4</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71896F-4C6A-4497-97A6-10AFC1C706DE}"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71896F-4C6A-4497-97A6-10AFC1C706DE}" type="slidenum">
              <a:rPr lang="el-GR" smtClean="0"/>
              <a:pPr/>
              <a:t>7</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sz="1200" kern="1200" dirty="0" smtClean="0">
                <a:solidFill>
                  <a:schemeClr val="tx1"/>
                </a:solidFill>
                <a:latin typeface="+mn-lt"/>
                <a:ea typeface="+mn-ea"/>
                <a:cs typeface="+mn-cs"/>
              </a:rPr>
              <a:t>Our study is situated in</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sociological understandings of education which have highlighted the fact that families from lower socioeconomic levels tend to have less involvement in their children’s education and that this difference across socioeconomic groups often leads to unequal educational outcomes and life chances (Crozier, 2000; </a:t>
            </a:r>
            <a:r>
              <a:rPr lang="en-GB" sz="1200" kern="1200" dirty="0" err="1" smtClean="0">
                <a:solidFill>
                  <a:schemeClr val="tx1"/>
                </a:solidFill>
                <a:latin typeface="+mn-lt"/>
                <a:ea typeface="+mn-ea"/>
                <a:cs typeface="+mn-cs"/>
              </a:rPr>
              <a:t>Horvat</a:t>
            </a:r>
            <a:r>
              <a:rPr lang="en-GB" sz="1200" kern="1200" dirty="0" smtClean="0">
                <a:solidFill>
                  <a:schemeClr val="tx1"/>
                </a:solidFill>
                <a:latin typeface="+mn-lt"/>
                <a:ea typeface="+mn-ea"/>
                <a:cs typeface="+mn-cs"/>
              </a:rPr>
              <a:t>, et al., 2003; </a:t>
            </a:r>
            <a:r>
              <a:rPr lang="en-GB" sz="1200" kern="1200" dirty="0" err="1" smtClean="0">
                <a:solidFill>
                  <a:schemeClr val="tx1"/>
                </a:solidFill>
                <a:latin typeface="+mn-lt"/>
                <a:ea typeface="+mn-ea"/>
                <a:cs typeface="+mn-cs"/>
              </a:rPr>
              <a:t>Lareau</a:t>
            </a:r>
            <a:r>
              <a:rPr lang="en-GB" sz="1200" kern="1200" dirty="0" smtClean="0">
                <a:solidFill>
                  <a:schemeClr val="tx1"/>
                </a:solidFill>
                <a:latin typeface="+mn-lt"/>
                <a:ea typeface="+mn-ea"/>
                <a:cs typeface="+mn-cs"/>
              </a:rPr>
              <a:t>, 1987). </a:t>
            </a:r>
          </a:p>
          <a:p>
            <a:pPr>
              <a:buFont typeface="Arial" pitchFamily="34" charset="0"/>
              <a:buChar char="•"/>
            </a:pPr>
            <a:r>
              <a:rPr lang="en-GB" sz="1200" kern="1200" dirty="0" smtClean="0">
                <a:solidFill>
                  <a:schemeClr val="tx1"/>
                </a:solidFill>
                <a:latin typeface="+mn-lt"/>
                <a:ea typeface="+mn-ea"/>
                <a:cs typeface="+mn-cs"/>
              </a:rPr>
              <a:t>Most research in the field of family involvement has focused in lower levels of education, mainly in primary and to a lesser degree in secondary education. However, given the migration of family involvement in increasingly higher levels of education (see </a:t>
            </a:r>
            <a:r>
              <a:rPr lang="en-US" sz="1200" kern="1200" dirty="0" err="1" smtClean="0">
                <a:solidFill>
                  <a:schemeClr val="tx1"/>
                </a:solidFill>
                <a:latin typeface="+mn-lt"/>
                <a:ea typeface="+mn-ea"/>
                <a:cs typeface="+mn-cs"/>
              </a:rPr>
              <a:t>Lynk</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Wartman</a:t>
            </a:r>
            <a:r>
              <a:rPr lang="en-US" sz="1200" kern="1200" dirty="0" smtClean="0">
                <a:solidFill>
                  <a:schemeClr val="tx1"/>
                </a:solidFill>
                <a:latin typeface="+mn-lt"/>
                <a:ea typeface="+mn-ea"/>
                <a:cs typeface="+mn-cs"/>
              </a:rPr>
              <a:t> &amp; Savage, 2008</a:t>
            </a:r>
            <a:r>
              <a:rPr lang="en-GB" sz="1200" kern="1200" dirty="0" smtClean="0">
                <a:solidFill>
                  <a:schemeClr val="tx1"/>
                </a:solidFill>
                <a:latin typeface="+mn-lt"/>
                <a:ea typeface="+mn-ea"/>
                <a:cs typeface="+mn-cs"/>
              </a:rPr>
              <a:t>)</a:t>
            </a:r>
          </a:p>
          <a:p>
            <a:pPr>
              <a:buFont typeface="Arial" pitchFamily="34" charset="0"/>
              <a:buChar char="•"/>
            </a:pPr>
            <a:r>
              <a:rPr lang="en-GB" sz="1200" kern="1200" dirty="0" smtClean="0">
                <a:solidFill>
                  <a:schemeClr val="tx1"/>
                </a:solidFill>
                <a:latin typeface="+mn-lt"/>
                <a:ea typeface="+mn-ea"/>
                <a:cs typeface="+mn-cs"/>
              </a:rPr>
              <a:t>issues of equal opportunities arise across educational levels and institutions, and particularly so within the area of higher education. </a:t>
            </a:r>
          </a:p>
        </p:txBody>
      </p:sp>
      <p:sp>
        <p:nvSpPr>
          <p:cNvPr id="4" name="Slide Number Placeholder 3"/>
          <p:cNvSpPr>
            <a:spLocks noGrp="1"/>
          </p:cNvSpPr>
          <p:nvPr>
            <p:ph type="sldNum" sz="quarter" idx="10"/>
          </p:nvPr>
        </p:nvSpPr>
        <p:spPr/>
        <p:txBody>
          <a:bodyPr/>
          <a:lstStyle/>
          <a:p>
            <a:fld id="{DF71896F-4C6A-4497-97A6-10AFC1C706DE}" type="slidenum">
              <a:rPr lang="el-GR" smtClean="0"/>
              <a:pPr/>
              <a:t>8</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71896F-4C6A-4497-97A6-10AFC1C706DE}" type="slidenum">
              <a:rPr lang="el-GR" smtClean="0"/>
              <a:pPr/>
              <a:t>9</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Ναι, έχουμε αυτή την τάση να είμαστε λίγο υπερπροστατευτικοί, να αμυνόμαστε λίγο περισσότερο στα όσα κάνει ο γιος μας ή η κόρη μας. Και έτσι αν ρωτάς αν έχει σχέση με τα κουλτούρα της Κύπρου ναι.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Στην Κύπρο, δεδομένου του ότι δεν ενηλικιώνεσαι έτσι εύκολα, και οι γονείς σχεδόν πάντα θέλουν να παίζουν κάποιο ρόλο</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Νομίζω ότι έχει να κάνει σχέση με το γεγονός ότι οι γονείς πληρώνουν τα δίδακτρα, και άρα έχουν μια ανησυχία. </a:t>
            </a:r>
            <a:endParaRPr lang="el-GR" dirty="0"/>
          </a:p>
        </p:txBody>
      </p:sp>
      <p:sp>
        <p:nvSpPr>
          <p:cNvPr id="4" name="Slide Number Placeholder 3"/>
          <p:cNvSpPr>
            <a:spLocks noGrp="1"/>
          </p:cNvSpPr>
          <p:nvPr>
            <p:ph type="sldNum" sz="quarter" idx="10"/>
          </p:nvPr>
        </p:nvSpPr>
        <p:spPr/>
        <p:txBody>
          <a:bodyPr/>
          <a:lstStyle/>
          <a:p>
            <a:fld id="{DF71896F-4C6A-4497-97A6-10AFC1C706DE}" type="slidenum">
              <a:rPr lang="el-GR" smtClean="0"/>
              <a:pPr/>
              <a:t>17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EB1DE657-0522-495D-8D6B-CEA3FD2C832A}" type="datetimeFigureOut">
              <a:rPr lang="en-US" smtClean="0"/>
              <a:pPr/>
              <a:t>9/9/2014</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7927D41F-56BF-43DD-BB21-240C3016DBF1}"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B1DE657-0522-495D-8D6B-CEA3FD2C832A}" type="datetimeFigureOut">
              <a:rPr lang="en-US" smtClean="0"/>
              <a:pPr/>
              <a:t>9/9/2014</a:t>
            </a:fld>
            <a:endParaRPr lang="en-US"/>
          </a:p>
        </p:txBody>
      </p:sp>
      <p:sp>
        <p:nvSpPr>
          <p:cNvPr id="14" name="Slide Number Placeholder 13"/>
          <p:cNvSpPr>
            <a:spLocks noGrp="1"/>
          </p:cNvSpPr>
          <p:nvPr>
            <p:ph type="sldNum" sz="quarter" idx="11"/>
          </p:nvPr>
        </p:nvSpPr>
        <p:spPr/>
        <p:txBody>
          <a:bodyPr/>
          <a:lstStyle/>
          <a:p>
            <a:fld id="{7927D41F-56BF-43DD-BB21-240C3016DBF1}"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B1DE657-0522-495D-8D6B-CEA3FD2C832A}" type="datetimeFigureOut">
              <a:rPr lang="en-US" smtClean="0"/>
              <a:pPr/>
              <a:t>9/9/2014</a:t>
            </a:fld>
            <a:endParaRPr lang="en-US"/>
          </a:p>
        </p:txBody>
      </p:sp>
      <p:sp>
        <p:nvSpPr>
          <p:cNvPr id="14" name="Slide Number Placeholder 13"/>
          <p:cNvSpPr>
            <a:spLocks noGrp="1"/>
          </p:cNvSpPr>
          <p:nvPr>
            <p:ph type="sldNum" sz="quarter" idx="11"/>
          </p:nvPr>
        </p:nvSpPr>
        <p:spPr/>
        <p:txBody>
          <a:bodyPr/>
          <a:lstStyle/>
          <a:p>
            <a:fld id="{7927D41F-56BF-43DD-BB21-240C3016DBF1}"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EB1DE657-0522-495D-8D6B-CEA3FD2C832A}" type="datetimeFigureOut">
              <a:rPr lang="en-US" smtClean="0"/>
              <a:pPr/>
              <a:t>9/9/2014</a:t>
            </a:fld>
            <a:endParaRPr lang="en-US"/>
          </a:p>
        </p:txBody>
      </p:sp>
      <p:sp>
        <p:nvSpPr>
          <p:cNvPr id="11" name="Slide Number Placeholder 10"/>
          <p:cNvSpPr>
            <a:spLocks noGrp="1"/>
          </p:cNvSpPr>
          <p:nvPr>
            <p:ph type="sldNum" sz="quarter" idx="11"/>
          </p:nvPr>
        </p:nvSpPr>
        <p:spPr/>
        <p:txBody>
          <a:bodyPr/>
          <a:lstStyle/>
          <a:p>
            <a:fld id="{7927D41F-56BF-43DD-BB21-240C3016DBF1}"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EB1DE657-0522-495D-8D6B-CEA3FD2C832A}" type="datetimeFigureOut">
              <a:rPr lang="en-US" smtClean="0"/>
              <a:pPr/>
              <a:t>9/9/2014</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7927D41F-56BF-43DD-BB21-240C3016DBF1}"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EB1DE657-0522-495D-8D6B-CEA3FD2C832A}" type="datetimeFigureOut">
              <a:rPr lang="en-US" smtClean="0"/>
              <a:pPr/>
              <a:t>9/9/2014</a:t>
            </a:fld>
            <a:endParaRPr lang="en-US"/>
          </a:p>
        </p:txBody>
      </p:sp>
      <p:sp>
        <p:nvSpPr>
          <p:cNvPr id="13" name="Slide Number Placeholder 12"/>
          <p:cNvSpPr>
            <a:spLocks noGrp="1"/>
          </p:cNvSpPr>
          <p:nvPr>
            <p:ph type="sldNum" sz="quarter" idx="11"/>
          </p:nvPr>
        </p:nvSpPr>
        <p:spPr/>
        <p:txBody>
          <a:bodyPr/>
          <a:lstStyle/>
          <a:p>
            <a:fld id="{7927D41F-56BF-43DD-BB21-240C3016DBF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EB1DE657-0522-495D-8D6B-CEA3FD2C832A}" type="datetimeFigureOut">
              <a:rPr lang="en-US" smtClean="0"/>
              <a:pPr/>
              <a:t>9/9/2014</a:t>
            </a:fld>
            <a:endParaRPr lang="en-US"/>
          </a:p>
        </p:txBody>
      </p:sp>
      <p:sp>
        <p:nvSpPr>
          <p:cNvPr id="14" name="Slide Number Placeholder 13"/>
          <p:cNvSpPr>
            <a:spLocks noGrp="1"/>
          </p:cNvSpPr>
          <p:nvPr>
            <p:ph type="sldNum" sz="quarter" idx="11"/>
          </p:nvPr>
        </p:nvSpPr>
        <p:spPr/>
        <p:txBody>
          <a:bodyPr/>
          <a:lstStyle/>
          <a:p>
            <a:fld id="{7927D41F-56BF-43DD-BB21-240C3016DBF1}"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EB1DE657-0522-495D-8D6B-CEA3FD2C832A}" type="datetimeFigureOut">
              <a:rPr lang="en-US" smtClean="0"/>
              <a:pPr/>
              <a:t>9/9/2014</a:t>
            </a:fld>
            <a:endParaRPr lang="en-US"/>
          </a:p>
        </p:txBody>
      </p:sp>
      <p:sp>
        <p:nvSpPr>
          <p:cNvPr id="10" name="Slide Number Placeholder 9"/>
          <p:cNvSpPr>
            <a:spLocks noGrp="1"/>
          </p:cNvSpPr>
          <p:nvPr>
            <p:ph type="sldNum" sz="quarter" idx="11"/>
          </p:nvPr>
        </p:nvSpPr>
        <p:spPr/>
        <p:txBody>
          <a:bodyPr/>
          <a:lstStyle/>
          <a:p>
            <a:fld id="{7927D41F-56BF-43DD-BB21-240C3016DBF1}"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B1DE657-0522-495D-8D6B-CEA3FD2C832A}" type="datetimeFigureOut">
              <a:rPr lang="en-US" smtClean="0"/>
              <a:pPr/>
              <a:t>9/9/2014</a:t>
            </a:fld>
            <a:endParaRPr lang="en-US"/>
          </a:p>
        </p:txBody>
      </p:sp>
      <p:sp>
        <p:nvSpPr>
          <p:cNvPr id="9" name="Slide Number Placeholder 8"/>
          <p:cNvSpPr>
            <a:spLocks noGrp="1"/>
          </p:cNvSpPr>
          <p:nvPr>
            <p:ph type="sldNum" sz="quarter" idx="11"/>
          </p:nvPr>
        </p:nvSpPr>
        <p:spPr/>
        <p:txBody>
          <a:bodyPr/>
          <a:lstStyle/>
          <a:p>
            <a:fld id="{7927D41F-56BF-43DD-BB21-240C3016DBF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B1DE657-0522-495D-8D6B-CEA3FD2C832A}" type="datetimeFigureOut">
              <a:rPr lang="en-US" smtClean="0"/>
              <a:pPr/>
              <a:t>9/9/2014</a:t>
            </a:fld>
            <a:endParaRPr lang="en-US"/>
          </a:p>
        </p:txBody>
      </p:sp>
      <p:sp>
        <p:nvSpPr>
          <p:cNvPr id="16" name="Slide Number Placeholder 15"/>
          <p:cNvSpPr>
            <a:spLocks noGrp="1"/>
          </p:cNvSpPr>
          <p:nvPr>
            <p:ph type="sldNum" sz="quarter" idx="11"/>
          </p:nvPr>
        </p:nvSpPr>
        <p:spPr/>
        <p:txBody>
          <a:bodyPr/>
          <a:lstStyle/>
          <a:p>
            <a:fld id="{7927D41F-56BF-43DD-BB21-240C3016DBF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EB1DE657-0522-495D-8D6B-CEA3FD2C832A}" type="datetimeFigureOut">
              <a:rPr lang="en-US" smtClean="0"/>
              <a:pPr/>
              <a:t>9/9/2014</a:t>
            </a:fld>
            <a:endParaRPr lang="en-US"/>
          </a:p>
        </p:txBody>
      </p:sp>
      <p:sp>
        <p:nvSpPr>
          <p:cNvPr id="17" name="Slide Number Placeholder 16"/>
          <p:cNvSpPr>
            <a:spLocks noGrp="1"/>
          </p:cNvSpPr>
          <p:nvPr>
            <p:ph type="sldNum" sz="quarter" idx="11"/>
          </p:nvPr>
        </p:nvSpPr>
        <p:spPr/>
        <p:txBody>
          <a:bodyPr/>
          <a:lstStyle/>
          <a:p>
            <a:fld id="{7927D41F-56BF-43DD-BB21-240C3016DBF1}"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7927D41F-56BF-43DD-BB21-240C3016DBF1}"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EB1DE657-0522-495D-8D6B-CEA3FD2C832A}" type="datetimeFigureOut">
              <a:rPr lang="en-US" smtClean="0"/>
              <a:pPr/>
              <a:t>9/9/2014</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Symeou@euc.ac.cy"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mailto:E.Theodorou@euc.ac.cy" TargetMode="External"/><Relationship Id="rId4" Type="http://schemas.openxmlformats.org/officeDocument/2006/relationships/hyperlink" Target="mailto:lamprianou.iasonas@ucy.ac.c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0"/>
            <a:ext cx="5638800" cy="990600"/>
          </a:xfrm>
        </p:spPr>
        <p:txBody>
          <a:bodyPr>
            <a:normAutofit fontScale="92500" lnSpcReduction="20000"/>
          </a:bodyPr>
          <a:lstStyle/>
          <a:p>
            <a:r>
              <a:rPr lang="en-US" sz="2200" dirty="0" smtClean="0">
                <a:solidFill>
                  <a:schemeClr val="tx1"/>
                </a:solidFill>
              </a:rPr>
              <a:t>Loizos Symeou</a:t>
            </a:r>
            <a:r>
              <a:rPr lang="en-US" sz="2200" baseline="30000" dirty="0" smtClean="0">
                <a:solidFill>
                  <a:schemeClr val="tx1"/>
                </a:solidFill>
              </a:rPr>
              <a:t>1 </a:t>
            </a:r>
            <a:r>
              <a:rPr lang="en-US" sz="2200" dirty="0" smtClean="0">
                <a:solidFill>
                  <a:schemeClr val="tx1"/>
                </a:solidFill>
              </a:rPr>
              <a:t> </a:t>
            </a:r>
          </a:p>
          <a:p>
            <a:r>
              <a:rPr lang="en-US" sz="2200" dirty="0" err="1" smtClean="0">
                <a:solidFill>
                  <a:schemeClr val="tx1"/>
                </a:solidFill>
              </a:rPr>
              <a:t>Iasonas</a:t>
            </a:r>
            <a:r>
              <a:rPr lang="en-US" sz="2200" dirty="0" smtClean="0">
                <a:solidFill>
                  <a:schemeClr val="tx1"/>
                </a:solidFill>
              </a:rPr>
              <a:t> </a:t>
            </a:r>
            <a:r>
              <a:rPr lang="en-US" sz="2200" dirty="0">
                <a:solidFill>
                  <a:schemeClr val="tx1"/>
                </a:solidFill>
              </a:rPr>
              <a:t>L</a:t>
            </a:r>
            <a:r>
              <a:rPr lang="en-US" sz="2200" dirty="0" smtClean="0">
                <a:solidFill>
                  <a:schemeClr val="tx1"/>
                </a:solidFill>
              </a:rPr>
              <a:t>amprianou</a:t>
            </a:r>
            <a:r>
              <a:rPr lang="en-US" sz="2200" baseline="30000" dirty="0" smtClean="0">
                <a:solidFill>
                  <a:schemeClr val="tx1"/>
                </a:solidFill>
              </a:rPr>
              <a:t>2</a:t>
            </a:r>
            <a:r>
              <a:rPr lang="en-US" sz="2200" dirty="0" smtClean="0">
                <a:solidFill>
                  <a:schemeClr val="tx1"/>
                </a:solidFill>
              </a:rPr>
              <a:t> </a:t>
            </a:r>
            <a:endParaRPr lang="en-US" dirty="0" smtClean="0">
              <a:solidFill>
                <a:schemeClr val="tx1"/>
              </a:solidFill>
            </a:endParaRPr>
          </a:p>
          <a:p>
            <a:r>
              <a:rPr lang="en-US" sz="2200" dirty="0">
                <a:solidFill>
                  <a:schemeClr val="tx1"/>
                </a:solidFill>
              </a:rPr>
              <a:t>Eleni </a:t>
            </a:r>
            <a:r>
              <a:rPr lang="en-US" sz="2200" dirty="0" smtClean="0">
                <a:solidFill>
                  <a:schemeClr val="tx1"/>
                </a:solidFill>
              </a:rPr>
              <a:t>Theodorou</a:t>
            </a:r>
            <a:r>
              <a:rPr lang="en-US" sz="2200" baseline="30000" dirty="0" smtClean="0">
                <a:solidFill>
                  <a:schemeClr val="tx1"/>
                </a:solidFill>
              </a:rPr>
              <a:t>1</a:t>
            </a:r>
            <a:r>
              <a:rPr lang="en-US" dirty="0" smtClean="0">
                <a:solidFill>
                  <a:schemeClr val="tx1"/>
                </a:solidFill>
              </a:rPr>
              <a:t> </a:t>
            </a:r>
          </a:p>
        </p:txBody>
      </p:sp>
      <p:sp>
        <p:nvSpPr>
          <p:cNvPr id="2" name="Title 1"/>
          <p:cNvSpPr>
            <a:spLocks noGrp="1"/>
          </p:cNvSpPr>
          <p:nvPr>
            <p:ph type="title"/>
          </p:nvPr>
        </p:nvSpPr>
        <p:spPr>
          <a:xfrm>
            <a:off x="152400" y="0"/>
            <a:ext cx="6248400" cy="2819400"/>
          </a:xfrm>
        </p:spPr>
        <p:txBody>
          <a:bodyPr>
            <a:noAutofit/>
          </a:bodyPr>
          <a:lstStyle/>
          <a:p>
            <a:r>
              <a:rPr lang="en-US" sz="3200" dirty="0"/>
              <a:t>Calling the University! </a:t>
            </a:r>
            <a:r>
              <a:rPr lang="en-US" sz="3200" dirty="0" smtClean="0"/>
              <a:t/>
            </a:r>
            <a:br>
              <a:rPr lang="en-US" sz="3200" dirty="0" smtClean="0"/>
            </a:br>
            <a:r>
              <a:rPr lang="en-US" sz="3200" dirty="0" smtClean="0"/>
              <a:t>Helicopter </a:t>
            </a:r>
            <a:r>
              <a:rPr lang="en-US" sz="3200" dirty="0"/>
              <a:t>parents’ on board.</a:t>
            </a:r>
            <a:endParaRPr lang="en-GB" sz="3200" dirty="0"/>
          </a:p>
        </p:txBody>
      </p:sp>
      <p:sp>
        <p:nvSpPr>
          <p:cNvPr id="4" name="TextBox 3"/>
          <p:cNvSpPr txBox="1"/>
          <p:nvPr/>
        </p:nvSpPr>
        <p:spPr>
          <a:xfrm>
            <a:off x="457200" y="5257800"/>
            <a:ext cx="6629400" cy="923330"/>
          </a:xfrm>
          <a:prstGeom prst="rect">
            <a:avLst/>
          </a:prstGeom>
          <a:noFill/>
        </p:spPr>
        <p:txBody>
          <a:bodyPr wrap="square" rtlCol="0">
            <a:spAutoFit/>
          </a:bodyPr>
          <a:lstStyle/>
          <a:p>
            <a:r>
              <a:rPr lang="en-US" dirty="0" smtClean="0">
                <a:hlinkClick r:id="rId3"/>
              </a:rPr>
              <a:t>L.Symeou@euc.ac.cy</a:t>
            </a:r>
            <a:r>
              <a:rPr lang="en-US" dirty="0" smtClean="0"/>
              <a:t> </a:t>
            </a:r>
          </a:p>
          <a:p>
            <a:r>
              <a:rPr lang="en-US" dirty="0" smtClean="0">
                <a:hlinkClick r:id="rId4"/>
              </a:rPr>
              <a:t>lamprianou.iasonas@ucy.ac.cy</a:t>
            </a:r>
            <a:r>
              <a:rPr lang="en-US" dirty="0" smtClean="0"/>
              <a:t> </a:t>
            </a:r>
          </a:p>
          <a:p>
            <a:r>
              <a:rPr lang="en-US" dirty="0" smtClean="0">
                <a:hlinkClick r:id="rId5"/>
              </a:rPr>
              <a:t>E.Theodorou@euc.ac.cy</a:t>
            </a:r>
            <a:endParaRPr lang="en-US" dirty="0"/>
          </a:p>
        </p:txBody>
      </p:sp>
      <p:sp>
        <p:nvSpPr>
          <p:cNvPr id="5" name="Rectangle 4"/>
          <p:cNvSpPr/>
          <p:nvPr/>
        </p:nvSpPr>
        <p:spPr>
          <a:xfrm>
            <a:off x="914400" y="3886199"/>
            <a:ext cx="5410200" cy="1200329"/>
          </a:xfrm>
          <a:prstGeom prst="rect">
            <a:avLst/>
          </a:prstGeom>
        </p:spPr>
        <p:txBody>
          <a:bodyPr wrap="square">
            <a:spAutoFit/>
          </a:bodyPr>
          <a:lstStyle/>
          <a:p>
            <a:r>
              <a:rPr lang="en-US" baseline="30000" dirty="0"/>
              <a:t>1</a:t>
            </a:r>
            <a:r>
              <a:rPr lang="nl-BE" i="1" dirty="0"/>
              <a:t>Department of Education Sciences, European University Cyprus</a:t>
            </a:r>
          </a:p>
          <a:p>
            <a:r>
              <a:rPr lang="en-US" baseline="30000" dirty="0"/>
              <a:t>2</a:t>
            </a:r>
            <a:r>
              <a:rPr lang="nl-BE" i="1" dirty="0"/>
              <a:t> Department of Social and political Sciences, University of Cyprus</a:t>
            </a:r>
            <a:endParaRPr lang="en-US" dirty="0"/>
          </a:p>
        </p:txBody>
      </p:sp>
      <p:pic>
        <p:nvPicPr>
          <p:cNvPr id="6" name="Εικόνα 2" descr="http://infolingu.univ-mlv.fr/Colloques/lgc/2011/English_Logo_UCY.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7199" y="381000"/>
            <a:ext cx="2179955" cy="533400"/>
          </a:xfrm>
          <a:prstGeom prst="rect">
            <a:avLst/>
          </a:prstGeom>
          <a:noFill/>
          <a:ln>
            <a:noFill/>
          </a:ln>
        </p:spPr>
      </p:pic>
      <p:pic>
        <p:nvPicPr>
          <p:cNvPr id="7" name="Picture 6" descr="European University Cyprus"/>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95800" y="214731"/>
            <a:ext cx="2163519" cy="811327"/>
          </a:xfrm>
          <a:prstGeom prst="rect">
            <a:avLst/>
          </a:prstGeom>
          <a:noFill/>
          <a:ln>
            <a:noFill/>
          </a:ln>
        </p:spPr>
      </p:pic>
    </p:spTree>
    <p:extLst>
      <p:ext uri="{BB962C8B-B14F-4D97-AF65-F5344CB8AC3E}">
        <p14:creationId xmlns:p14="http://schemas.microsoft.com/office/powerpoint/2010/main" val="3358676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153400" cy="4419599"/>
          </a:xfrm>
        </p:spPr>
        <p:txBody>
          <a:bodyPr>
            <a:normAutofit/>
          </a:bodyPr>
          <a:lstStyle/>
          <a:p>
            <a:r>
              <a:rPr lang="en-GB" sz="2800" dirty="0"/>
              <a:t>A</a:t>
            </a:r>
            <a:r>
              <a:rPr lang="en-GB" sz="2800" dirty="0" smtClean="0"/>
              <a:t> </a:t>
            </a:r>
            <a:r>
              <a:rPr lang="en-GB" sz="2800" dirty="0"/>
              <a:t>sample of the administrative personnel </a:t>
            </a:r>
            <a:r>
              <a:rPr lang="en-GB" sz="2800" dirty="0" smtClean="0"/>
              <a:t>of </a:t>
            </a:r>
            <a:r>
              <a:rPr lang="en-GB" sz="2800" dirty="0"/>
              <a:t>two universities in Cyprus, one no-fee paying state university and one fee-paying private </a:t>
            </a:r>
            <a:r>
              <a:rPr lang="en-GB" sz="2800" dirty="0" smtClean="0"/>
              <a:t>university</a:t>
            </a:r>
          </a:p>
          <a:p>
            <a:r>
              <a:rPr lang="en-US" sz="2800" dirty="0"/>
              <a:t>S</a:t>
            </a:r>
            <a:r>
              <a:rPr lang="en-US" sz="2800" dirty="0" smtClean="0"/>
              <a:t>elected </a:t>
            </a:r>
            <a:r>
              <a:rPr lang="en-US" sz="2800" dirty="0"/>
              <a:t>through a purposive sampling process among administrators and secretaries who deal with family-initiated communication in the two institutions. </a:t>
            </a:r>
            <a:endParaRPr lang="en-US" sz="2800" dirty="0" smtClean="0"/>
          </a:p>
          <a:p>
            <a:r>
              <a:rPr lang="en-GB" sz="2800" dirty="0"/>
              <a:t>17 participants (N=9 and N=8 from the state university and the private university, respectively)</a:t>
            </a:r>
            <a:endParaRPr lang="en-US" sz="2800" dirty="0"/>
          </a:p>
        </p:txBody>
      </p:sp>
      <p:sp>
        <p:nvSpPr>
          <p:cNvPr id="2" name="Title 1"/>
          <p:cNvSpPr>
            <a:spLocks noGrp="1"/>
          </p:cNvSpPr>
          <p:nvPr>
            <p:ph type="title"/>
          </p:nvPr>
        </p:nvSpPr>
        <p:spPr>
          <a:xfrm>
            <a:off x="228600" y="152400"/>
            <a:ext cx="8229600" cy="990600"/>
          </a:xfrm>
        </p:spPr>
        <p:txBody>
          <a:bodyPr/>
          <a:lstStyle/>
          <a:p>
            <a:r>
              <a:rPr lang="en-US" dirty="0">
                <a:solidFill>
                  <a:schemeClr val="tx1"/>
                </a:solidFill>
              </a:rPr>
              <a:t>Our </a:t>
            </a:r>
            <a:r>
              <a:rPr lang="en-US" dirty="0" smtClean="0">
                <a:solidFill>
                  <a:schemeClr val="tx1"/>
                </a:solidFill>
              </a:rPr>
              <a:t>sample:</a:t>
            </a:r>
            <a:endParaRPr lang="en-US" dirty="0"/>
          </a:p>
        </p:txBody>
      </p:sp>
    </p:spTree>
    <p:extLst>
      <p:ext uri="{BB962C8B-B14F-4D97-AF65-F5344CB8AC3E}">
        <p14:creationId xmlns:p14="http://schemas.microsoft.com/office/powerpoint/2010/main" val="1176675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153400" cy="5410200"/>
          </a:xfrm>
        </p:spPr>
        <p:txBody>
          <a:bodyPr>
            <a:normAutofit fontScale="85000" lnSpcReduction="10000"/>
          </a:bodyPr>
          <a:lstStyle/>
          <a:p>
            <a:r>
              <a:rPr lang="en-GB" sz="2800" dirty="0" smtClean="0"/>
              <a:t>250 Online </a:t>
            </a:r>
            <a:r>
              <a:rPr lang="en-GB" sz="2800" dirty="0"/>
              <a:t>logs completed by </a:t>
            </a:r>
            <a:r>
              <a:rPr lang="en-GB" sz="2800" dirty="0" smtClean="0"/>
              <a:t>the </a:t>
            </a:r>
            <a:r>
              <a:rPr lang="en-GB" sz="2800" dirty="0"/>
              <a:t>administrative personnel </a:t>
            </a:r>
            <a:r>
              <a:rPr lang="en-GB" sz="2800" dirty="0" smtClean="0"/>
              <a:t>documenting </a:t>
            </a:r>
            <a:r>
              <a:rPr lang="en-GB" sz="2800" dirty="0"/>
              <a:t>incidents of family involvement they handled during their working </a:t>
            </a:r>
            <a:r>
              <a:rPr lang="en-GB" sz="2800" dirty="0" smtClean="0"/>
              <a:t>hours (September</a:t>
            </a:r>
            <a:r>
              <a:rPr lang="en-US" sz="2800" dirty="0" smtClean="0"/>
              <a:t> 2013-June 2014)</a:t>
            </a:r>
            <a:r>
              <a:rPr lang="en-GB" sz="2800" dirty="0" smtClean="0"/>
              <a:t> </a:t>
            </a:r>
          </a:p>
          <a:p>
            <a:r>
              <a:rPr lang="en-GB" sz="2800" dirty="0"/>
              <a:t>Logs were semi-structured questionnaires, administered online, </a:t>
            </a:r>
            <a:r>
              <a:rPr lang="en-GB" sz="2800" dirty="0" smtClean="0"/>
              <a:t>which the </a:t>
            </a:r>
            <a:r>
              <a:rPr lang="en-GB" sz="2800" dirty="0"/>
              <a:t>administrative personnel were asked to </a:t>
            </a:r>
            <a:r>
              <a:rPr lang="en-US" sz="2800" dirty="0"/>
              <a:t>complete in case they had direct experience of instances of </a:t>
            </a:r>
            <a:r>
              <a:rPr lang="en-US" sz="2800" dirty="0" smtClean="0"/>
              <a:t>FI, </a:t>
            </a:r>
            <a:r>
              <a:rPr lang="en-US" sz="2800" dirty="0"/>
              <a:t>e.g. via phone, visit at the office, email, etc. The logs inquired through both close- and open-ended questions as to the age of the student </a:t>
            </a:r>
            <a:r>
              <a:rPr lang="en-US" sz="2800" dirty="0" smtClean="0"/>
              <a:t>concerned</a:t>
            </a:r>
            <a:r>
              <a:rPr lang="en-US" sz="2800" dirty="0"/>
              <a:t>, her/his year of study, which family member made the contact (e.g. mother, father, spouse, etc.), what the request was about, </a:t>
            </a:r>
            <a:r>
              <a:rPr lang="en-GB" sz="2800" dirty="0"/>
              <a:t>description of the </a:t>
            </a:r>
            <a:r>
              <a:rPr lang="en-US" sz="2800" dirty="0"/>
              <a:t>incident, whether the student was aware of this contact, possible reasons why the student did not handle the issue of concern her/himself, and positive and negative impressions of the administrative </a:t>
            </a:r>
            <a:r>
              <a:rPr lang="en-US" sz="2800" dirty="0" smtClean="0"/>
              <a:t>staff regarding the incident. </a:t>
            </a:r>
          </a:p>
        </p:txBody>
      </p:sp>
      <p:sp>
        <p:nvSpPr>
          <p:cNvPr id="2" name="Title 1"/>
          <p:cNvSpPr>
            <a:spLocks noGrp="1"/>
          </p:cNvSpPr>
          <p:nvPr>
            <p:ph type="title"/>
          </p:nvPr>
        </p:nvSpPr>
        <p:spPr>
          <a:xfrm>
            <a:off x="228600" y="152400"/>
            <a:ext cx="8229600" cy="990600"/>
          </a:xfrm>
        </p:spPr>
        <p:txBody>
          <a:bodyPr/>
          <a:lstStyle/>
          <a:p>
            <a:r>
              <a:rPr lang="en-US" dirty="0">
                <a:solidFill>
                  <a:schemeClr val="tx1"/>
                </a:solidFill>
              </a:rPr>
              <a:t>Our </a:t>
            </a:r>
            <a:r>
              <a:rPr lang="en-US" dirty="0" smtClean="0">
                <a:solidFill>
                  <a:schemeClr val="tx1"/>
                </a:solidFill>
              </a:rPr>
              <a:t>data collection method:</a:t>
            </a:r>
            <a:endParaRPr lang="en-US" dirty="0"/>
          </a:p>
        </p:txBody>
      </p:sp>
    </p:spTree>
    <p:extLst>
      <p:ext uri="{BB962C8B-B14F-4D97-AF65-F5344CB8AC3E}">
        <p14:creationId xmlns:p14="http://schemas.microsoft.com/office/powerpoint/2010/main" val="2848823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153400" cy="4419599"/>
          </a:xfrm>
        </p:spPr>
        <p:txBody>
          <a:bodyPr>
            <a:normAutofit/>
          </a:bodyPr>
          <a:lstStyle/>
          <a:p>
            <a:r>
              <a:rPr lang="en-US" sz="2800" dirty="0"/>
              <a:t>Descriptive statistics were used for the analysis of the logs’ close-ended </a:t>
            </a:r>
            <a:r>
              <a:rPr lang="en-US" sz="2800" dirty="0" smtClean="0"/>
              <a:t>questions</a:t>
            </a:r>
          </a:p>
          <a:p>
            <a:r>
              <a:rPr lang="en-US" sz="2800" dirty="0" smtClean="0"/>
              <a:t>The </a:t>
            </a:r>
            <a:r>
              <a:rPr lang="en-US" sz="2800" dirty="0"/>
              <a:t>data from the open-ended questions </a:t>
            </a:r>
            <a:r>
              <a:rPr lang="en-US" sz="2800" dirty="0" smtClean="0"/>
              <a:t>were </a:t>
            </a:r>
            <a:r>
              <a:rPr lang="en-US" sz="2800" dirty="0" err="1" smtClean="0"/>
              <a:t>analysed</a:t>
            </a:r>
            <a:r>
              <a:rPr lang="en-US" sz="2800" dirty="0" smtClean="0"/>
              <a:t> </a:t>
            </a:r>
            <a:r>
              <a:rPr lang="en-US" sz="2800" dirty="0"/>
              <a:t>following a content and thematic analysis approach.</a:t>
            </a:r>
            <a:endParaRPr lang="en-GB" sz="2800" dirty="0"/>
          </a:p>
          <a:p>
            <a:endParaRPr lang="en-US" sz="2800" dirty="0"/>
          </a:p>
        </p:txBody>
      </p:sp>
      <p:sp>
        <p:nvSpPr>
          <p:cNvPr id="2" name="Title 1"/>
          <p:cNvSpPr>
            <a:spLocks noGrp="1"/>
          </p:cNvSpPr>
          <p:nvPr>
            <p:ph type="title"/>
          </p:nvPr>
        </p:nvSpPr>
        <p:spPr>
          <a:xfrm>
            <a:off x="228600" y="152400"/>
            <a:ext cx="8229600" cy="990600"/>
          </a:xfrm>
        </p:spPr>
        <p:txBody>
          <a:bodyPr/>
          <a:lstStyle/>
          <a:p>
            <a:r>
              <a:rPr lang="en-US" dirty="0" smtClean="0">
                <a:solidFill>
                  <a:schemeClr val="tx1"/>
                </a:solidFill>
              </a:rPr>
              <a:t>Our data analysis:</a:t>
            </a:r>
            <a:endParaRPr lang="en-US" dirty="0"/>
          </a:p>
        </p:txBody>
      </p:sp>
    </p:spTree>
    <p:extLst>
      <p:ext uri="{BB962C8B-B14F-4D97-AF65-F5344CB8AC3E}">
        <p14:creationId xmlns:p14="http://schemas.microsoft.com/office/powerpoint/2010/main" val="4250617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153400" cy="5334000"/>
          </a:xfrm>
        </p:spPr>
        <p:txBody>
          <a:bodyPr>
            <a:normAutofit/>
          </a:bodyPr>
          <a:lstStyle/>
          <a:p>
            <a:pPr marL="0" indent="0">
              <a:buNone/>
            </a:pPr>
            <a:r>
              <a:rPr lang="en-US" sz="2800" dirty="0" smtClean="0"/>
              <a:t>1. Many </a:t>
            </a:r>
            <a:r>
              <a:rPr lang="en-US" sz="2800" dirty="0"/>
              <a:t>families in both universities </a:t>
            </a:r>
            <a:r>
              <a:rPr lang="en-US" sz="2800" dirty="0" smtClean="0"/>
              <a:t>seem to get </a:t>
            </a:r>
            <a:r>
              <a:rPr lang="en-US" sz="2800" dirty="0"/>
              <a:t>involved in the university life of undergraduate students, even though in both universities the phenomenon fades as the student proceeds from year to year in her/his studies</a:t>
            </a:r>
            <a:r>
              <a:rPr lang="en-US" sz="2800" i="1" dirty="0"/>
              <a:t>.</a:t>
            </a:r>
            <a:r>
              <a:rPr lang="en-US" sz="2800" dirty="0"/>
              <a:t> </a:t>
            </a:r>
            <a:endParaRPr lang="en-US" sz="2800" dirty="0" smtClean="0"/>
          </a:p>
          <a:p>
            <a:pPr marL="0" indent="0">
              <a:buNone/>
            </a:pPr>
            <a:r>
              <a:rPr lang="en-US" sz="2800" dirty="0" smtClean="0"/>
              <a:t>2. FI </a:t>
            </a:r>
            <a:r>
              <a:rPr lang="en-US" sz="2800" dirty="0"/>
              <a:t>in the two universities was manifested in similar ways, a finding which can largely be explained by the shared local cultural context of the two universities. </a:t>
            </a:r>
            <a:endParaRPr lang="en-US" sz="2800" dirty="0" smtClean="0"/>
          </a:p>
        </p:txBody>
      </p:sp>
      <p:sp>
        <p:nvSpPr>
          <p:cNvPr id="2" name="Title 1"/>
          <p:cNvSpPr>
            <a:spLocks noGrp="1"/>
          </p:cNvSpPr>
          <p:nvPr>
            <p:ph type="title"/>
          </p:nvPr>
        </p:nvSpPr>
        <p:spPr>
          <a:xfrm>
            <a:off x="228600" y="152400"/>
            <a:ext cx="8229600" cy="990600"/>
          </a:xfrm>
        </p:spPr>
        <p:txBody>
          <a:bodyPr/>
          <a:lstStyle/>
          <a:p>
            <a:r>
              <a:rPr lang="en-US" dirty="0" smtClean="0">
                <a:solidFill>
                  <a:schemeClr val="tx1"/>
                </a:solidFill>
              </a:rPr>
              <a:t>Our main findings (1):</a:t>
            </a:r>
            <a:endParaRPr lang="en-US" dirty="0"/>
          </a:p>
        </p:txBody>
      </p:sp>
    </p:spTree>
    <p:extLst>
      <p:ext uri="{BB962C8B-B14F-4D97-AF65-F5344CB8AC3E}">
        <p14:creationId xmlns:p14="http://schemas.microsoft.com/office/powerpoint/2010/main" val="378714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458200" cy="5791200"/>
          </a:xfrm>
        </p:spPr>
        <p:txBody>
          <a:bodyPr>
            <a:normAutofit fontScale="92500" lnSpcReduction="20000"/>
          </a:bodyPr>
          <a:lstStyle/>
          <a:p>
            <a:pPr marL="0" indent="0">
              <a:buNone/>
            </a:pPr>
            <a:r>
              <a:rPr lang="en-US" sz="2800" dirty="0" smtClean="0"/>
              <a:t>e.g.  in </a:t>
            </a:r>
            <a:r>
              <a:rPr lang="en-US" sz="2800" dirty="0"/>
              <a:t>both </a:t>
            </a:r>
            <a:r>
              <a:rPr lang="en-US" sz="2800" dirty="0" smtClean="0"/>
              <a:t>universities:</a:t>
            </a:r>
          </a:p>
          <a:p>
            <a:pPr marL="685800" lvl="1" indent="-457200">
              <a:buAutoNum type="alphaLcParenR"/>
            </a:pPr>
            <a:r>
              <a:rPr lang="en-US" sz="2400" dirty="0" smtClean="0"/>
              <a:t>Families contact </a:t>
            </a:r>
            <a:r>
              <a:rPr lang="en-US" sz="2400" dirty="0"/>
              <a:t>the administrative personnel </a:t>
            </a:r>
            <a:r>
              <a:rPr lang="en-US" sz="2400" dirty="0" smtClean="0"/>
              <a:t>for issues </a:t>
            </a:r>
            <a:r>
              <a:rPr lang="en-US" sz="2400" dirty="0"/>
              <a:t>referring to both male and female undergraduate student family members ( 46.9% of communications in the state university involved male students and 51% female students; the figures were 47.7% and 52.3% respectively in the private university). </a:t>
            </a:r>
            <a:endParaRPr lang="en-US" sz="2400" dirty="0" smtClean="0"/>
          </a:p>
          <a:p>
            <a:pPr marL="685800" lvl="1" indent="-457200">
              <a:buAutoNum type="alphaLcParenR"/>
            </a:pPr>
            <a:r>
              <a:rPr lang="en-US" sz="2400" dirty="0" smtClean="0"/>
              <a:t>FI was </a:t>
            </a:r>
            <a:r>
              <a:rPr lang="en-US" sz="2400" dirty="0"/>
              <a:t>majorly initiated by students’ mothers, much less so by students’ fathers, and very rarely by other family members, like a partner, brother or sister, thus indicating similar findings elsewhere suggesting gendered differences in family </a:t>
            </a:r>
            <a:r>
              <a:rPr lang="en-US" sz="2400" dirty="0" smtClean="0"/>
              <a:t>involvement. </a:t>
            </a:r>
          </a:p>
          <a:p>
            <a:pPr lvl="2"/>
            <a:r>
              <a:rPr lang="en-US" sz="2400" dirty="0" smtClean="0"/>
              <a:t>For </a:t>
            </a:r>
            <a:r>
              <a:rPr lang="en-US" sz="2400" dirty="0"/>
              <a:t>instance </a:t>
            </a:r>
            <a:r>
              <a:rPr lang="en-US" sz="2400" dirty="0" smtClean="0"/>
              <a:t>studies have shown that mothers </a:t>
            </a:r>
            <a:r>
              <a:rPr lang="en-US" sz="2400" dirty="0"/>
              <a:t>are more inclined to provide emotional support to their university students compared to fathers (Herndon &amp; Moore, 2002) and </a:t>
            </a:r>
            <a:r>
              <a:rPr lang="en-US" sz="2400" dirty="0" smtClean="0"/>
              <a:t>fathers </a:t>
            </a:r>
            <a:r>
              <a:rPr lang="en-US" sz="2400" dirty="0"/>
              <a:t>are more involved in providing their approval when it comes to university choice (Brooks, 2004; David, et al., 2003). </a:t>
            </a:r>
            <a:endParaRPr lang="en-US" sz="2400" dirty="0" smtClean="0"/>
          </a:p>
          <a:p>
            <a:pPr marL="685800" lvl="1" indent="-457200">
              <a:buAutoNum type="alphaLcParenR"/>
            </a:pPr>
            <a:r>
              <a:rPr lang="en-US" sz="2400" dirty="0" smtClean="0"/>
              <a:t>The </a:t>
            </a:r>
            <a:r>
              <a:rPr lang="en-US" sz="2400" dirty="0"/>
              <a:t>communication takes place on campus and the student </a:t>
            </a:r>
            <a:r>
              <a:rPr lang="en-US" sz="2400" dirty="0" smtClean="0"/>
              <a:t>accompanies the </a:t>
            </a:r>
            <a:r>
              <a:rPr lang="en-US" sz="2400" dirty="0"/>
              <a:t>family </a:t>
            </a:r>
            <a:r>
              <a:rPr lang="en-US" sz="2400" dirty="0" smtClean="0"/>
              <a:t>member. However, </a:t>
            </a:r>
            <a:r>
              <a:rPr lang="en-US" sz="2400" dirty="0"/>
              <a:t>in most cases the student </a:t>
            </a:r>
            <a:r>
              <a:rPr lang="en-US" sz="2400" dirty="0" smtClean="0"/>
              <a:t>maintains a </a:t>
            </a:r>
            <a:r>
              <a:rPr lang="en-US" sz="2400" dirty="0"/>
              <a:t>passive role leaving the family member to talk to the administrator.</a:t>
            </a:r>
          </a:p>
        </p:txBody>
      </p:sp>
      <p:sp>
        <p:nvSpPr>
          <p:cNvPr id="2" name="Title 1"/>
          <p:cNvSpPr>
            <a:spLocks noGrp="1"/>
          </p:cNvSpPr>
          <p:nvPr>
            <p:ph type="title"/>
          </p:nvPr>
        </p:nvSpPr>
        <p:spPr>
          <a:xfrm>
            <a:off x="228600" y="152400"/>
            <a:ext cx="8229600" cy="990600"/>
          </a:xfrm>
        </p:spPr>
        <p:txBody>
          <a:bodyPr/>
          <a:lstStyle/>
          <a:p>
            <a:r>
              <a:rPr lang="en-US" dirty="0" smtClean="0">
                <a:solidFill>
                  <a:schemeClr val="tx1"/>
                </a:solidFill>
              </a:rPr>
              <a:t>Our main findings (2):</a:t>
            </a:r>
            <a:endParaRPr lang="en-US" dirty="0"/>
          </a:p>
        </p:txBody>
      </p:sp>
    </p:spTree>
    <p:extLst>
      <p:ext uri="{BB962C8B-B14F-4D97-AF65-F5344CB8AC3E}">
        <p14:creationId xmlns:p14="http://schemas.microsoft.com/office/powerpoint/2010/main" val="1662755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534400" cy="6096000"/>
          </a:xfrm>
        </p:spPr>
        <p:txBody>
          <a:bodyPr>
            <a:noAutofit/>
          </a:bodyPr>
          <a:lstStyle/>
          <a:p>
            <a:pPr marL="0" indent="0">
              <a:buNone/>
            </a:pPr>
            <a:r>
              <a:rPr lang="en-US" sz="2300" dirty="0"/>
              <a:t>3</a:t>
            </a:r>
            <a:r>
              <a:rPr lang="en-US" sz="2300" dirty="0" smtClean="0"/>
              <a:t>. </a:t>
            </a:r>
            <a:r>
              <a:rPr lang="en-US" sz="2300" dirty="0"/>
              <a:t>T</a:t>
            </a:r>
            <a:r>
              <a:rPr lang="en-US" sz="2300" dirty="0" smtClean="0"/>
              <a:t>he </a:t>
            </a:r>
            <a:r>
              <a:rPr lang="en-US" sz="2300" dirty="0"/>
              <a:t>administrative personnel often acts as a mediator between the family and the </a:t>
            </a:r>
            <a:r>
              <a:rPr lang="en-US" sz="2300" dirty="0" smtClean="0"/>
              <a:t>institution.</a:t>
            </a:r>
          </a:p>
          <a:p>
            <a:pPr marL="0" indent="0">
              <a:buNone/>
            </a:pPr>
            <a:r>
              <a:rPr lang="en-US" sz="2300" dirty="0" smtClean="0"/>
              <a:t>4. Despite initial negative </a:t>
            </a:r>
            <a:r>
              <a:rPr lang="en-US" sz="2300" dirty="0"/>
              <a:t>attitudes towards family involvement, </a:t>
            </a:r>
            <a:r>
              <a:rPr lang="en-US" sz="2300" dirty="0" smtClean="0"/>
              <a:t>administrative staff accepted certain </a:t>
            </a:r>
            <a:r>
              <a:rPr lang="en-US" sz="2300" dirty="0"/>
              <a:t>types of involvement </a:t>
            </a:r>
            <a:r>
              <a:rPr lang="en-US" sz="2300" dirty="0" smtClean="0"/>
              <a:t>under conditions:</a:t>
            </a:r>
          </a:p>
          <a:p>
            <a:r>
              <a:rPr lang="en-US" sz="2300" dirty="0" smtClean="0"/>
              <a:t>FI perceived </a:t>
            </a:r>
            <a:r>
              <a:rPr lang="en-US" sz="2300" dirty="0"/>
              <a:t>to be a manifestation of a family’s caring for their student member, legitimized by culturally specific parenthood ideologies which justified the parent going to any lengths to ‘help’ the child. </a:t>
            </a:r>
            <a:endParaRPr lang="en-US" sz="2300" dirty="0" smtClean="0"/>
          </a:p>
          <a:p>
            <a:r>
              <a:rPr lang="en-US" sz="2300" dirty="0" smtClean="0"/>
              <a:t>Increasing marketization of HE </a:t>
            </a:r>
          </a:p>
          <a:p>
            <a:r>
              <a:rPr lang="en-US" sz="2300" dirty="0" smtClean="0"/>
              <a:t>In </a:t>
            </a:r>
            <a:r>
              <a:rPr lang="en-US" sz="2300" dirty="0"/>
              <a:t>line with similar research results reported elsewhere (Daniel et al., 2001; Merriman, 2007; Carney-Hall, 2008; Oliver, 2011), this was more evident in the private </a:t>
            </a:r>
            <a:r>
              <a:rPr lang="en-US" sz="2300" dirty="0" smtClean="0"/>
              <a:t>university: in an effort </a:t>
            </a:r>
            <a:r>
              <a:rPr lang="en-US" sz="2300" dirty="0"/>
              <a:t>not to disappoint the family as consumers, the administrative staff expressed more easily and frequently their efforts to adapt to families’ claims for legitimized power and control over their child because of the financial contributions they made towards their child’s education.</a:t>
            </a:r>
            <a:endParaRPr lang="en-US" sz="2300" dirty="0" smtClean="0"/>
          </a:p>
        </p:txBody>
      </p:sp>
      <p:sp>
        <p:nvSpPr>
          <p:cNvPr id="2" name="Title 1"/>
          <p:cNvSpPr>
            <a:spLocks noGrp="1"/>
          </p:cNvSpPr>
          <p:nvPr>
            <p:ph type="title"/>
          </p:nvPr>
        </p:nvSpPr>
        <p:spPr>
          <a:xfrm>
            <a:off x="304800" y="-152400"/>
            <a:ext cx="8229600" cy="990600"/>
          </a:xfrm>
        </p:spPr>
        <p:txBody>
          <a:bodyPr/>
          <a:lstStyle/>
          <a:p>
            <a:r>
              <a:rPr lang="en-US" dirty="0" smtClean="0">
                <a:solidFill>
                  <a:schemeClr val="tx1"/>
                </a:solidFill>
              </a:rPr>
              <a:t>Our main findings (3):</a:t>
            </a:r>
            <a:endParaRPr lang="en-US" dirty="0"/>
          </a:p>
        </p:txBody>
      </p:sp>
    </p:spTree>
    <p:extLst>
      <p:ext uri="{BB962C8B-B14F-4D97-AF65-F5344CB8AC3E}">
        <p14:creationId xmlns:p14="http://schemas.microsoft.com/office/powerpoint/2010/main" val="4064796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153400" cy="5334000"/>
          </a:xfrm>
        </p:spPr>
        <p:txBody>
          <a:bodyPr>
            <a:normAutofit/>
          </a:bodyPr>
          <a:lstStyle/>
          <a:p>
            <a:pPr marL="0" indent="0">
              <a:buNone/>
            </a:pPr>
            <a:r>
              <a:rPr lang="en-US" sz="2800" dirty="0" smtClean="0"/>
              <a:t>5. The student positioned by family as agent </a:t>
            </a:r>
            <a:r>
              <a:rPr lang="en-US" sz="2800" dirty="0"/>
              <a:t>by </a:t>
            </a:r>
            <a:r>
              <a:rPr lang="en-US" sz="2800" dirty="0" smtClean="0"/>
              <a:t>proxy:  family </a:t>
            </a:r>
            <a:r>
              <a:rPr lang="en-US" sz="2800" dirty="0"/>
              <a:t>seemed to act on behalf of the student </a:t>
            </a:r>
            <a:r>
              <a:rPr lang="en-US" sz="2800" dirty="0" smtClean="0"/>
              <a:t>to bypass </a:t>
            </a:r>
            <a:r>
              <a:rPr lang="en-US" sz="2800" dirty="0"/>
              <a:t>and/or violate university regulations and procedures for the student’s academic benefit in matters such as course enrollment, performance and grades, transfers admission procedures deadlines and </a:t>
            </a:r>
            <a:r>
              <a:rPr lang="en-US" sz="2800" dirty="0" smtClean="0"/>
              <a:t>programs</a:t>
            </a:r>
            <a:r>
              <a:rPr lang="en-US" sz="2800" dirty="0"/>
              <a:t> </a:t>
            </a:r>
            <a:r>
              <a:rPr lang="en-US" sz="2800" dirty="0" smtClean="0"/>
              <a:t>(see also Stringer </a:t>
            </a:r>
            <a:r>
              <a:rPr lang="en-US" sz="2800" dirty="0"/>
              <a:t>et al., 1998; Bastian, 2010; Payne, 2010).</a:t>
            </a:r>
            <a:endParaRPr lang="en-GB" sz="2800" dirty="0"/>
          </a:p>
          <a:p>
            <a:pPr marL="0" indent="0">
              <a:buNone/>
            </a:pPr>
            <a:endParaRPr lang="en-US" sz="2800" dirty="0" smtClean="0"/>
          </a:p>
        </p:txBody>
      </p:sp>
      <p:sp>
        <p:nvSpPr>
          <p:cNvPr id="2" name="Title 1"/>
          <p:cNvSpPr>
            <a:spLocks noGrp="1"/>
          </p:cNvSpPr>
          <p:nvPr>
            <p:ph type="title"/>
          </p:nvPr>
        </p:nvSpPr>
        <p:spPr>
          <a:xfrm>
            <a:off x="228600" y="152400"/>
            <a:ext cx="8229600" cy="990600"/>
          </a:xfrm>
        </p:spPr>
        <p:txBody>
          <a:bodyPr/>
          <a:lstStyle/>
          <a:p>
            <a:r>
              <a:rPr lang="en-US" dirty="0" smtClean="0">
                <a:solidFill>
                  <a:schemeClr val="tx1"/>
                </a:solidFill>
              </a:rPr>
              <a:t>Our main findings (4):</a:t>
            </a:r>
            <a:endParaRPr lang="en-US" dirty="0"/>
          </a:p>
        </p:txBody>
      </p:sp>
    </p:spTree>
    <p:extLst>
      <p:ext uri="{BB962C8B-B14F-4D97-AF65-F5344CB8AC3E}">
        <p14:creationId xmlns:p14="http://schemas.microsoft.com/office/powerpoint/2010/main" val="210360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229600" cy="5334000"/>
          </a:xfrm>
        </p:spPr>
        <p:txBody>
          <a:bodyPr>
            <a:noAutofit/>
          </a:bodyPr>
          <a:lstStyle/>
          <a:p>
            <a:r>
              <a:rPr lang="en-US" sz="2400" dirty="0" smtClean="0"/>
              <a:t>Even </a:t>
            </a:r>
            <a:r>
              <a:rPr lang="en-US" sz="2400" dirty="0"/>
              <a:t>though in the particular universities relationships with parents/guardians during their children’s post-school academic life appear to be distant, </a:t>
            </a:r>
            <a:r>
              <a:rPr lang="en-US" sz="2400" dirty="0" smtClean="0"/>
              <a:t>FI is there </a:t>
            </a:r>
            <a:r>
              <a:rPr lang="en-US" sz="2400" dirty="0"/>
              <a:t>as many parents/guardians strive to contribute to and become involved in their children’s university experience</a:t>
            </a:r>
            <a:r>
              <a:rPr lang="en-US" sz="2400" dirty="0" smtClean="0"/>
              <a:t>.</a:t>
            </a:r>
          </a:p>
          <a:p>
            <a:r>
              <a:rPr lang="en-US" sz="2400" dirty="0">
                <a:solidFill>
                  <a:schemeClr val="tx1"/>
                </a:solidFill>
              </a:rPr>
              <a:t>Certain types of FI are considered by participants as necessary or positive: for financial purposes &amp; health reasons</a:t>
            </a:r>
          </a:p>
          <a:p>
            <a:pPr lvl="0"/>
            <a:r>
              <a:rPr lang="en-US" sz="2400" dirty="0" smtClean="0">
                <a:solidFill>
                  <a:schemeClr val="tx1"/>
                </a:solidFill>
              </a:rPr>
              <a:t>FI attributed to:</a:t>
            </a:r>
          </a:p>
          <a:p>
            <a:pPr marL="640080" indent="-457200">
              <a:buAutoNum type="alphaUcParenR"/>
            </a:pPr>
            <a:r>
              <a:rPr lang="en-US" sz="2400" dirty="0" smtClean="0">
                <a:solidFill>
                  <a:schemeClr val="tx1"/>
                </a:solidFill>
              </a:rPr>
              <a:t>cultural factors: socially constructed ideas regarding the roles of child and parent, and the </a:t>
            </a:r>
            <a:r>
              <a:rPr lang="en-US" sz="2400" dirty="0">
                <a:solidFill>
                  <a:schemeClr val="tx1"/>
                </a:solidFill>
              </a:rPr>
              <a:t>associated responsibilities of each </a:t>
            </a:r>
            <a:r>
              <a:rPr lang="en-US" sz="2400" dirty="0" smtClean="0">
                <a:solidFill>
                  <a:schemeClr val="tx1"/>
                </a:solidFill>
              </a:rPr>
              <a:t>part as </a:t>
            </a:r>
            <a:r>
              <a:rPr lang="en-US" sz="2400" dirty="0">
                <a:solidFill>
                  <a:schemeClr val="tx1"/>
                </a:solidFill>
              </a:rPr>
              <a:t>these pertain to the securement of the child’s future. </a:t>
            </a:r>
            <a:endParaRPr lang="en-US" sz="2400" dirty="0" smtClean="0">
              <a:solidFill>
                <a:schemeClr val="tx1"/>
              </a:solidFill>
            </a:endParaRPr>
          </a:p>
          <a:p>
            <a:pPr marL="0" indent="0">
              <a:buNone/>
            </a:pPr>
            <a:r>
              <a:rPr lang="en-US" sz="2400" dirty="0" smtClean="0"/>
              <a:t>   B</a:t>
            </a:r>
            <a:r>
              <a:rPr lang="en-US" sz="2400" dirty="0"/>
              <a:t>) </a:t>
            </a:r>
            <a:r>
              <a:rPr lang="en-US" sz="2400" dirty="0" smtClean="0"/>
              <a:t>Marketization of education:  </a:t>
            </a:r>
            <a:endParaRPr lang="en-US" sz="2400" dirty="0"/>
          </a:p>
          <a:p>
            <a:pPr lvl="2"/>
            <a:r>
              <a:rPr lang="en-US" sz="2400" dirty="0"/>
              <a:t>parents’ right/responsibility </a:t>
            </a:r>
            <a:r>
              <a:rPr lang="en-US" sz="2400" dirty="0" smtClean="0"/>
              <a:t>for involvement </a:t>
            </a:r>
            <a:r>
              <a:rPr lang="en-US" sz="2400" dirty="0"/>
              <a:t>also due to financial contribution</a:t>
            </a:r>
          </a:p>
          <a:p>
            <a:pPr lvl="1">
              <a:buNone/>
            </a:pPr>
            <a:endParaRPr lang="en-US" sz="2400" dirty="0" smtClean="0">
              <a:solidFill>
                <a:schemeClr val="tx1"/>
              </a:solidFill>
            </a:endParaRPr>
          </a:p>
        </p:txBody>
      </p:sp>
      <p:sp>
        <p:nvSpPr>
          <p:cNvPr id="2" name="Title 1"/>
          <p:cNvSpPr>
            <a:spLocks noGrp="1"/>
          </p:cNvSpPr>
          <p:nvPr>
            <p:ph type="title"/>
          </p:nvPr>
        </p:nvSpPr>
        <p:spPr>
          <a:xfrm>
            <a:off x="1600200" y="0"/>
            <a:ext cx="7162800" cy="1143000"/>
          </a:xfrm>
        </p:spPr>
        <p:txBody>
          <a:bodyPr>
            <a:normAutofit/>
          </a:bodyPr>
          <a:lstStyle/>
          <a:p>
            <a:r>
              <a:rPr lang="en-US" sz="2800" dirty="0" smtClean="0"/>
              <a:t>What are our conclusions?</a:t>
            </a:r>
            <a:endParaRPr lang="en-US" sz="2800" dirty="0"/>
          </a:p>
        </p:txBody>
      </p:sp>
    </p:spTree>
    <p:extLst>
      <p:ext uri="{BB962C8B-B14F-4D97-AF65-F5344CB8AC3E}">
        <p14:creationId xmlns:p14="http://schemas.microsoft.com/office/powerpoint/2010/main" val="1340713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458200" cy="5105400"/>
          </a:xfrm>
        </p:spPr>
        <p:txBody>
          <a:bodyPr>
            <a:normAutofit/>
          </a:bodyPr>
          <a:lstStyle/>
          <a:p>
            <a:pPr lvl="1"/>
            <a:r>
              <a:rPr lang="en-US" sz="2600" dirty="0" smtClean="0">
                <a:solidFill>
                  <a:schemeClr val="tx1"/>
                </a:solidFill>
              </a:rPr>
              <a:t>What is the meaning of ‘autonomy’ especially when family/parents are sponsoring their children’s studies?</a:t>
            </a:r>
          </a:p>
          <a:p>
            <a:pPr lvl="1"/>
            <a:r>
              <a:rPr lang="en-US" sz="2600" dirty="0" smtClean="0">
                <a:solidFill>
                  <a:schemeClr val="tx1"/>
                </a:solidFill>
              </a:rPr>
              <a:t>What is the role and responsibility of </a:t>
            </a:r>
            <a:r>
              <a:rPr lang="en-US" sz="2600" dirty="0">
                <a:solidFill>
                  <a:schemeClr val="tx1"/>
                </a:solidFill>
              </a:rPr>
              <a:t>the </a:t>
            </a:r>
            <a:r>
              <a:rPr lang="en-US" sz="2600" dirty="0" smtClean="0">
                <a:solidFill>
                  <a:schemeClr val="tx1"/>
                </a:solidFill>
              </a:rPr>
              <a:t>student with </a:t>
            </a:r>
            <a:r>
              <a:rPr lang="en-US" sz="2600" dirty="0">
                <a:solidFill>
                  <a:schemeClr val="tx1"/>
                </a:solidFill>
              </a:rPr>
              <a:t>regard to </a:t>
            </a:r>
            <a:r>
              <a:rPr lang="en-US" sz="2600" dirty="0" smtClean="0">
                <a:solidFill>
                  <a:schemeClr val="tx1"/>
                </a:solidFill>
              </a:rPr>
              <a:t>his/her education? The family’s? </a:t>
            </a:r>
            <a:r>
              <a:rPr lang="en-US" sz="2600" dirty="0">
                <a:solidFill>
                  <a:schemeClr val="tx1"/>
                </a:solidFill>
              </a:rPr>
              <a:t>T</a:t>
            </a:r>
            <a:r>
              <a:rPr lang="en-US" sz="2600" dirty="0" smtClean="0">
                <a:solidFill>
                  <a:schemeClr val="tx1"/>
                </a:solidFill>
              </a:rPr>
              <a:t>he university’s?</a:t>
            </a:r>
          </a:p>
          <a:p>
            <a:pPr lvl="1"/>
            <a:r>
              <a:rPr lang="en-US" sz="2600" dirty="0" smtClean="0">
                <a:solidFill>
                  <a:schemeClr val="tx1"/>
                </a:solidFill>
              </a:rPr>
              <a:t>Whose responsibility is the student?</a:t>
            </a:r>
          </a:p>
          <a:p>
            <a:pPr lvl="1"/>
            <a:r>
              <a:rPr lang="en-US" sz="2600" dirty="0" smtClean="0">
                <a:solidFill>
                  <a:schemeClr val="tx1"/>
                </a:solidFill>
              </a:rPr>
              <a:t>How can students be best supported in their studies in the cases where FI might seem justified and/or necessary by the social actors involved?</a:t>
            </a:r>
          </a:p>
        </p:txBody>
      </p:sp>
      <p:sp>
        <p:nvSpPr>
          <p:cNvPr id="2" name="Title 1"/>
          <p:cNvSpPr>
            <a:spLocks noGrp="1"/>
          </p:cNvSpPr>
          <p:nvPr>
            <p:ph type="title"/>
          </p:nvPr>
        </p:nvSpPr>
        <p:spPr>
          <a:xfrm>
            <a:off x="2819400" y="228600"/>
            <a:ext cx="5943600" cy="914400"/>
          </a:xfrm>
        </p:spPr>
        <p:txBody>
          <a:bodyPr>
            <a:normAutofit fontScale="90000"/>
          </a:bodyPr>
          <a:lstStyle/>
          <a:p>
            <a:r>
              <a:rPr lang="en-US" sz="3600" dirty="0" smtClean="0"/>
              <a:t>Implications &amp; questions raised</a:t>
            </a:r>
            <a:endParaRPr lang="en-US" sz="3600" b="1" dirty="0">
              <a:solidFill>
                <a:schemeClr val="tx1"/>
              </a:solidFill>
            </a:endParaRPr>
          </a:p>
        </p:txBody>
      </p:sp>
    </p:spTree>
    <p:extLst>
      <p:ext uri="{BB962C8B-B14F-4D97-AF65-F5344CB8AC3E}">
        <p14:creationId xmlns:p14="http://schemas.microsoft.com/office/powerpoint/2010/main" val="2267954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7315200" cy="4373563"/>
          </a:xfrm>
        </p:spPr>
        <p:txBody>
          <a:bodyPr>
            <a:normAutofit/>
          </a:bodyPr>
          <a:lstStyle/>
          <a:p>
            <a:r>
              <a:rPr lang="en-GB" sz="2400" dirty="0"/>
              <a:t>Internal Research </a:t>
            </a:r>
            <a:r>
              <a:rPr lang="en-GB" sz="2400" dirty="0" smtClean="0"/>
              <a:t>Projects 2013-2015, </a:t>
            </a:r>
            <a:r>
              <a:rPr lang="en-GB" sz="2400" dirty="0"/>
              <a:t>Research Committee, University of </a:t>
            </a:r>
            <a:r>
              <a:rPr lang="en-GB" sz="2400" dirty="0" smtClean="0"/>
              <a:t>Cyprus</a:t>
            </a:r>
          </a:p>
          <a:p>
            <a:r>
              <a:rPr lang="en-GB" sz="2400" dirty="0" err="1" smtClean="0"/>
              <a:t>Dr.</a:t>
            </a:r>
            <a:r>
              <a:rPr lang="en-GB" sz="2400" dirty="0" smtClean="0"/>
              <a:t> Konstantina </a:t>
            </a:r>
            <a:r>
              <a:rPr lang="en-GB" sz="2400" dirty="0" err="1" smtClean="0"/>
              <a:t>Rentzou</a:t>
            </a:r>
            <a:r>
              <a:rPr lang="en-GB" sz="2400" dirty="0" smtClean="0"/>
              <a:t>, Researcher, Department </a:t>
            </a:r>
            <a:r>
              <a:rPr lang="en-GB" sz="2400" dirty="0"/>
              <a:t>of </a:t>
            </a:r>
            <a:r>
              <a:rPr lang="en-GB" sz="2400" dirty="0" smtClean="0"/>
              <a:t>Social </a:t>
            </a:r>
            <a:r>
              <a:rPr lang="en-GB" sz="2400" dirty="0"/>
              <a:t>and Political </a:t>
            </a:r>
            <a:r>
              <a:rPr lang="en-GB" sz="2400" dirty="0" smtClean="0"/>
              <a:t>Sciences, University </a:t>
            </a:r>
            <a:r>
              <a:rPr lang="en-GB" sz="2400" dirty="0"/>
              <a:t>of </a:t>
            </a:r>
            <a:r>
              <a:rPr lang="en-GB" sz="2400" dirty="0" smtClean="0"/>
              <a:t>Cyprus</a:t>
            </a:r>
          </a:p>
          <a:p>
            <a:r>
              <a:rPr lang="en-GB" sz="2400" dirty="0" err="1"/>
              <a:t>Dr.</a:t>
            </a:r>
            <a:r>
              <a:rPr lang="en-GB" sz="2400" dirty="0"/>
              <a:t> Panayiota </a:t>
            </a:r>
            <a:r>
              <a:rPr lang="en-GB" sz="2400" dirty="0" smtClean="0"/>
              <a:t>M. Andreou, </a:t>
            </a:r>
            <a:r>
              <a:rPr lang="en-GB" sz="2400" dirty="0"/>
              <a:t>Researcher, Department of Social and Political Sciences, University of Cyprus</a:t>
            </a:r>
            <a:endParaRPr lang="en-US" sz="2400" dirty="0"/>
          </a:p>
          <a:p>
            <a:pPr marL="0" indent="0">
              <a:buNone/>
            </a:pPr>
            <a:endParaRPr lang="en-US" sz="2400" dirty="0"/>
          </a:p>
        </p:txBody>
      </p:sp>
      <p:sp>
        <p:nvSpPr>
          <p:cNvPr id="2" name="Title 1"/>
          <p:cNvSpPr>
            <a:spLocks noGrp="1"/>
          </p:cNvSpPr>
          <p:nvPr>
            <p:ph type="title"/>
          </p:nvPr>
        </p:nvSpPr>
        <p:spPr>
          <a:xfrm>
            <a:off x="4800600" y="304800"/>
            <a:ext cx="3810000" cy="914400"/>
          </a:xfrm>
        </p:spPr>
        <p:txBody>
          <a:bodyPr/>
          <a:lstStyle/>
          <a:p>
            <a:r>
              <a:rPr lang="en-US" dirty="0" smtClean="0"/>
              <a:t>Acknowledgments </a:t>
            </a:r>
            <a:endParaRPr lang="en-US" dirty="0"/>
          </a:p>
        </p:txBody>
      </p:sp>
    </p:spTree>
    <p:extLst>
      <p:ext uri="{BB962C8B-B14F-4D97-AF65-F5344CB8AC3E}">
        <p14:creationId xmlns:p14="http://schemas.microsoft.com/office/powerpoint/2010/main" val="89288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610600" cy="5181600"/>
          </a:xfrm>
        </p:spPr>
        <p:txBody>
          <a:bodyPr>
            <a:noAutofit/>
          </a:bodyPr>
          <a:lstStyle/>
          <a:p>
            <a:r>
              <a:rPr lang="en-US" sz="2800" dirty="0" smtClean="0"/>
              <a:t>An ongoing mixed-method research </a:t>
            </a:r>
            <a:r>
              <a:rPr lang="en-US" sz="2800" dirty="0"/>
              <a:t>study which aims to investigate in depth the nature of the phenomenon of family involvement </a:t>
            </a:r>
            <a:r>
              <a:rPr lang="en-US" sz="2800" dirty="0" smtClean="0"/>
              <a:t>(FI) in </a:t>
            </a:r>
            <a:r>
              <a:rPr lang="en-US" sz="2800" dirty="0"/>
              <a:t>two universities in Cyprus (one state and one private) by focusing on the implications it has for students’ experiences</a:t>
            </a:r>
            <a:r>
              <a:rPr lang="en-US" sz="2800" dirty="0" smtClean="0"/>
              <a:t>.</a:t>
            </a:r>
          </a:p>
          <a:p>
            <a:r>
              <a:rPr lang="en-GB" sz="2800" dirty="0" smtClean="0"/>
              <a:t>It investigates </a:t>
            </a:r>
            <a:r>
              <a:rPr lang="en-GB" sz="2800" dirty="0"/>
              <a:t>why, in what ways, as well as how similarly or differently family members of traditional-aged undergraduate students at </a:t>
            </a:r>
            <a:r>
              <a:rPr lang="en-GB" sz="2800" dirty="0" smtClean="0"/>
              <a:t>the two universities become </a:t>
            </a:r>
            <a:r>
              <a:rPr lang="en-GB" sz="2800" dirty="0"/>
              <a:t>involved in their children’s university studies. </a:t>
            </a:r>
          </a:p>
          <a:p>
            <a:r>
              <a:rPr lang="en-US" sz="2800" dirty="0" smtClean="0"/>
              <a:t>It explores perspectives </a:t>
            </a:r>
            <a:r>
              <a:rPr lang="en-US" sz="2800" dirty="0"/>
              <a:t>of students regarding the phenomenon, as well as the perspectives of other actors involved, such as their family members, and the university faculty and administrative staff. </a:t>
            </a:r>
            <a:endParaRPr lang="en-US" sz="2800" dirty="0" smtClean="0"/>
          </a:p>
          <a:p>
            <a:endParaRPr lang="en-US" sz="2800" dirty="0" smtClean="0"/>
          </a:p>
        </p:txBody>
      </p:sp>
      <p:sp>
        <p:nvSpPr>
          <p:cNvPr id="2" name="Title 1"/>
          <p:cNvSpPr>
            <a:spLocks noGrp="1"/>
          </p:cNvSpPr>
          <p:nvPr>
            <p:ph type="title"/>
          </p:nvPr>
        </p:nvSpPr>
        <p:spPr>
          <a:xfrm>
            <a:off x="228600" y="-5443"/>
            <a:ext cx="8382000" cy="1066800"/>
          </a:xfrm>
        </p:spPr>
        <p:txBody>
          <a:bodyPr/>
          <a:lstStyle/>
          <a:p>
            <a:r>
              <a:rPr lang="en-US" dirty="0" smtClean="0">
                <a:solidFill>
                  <a:schemeClr val="tx1"/>
                </a:solidFill>
              </a:rPr>
              <a:t>What is our study about?</a:t>
            </a:r>
            <a:endParaRPr lang="el-GR"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153400" cy="5029200"/>
          </a:xfrm>
        </p:spPr>
        <p:txBody>
          <a:bodyPr>
            <a:normAutofit/>
          </a:bodyPr>
          <a:lstStyle/>
          <a:p>
            <a:pPr marL="114300" indent="0">
              <a:buNone/>
            </a:pPr>
            <a:r>
              <a:rPr lang="en-US" sz="2800" dirty="0"/>
              <a:t>Focuses on:</a:t>
            </a:r>
          </a:p>
          <a:p>
            <a:pPr marL="114300" indent="0">
              <a:buNone/>
            </a:pPr>
            <a:r>
              <a:rPr lang="en-US" sz="2800" dirty="0" smtClean="0"/>
              <a:t>Examining the </a:t>
            </a:r>
            <a:r>
              <a:rPr lang="en-US" sz="2800" dirty="0"/>
              <a:t>meanings, forms and </a:t>
            </a:r>
            <a:r>
              <a:rPr lang="en-US" sz="2800" dirty="0" err="1" smtClean="0"/>
              <a:t>conceptualisations</a:t>
            </a:r>
            <a:r>
              <a:rPr lang="en-US" sz="2800" dirty="0" smtClean="0"/>
              <a:t> </a:t>
            </a:r>
            <a:r>
              <a:rPr lang="en-US" sz="2800" dirty="0"/>
              <a:t>of family involvement in higher education from the perspective of the administrative personnel at </a:t>
            </a:r>
            <a:r>
              <a:rPr lang="en-US" sz="2800" dirty="0" smtClean="0"/>
              <a:t>the two participant universities </a:t>
            </a:r>
            <a:r>
              <a:rPr lang="en-US" sz="2800" dirty="0"/>
              <a:t>in Cyprus</a:t>
            </a:r>
            <a:endParaRPr lang="en-US" sz="2600" dirty="0" smtClean="0">
              <a:solidFill>
                <a:schemeClr val="tx1"/>
              </a:solidFill>
            </a:endParaRPr>
          </a:p>
        </p:txBody>
      </p:sp>
      <p:sp>
        <p:nvSpPr>
          <p:cNvPr id="2" name="Title 1"/>
          <p:cNvSpPr>
            <a:spLocks noGrp="1"/>
          </p:cNvSpPr>
          <p:nvPr>
            <p:ph type="title"/>
          </p:nvPr>
        </p:nvSpPr>
        <p:spPr>
          <a:xfrm>
            <a:off x="228600" y="16329"/>
            <a:ext cx="8382000" cy="1143000"/>
          </a:xfrm>
        </p:spPr>
        <p:txBody>
          <a:bodyPr/>
          <a:lstStyle/>
          <a:p>
            <a:r>
              <a:rPr lang="en-US" dirty="0">
                <a:solidFill>
                  <a:schemeClr val="tx1"/>
                </a:solidFill>
              </a:rPr>
              <a:t>O</a:t>
            </a:r>
            <a:r>
              <a:rPr lang="en-US" dirty="0" smtClean="0">
                <a:solidFill>
                  <a:schemeClr val="tx1"/>
                </a:solidFill>
              </a:rPr>
              <a:t>ur paper today</a:t>
            </a:r>
            <a:endParaRPr lang="el-GR"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7772400" cy="4800600"/>
          </a:xfrm>
        </p:spPr>
        <p:txBody>
          <a:bodyPr>
            <a:noAutofit/>
          </a:bodyPr>
          <a:lstStyle/>
          <a:p>
            <a:r>
              <a:rPr lang="en-GB" sz="2600" dirty="0" smtClean="0">
                <a:solidFill>
                  <a:schemeClr val="tx1"/>
                </a:solidFill>
              </a:rPr>
              <a:t>Family vs. parent involvement</a:t>
            </a:r>
          </a:p>
          <a:p>
            <a:endParaRPr lang="en-GB" sz="2600" dirty="0" smtClean="0">
              <a:solidFill>
                <a:schemeClr val="tx1"/>
              </a:solidFill>
            </a:endParaRPr>
          </a:p>
          <a:p>
            <a:r>
              <a:rPr lang="en-GB" sz="2600" dirty="0" smtClean="0">
                <a:solidFill>
                  <a:schemeClr val="tx1"/>
                </a:solidFill>
              </a:rPr>
              <a:t>Signifies any type of involvement from member(s) of a student’s family in any matter associated with the student’s university studies and which is undertaken to support the student. </a:t>
            </a:r>
          </a:p>
          <a:p>
            <a:endParaRPr lang="en-GB" sz="2600" dirty="0" smtClean="0">
              <a:solidFill>
                <a:schemeClr val="tx1"/>
              </a:solidFill>
            </a:endParaRPr>
          </a:p>
          <a:p>
            <a:r>
              <a:rPr lang="en-GB" sz="2600" dirty="0" smtClean="0">
                <a:solidFill>
                  <a:schemeClr val="tx1"/>
                </a:solidFill>
              </a:rPr>
              <a:t>‘Family’ may refer to one’s partner, guardian, or adult(s) with whom one is biologically related</a:t>
            </a:r>
          </a:p>
          <a:p>
            <a:pPr>
              <a:buNone/>
            </a:pPr>
            <a:endParaRPr lang="en-GB" sz="2600" dirty="0" smtClean="0">
              <a:solidFill>
                <a:schemeClr val="tx1"/>
              </a:solidFill>
            </a:endParaRPr>
          </a:p>
          <a:p>
            <a:r>
              <a:rPr lang="en-GB" sz="2600" dirty="0" smtClean="0">
                <a:solidFill>
                  <a:schemeClr val="tx1"/>
                </a:solidFill>
              </a:rPr>
              <a:t>Prior phases of the study confirmed this operational definition </a:t>
            </a:r>
            <a:endParaRPr lang="el-GR" sz="2600" dirty="0">
              <a:solidFill>
                <a:schemeClr val="tx1"/>
              </a:solidFill>
            </a:endParaRPr>
          </a:p>
        </p:txBody>
      </p:sp>
      <p:sp>
        <p:nvSpPr>
          <p:cNvPr id="2" name="Title 1"/>
          <p:cNvSpPr>
            <a:spLocks noGrp="1"/>
          </p:cNvSpPr>
          <p:nvPr>
            <p:ph type="title"/>
          </p:nvPr>
        </p:nvSpPr>
        <p:spPr>
          <a:xfrm>
            <a:off x="381000" y="152400"/>
            <a:ext cx="8229600" cy="1143000"/>
          </a:xfrm>
        </p:spPr>
        <p:txBody>
          <a:bodyPr>
            <a:normAutofit/>
          </a:bodyPr>
          <a:lstStyle/>
          <a:p>
            <a:r>
              <a:rPr lang="en-US" dirty="0" smtClean="0">
                <a:solidFill>
                  <a:schemeClr val="tx1"/>
                </a:solidFill>
              </a:rPr>
              <a:t>What do we mean with</a:t>
            </a:r>
            <a:br>
              <a:rPr lang="en-US" dirty="0" smtClean="0">
                <a:solidFill>
                  <a:schemeClr val="tx1"/>
                </a:solidFill>
              </a:rPr>
            </a:br>
            <a:r>
              <a:rPr lang="en-US" dirty="0" smtClean="0">
                <a:solidFill>
                  <a:schemeClr val="tx1"/>
                </a:solidFill>
              </a:rPr>
              <a:t>family involvement in HE?</a:t>
            </a:r>
            <a:endParaRPr lang="el-G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562600"/>
          </a:xfrm>
        </p:spPr>
        <p:txBody>
          <a:bodyPr>
            <a:normAutofit/>
          </a:bodyPr>
          <a:lstStyle/>
          <a:p>
            <a:r>
              <a:rPr lang="en-GB" sz="2800" dirty="0" smtClean="0"/>
              <a:t>FI is </a:t>
            </a:r>
            <a:r>
              <a:rPr lang="en-GB" sz="2800" dirty="0"/>
              <a:t>increasingly spreading into higher levels of education as many parents/guardians strive to contribute to and become involved in their children’s university experience (</a:t>
            </a:r>
            <a:r>
              <a:rPr lang="en-GB" sz="2800" dirty="0" err="1"/>
              <a:t>Wintre</a:t>
            </a:r>
            <a:r>
              <a:rPr lang="en-GB" sz="2800" dirty="0"/>
              <a:t> &amp; </a:t>
            </a:r>
            <a:r>
              <a:rPr lang="en-GB" sz="2800" dirty="0" err="1"/>
              <a:t>Yaffe</a:t>
            </a:r>
            <a:r>
              <a:rPr lang="en-GB" sz="2800" dirty="0"/>
              <a:t>, 2000; </a:t>
            </a:r>
            <a:r>
              <a:rPr lang="en-US" sz="2800" dirty="0" err="1"/>
              <a:t>Lynk</a:t>
            </a:r>
            <a:r>
              <a:rPr lang="en-US" sz="2800" dirty="0"/>
              <a:t> </a:t>
            </a:r>
            <a:r>
              <a:rPr lang="en-US" sz="2800" dirty="0" err="1"/>
              <a:t>Wartman</a:t>
            </a:r>
            <a:r>
              <a:rPr lang="en-US" sz="2800" dirty="0"/>
              <a:t> &amp; Savage, 2008</a:t>
            </a:r>
            <a:r>
              <a:rPr lang="en-US" sz="2800" dirty="0" smtClean="0"/>
              <a:t>)</a:t>
            </a:r>
          </a:p>
          <a:p>
            <a:r>
              <a:rPr lang="en-US" sz="2800" dirty="0"/>
              <a:t>Families/guardians of traditional-age undergraduate students have been found to not only exhibit interest in students’ academic progress and performance (</a:t>
            </a:r>
            <a:r>
              <a:rPr lang="el-GR" sz="2800" dirty="0"/>
              <a:t>Wolf et al., 2009) </a:t>
            </a:r>
            <a:r>
              <a:rPr lang="en-US" sz="2800" dirty="0"/>
              <a:t>but to also influence them (</a:t>
            </a:r>
            <a:r>
              <a:rPr lang="en-US" sz="2800" dirty="0" err="1"/>
              <a:t>Cullaty</a:t>
            </a:r>
            <a:r>
              <a:rPr lang="en-US" sz="2800" dirty="0"/>
              <a:t>, 2011</a:t>
            </a:r>
            <a:r>
              <a:rPr lang="en-US" sz="2800" dirty="0" smtClean="0"/>
              <a:t>)</a:t>
            </a:r>
          </a:p>
        </p:txBody>
      </p:sp>
      <p:sp>
        <p:nvSpPr>
          <p:cNvPr id="2" name="Title 1"/>
          <p:cNvSpPr>
            <a:spLocks noGrp="1"/>
          </p:cNvSpPr>
          <p:nvPr>
            <p:ph type="title"/>
          </p:nvPr>
        </p:nvSpPr>
        <p:spPr>
          <a:xfrm>
            <a:off x="-152400" y="228600"/>
            <a:ext cx="8458200" cy="609600"/>
          </a:xfrm>
        </p:spPr>
        <p:txBody>
          <a:bodyPr>
            <a:noAutofit/>
          </a:bodyPr>
          <a:lstStyle/>
          <a:p>
            <a:r>
              <a:rPr lang="en-US" sz="2800" dirty="0" smtClean="0">
                <a:solidFill>
                  <a:schemeClr val="tx1"/>
                </a:solidFill>
              </a:rPr>
              <a:t>Is this (FI) actually taking place?</a:t>
            </a:r>
            <a:endParaRPr lang="el-GR" sz="2000"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919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305800" cy="4800600"/>
          </a:xfrm>
        </p:spPr>
        <p:txBody>
          <a:bodyPr>
            <a:normAutofit/>
          </a:bodyPr>
          <a:lstStyle/>
          <a:p>
            <a:r>
              <a:rPr lang="en-US" sz="2600" dirty="0" smtClean="0">
                <a:solidFill>
                  <a:schemeClr val="tx1"/>
                </a:solidFill>
              </a:rPr>
              <a:t>Local newspaper  </a:t>
            </a:r>
            <a:r>
              <a:rPr lang="en-US" sz="2600" i="1" dirty="0" smtClean="0">
                <a:solidFill>
                  <a:schemeClr val="tx1"/>
                </a:solidFill>
              </a:rPr>
              <a:t>(September, 2010)</a:t>
            </a:r>
            <a:r>
              <a:rPr lang="en-US" sz="2600" dirty="0" smtClean="0">
                <a:solidFill>
                  <a:schemeClr val="tx1"/>
                </a:solidFill>
              </a:rPr>
              <a:t> describes how parents are seen in private university grounds accompanying their children to enroll at university and choose their courses</a:t>
            </a:r>
          </a:p>
          <a:p>
            <a:r>
              <a:rPr lang="en-US" sz="2600" dirty="0" smtClean="0">
                <a:solidFill>
                  <a:schemeClr val="tx1"/>
                </a:solidFill>
              </a:rPr>
              <a:t>The </a:t>
            </a:r>
            <a:r>
              <a:rPr lang="el-GR" sz="2600" dirty="0" err="1" smtClean="0">
                <a:solidFill>
                  <a:schemeClr val="tx1"/>
                </a:solidFill>
              </a:rPr>
              <a:t>Service</a:t>
            </a:r>
            <a:r>
              <a:rPr lang="el-GR" sz="2600" dirty="0" smtClean="0">
                <a:solidFill>
                  <a:schemeClr val="tx1"/>
                </a:solidFill>
              </a:rPr>
              <a:t> </a:t>
            </a:r>
            <a:r>
              <a:rPr lang="el-GR" sz="2600" dirty="0" err="1" smtClean="0">
                <a:solidFill>
                  <a:schemeClr val="tx1"/>
                </a:solidFill>
              </a:rPr>
              <a:t>for</a:t>
            </a:r>
            <a:r>
              <a:rPr lang="el-GR" sz="2600" dirty="0" smtClean="0">
                <a:solidFill>
                  <a:schemeClr val="tx1"/>
                </a:solidFill>
              </a:rPr>
              <a:t> Academic </a:t>
            </a:r>
            <a:r>
              <a:rPr lang="el-GR" sz="2600" dirty="0" err="1" smtClean="0">
                <a:solidFill>
                  <a:schemeClr val="tx1"/>
                </a:solidFill>
              </a:rPr>
              <a:t>Affairs</a:t>
            </a:r>
            <a:r>
              <a:rPr lang="el-GR" sz="2600" dirty="0" smtClean="0">
                <a:solidFill>
                  <a:schemeClr val="tx1"/>
                </a:solidFill>
              </a:rPr>
              <a:t> and </a:t>
            </a:r>
            <a:r>
              <a:rPr lang="el-GR" sz="2600" dirty="0" err="1" smtClean="0">
                <a:solidFill>
                  <a:schemeClr val="tx1"/>
                </a:solidFill>
              </a:rPr>
              <a:t>Student</a:t>
            </a:r>
            <a:r>
              <a:rPr lang="el-GR" sz="2600" dirty="0" smtClean="0">
                <a:solidFill>
                  <a:schemeClr val="tx1"/>
                </a:solidFill>
              </a:rPr>
              <a:t> </a:t>
            </a:r>
            <a:r>
              <a:rPr lang="el-GR" sz="2600" dirty="0" err="1" smtClean="0">
                <a:solidFill>
                  <a:schemeClr val="tx1"/>
                </a:solidFill>
              </a:rPr>
              <a:t>Welfare</a:t>
            </a:r>
            <a:r>
              <a:rPr lang="en-US" sz="2600" dirty="0" smtClean="0">
                <a:solidFill>
                  <a:schemeClr val="tx1"/>
                </a:solidFill>
              </a:rPr>
              <a:t> of a state university circulates on 15.9.2011 a message to all its students announcing the termination of any permission of any adult </a:t>
            </a:r>
            <a:r>
              <a:rPr lang="en-US" sz="2600" dirty="0">
                <a:solidFill>
                  <a:schemeClr val="tx1"/>
                </a:solidFill>
              </a:rPr>
              <a:t>other than </a:t>
            </a:r>
            <a:r>
              <a:rPr lang="en-US" sz="2600" dirty="0" smtClean="0">
                <a:solidFill>
                  <a:schemeClr val="tx1"/>
                </a:solidFill>
              </a:rPr>
              <a:t>the student to receive information or handle any affair on behalf of the student.</a:t>
            </a:r>
            <a:endParaRPr lang="el-GR" sz="2600" dirty="0">
              <a:solidFill>
                <a:schemeClr val="tx1"/>
              </a:solidFill>
            </a:endParaRPr>
          </a:p>
        </p:txBody>
      </p:sp>
      <p:sp>
        <p:nvSpPr>
          <p:cNvPr id="2" name="Title 1"/>
          <p:cNvSpPr>
            <a:spLocks noGrp="1"/>
          </p:cNvSpPr>
          <p:nvPr>
            <p:ph type="title"/>
          </p:nvPr>
        </p:nvSpPr>
        <p:spPr>
          <a:xfrm>
            <a:off x="152400" y="10886"/>
            <a:ext cx="8336872" cy="1039427"/>
          </a:xfrm>
        </p:spPr>
        <p:txBody>
          <a:bodyPr/>
          <a:lstStyle/>
          <a:p>
            <a:r>
              <a:rPr lang="en-US" dirty="0" smtClean="0">
                <a:solidFill>
                  <a:schemeClr val="tx1"/>
                </a:solidFill>
              </a:rPr>
              <a:t>What about FI in HE in Cyprus?</a:t>
            </a:r>
            <a:endParaRPr lang="el-G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562600"/>
          </a:xfrm>
        </p:spPr>
        <p:txBody>
          <a:bodyPr>
            <a:normAutofit/>
          </a:bodyPr>
          <a:lstStyle/>
          <a:p>
            <a:r>
              <a:rPr lang="en-US" sz="2800" dirty="0"/>
              <a:t>the exploration of the phenomenon of </a:t>
            </a:r>
            <a:r>
              <a:rPr lang="en-US" sz="2800" dirty="0" smtClean="0"/>
              <a:t>FI within </a:t>
            </a:r>
            <a:r>
              <a:rPr lang="en-US" sz="2800" dirty="0"/>
              <a:t>higher education has not received wide attention, even though it affects not only the student but also other domains of higher education experience, such as institutional philosophies and policies, programs and services and administrative structure (Carney-Hal, 2008</a:t>
            </a:r>
            <a:r>
              <a:rPr lang="en-US" sz="2800" dirty="0" smtClean="0"/>
              <a:t>).</a:t>
            </a:r>
          </a:p>
          <a:p>
            <a:endParaRPr lang="en-GB" sz="2600" dirty="0" smtClean="0">
              <a:solidFill>
                <a:schemeClr val="tx1"/>
              </a:solidFill>
            </a:endParaRPr>
          </a:p>
        </p:txBody>
      </p:sp>
      <p:sp>
        <p:nvSpPr>
          <p:cNvPr id="2" name="Title 1"/>
          <p:cNvSpPr>
            <a:spLocks noGrp="1"/>
          </p:cNvSpPr>
          <p:nvPr>
            <p:ph type="title"/>
          </p:nvPr>
        </p:nvSpPr>
        <p:spPr>
          <a:xfrm>
            <a:off x="-152400" y="228600"/>
            <a:ext cx="8458200" cy="609600"/>
          </a:xfrm>
        </p:spPr>
        <p:txBody>
          <a:bodyPr>
            <a:noAutofit/>
          </a:bodyPr>
          <a:lstStyle/>
          <a:p>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Why is it important to conduct </a:t>
            </a:r>
            <a:br>
              <a:rPr lang="en-US" sz="2800" dirty="0" smtClean="0">
                <a:solidFill>
                  <a:schemeClr val="tx1"/>
                </a:solidFill>
              </a:rPr>
            </a:br>
            <a:r>
              <a:rPr lang="en-US" sz="2800" dirty="0" smtClean="0">
                <a:solidFill>
                  <a:schemeClr val="tx1"/>
                </a:solidFill>
              </a:rPr>
              <a:t>research on this topic?</a:t>
            </a:r>
            <a:br>
              <a:rPr lang="en-US" sz="2800" dirty="0" smtClean="0">
                <a:solidFill>
                  <a:schemeClr val="tx1"/>
                </a:solidFill>
              </a:rPr>
            </a:br>
            <a:r>
              <a:rPr lang="en-GB" sz="2000" dirty="0" smtClean="0">
                <a:solidFill>
                  <a:schemeClr val="accent2">
                    <a:lumMod val="50000"/>
                  </a:schemeClr>
                </a:solidFill>
                <a:effectLst>
                  <a:outerShdw blurRad="38100" dist="38100" dir="2700000" algn="tl">
                    <a:srgbClr val="000000">
                      <a:alpha val="43137"/>
                    </a:srgbClr>
                  </a:outerShdw>
                </a:effectLst>
              </a:rPr>
              <a:t> </a:t>
            </a:r>
            <a:endParaRPr lang="el-GR" sz="2000"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864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562600"/>
          </a:xfrm>
        </p:spPr>
        <p:txBody>
          <a:bodyPr>
            <a:normAutofit fontScale="92500" lnSpcReduction="20000"/>
          </a:bodyPr>
          <a:lstStyle/>
          <a:p>
            <a:r>
              <a:rPr lang="en-GB" sz="2600" dirty="0" smtClean="0">
                <a:solidFill>
                  <a:schemeClr val="tx1"/>
                </a:solidFill>
              </a:rPr>
              <a:t>In general, less </a:t>
            </a:r>
            <a:r>
              <a:rPr lang="en-GB" sz="2600" dirty="0">
                <a:solidFill>
                  <a:schemeClr val="tx1"/>
                </a:solidFill>
              </a:rPr>
              <a:t>FI among lower socioeconomic levels</a:t>
            </a:r>
          </a:p>
          <a:p>
            <a:pPr lvl="1"/>
            <a:r>
              <a:rPr lang="en-GB" sz="2600" dirty="0">
                <a:solidFill>
                  <a:schemeClr val="tx1"/>
                </a:solidFill>
              </a:rPr>
              <a:t>unequal educational outcomes, life chances (Crozier, 2000; </a:t>
            </a:r>
            <a:r>
              <a:rPr lang="en-GB" sz="2600" dirty="0" err="1">
                <a:solidFill>
                  <a:schemeClr val="tx1"/>
                </a:solidFill>
              </a:rPr>
              <a:t>Horvat</a:t>
            </a:r>
            <a:r>
              <a:rPr lang="en-GB" sz="2600" dirty="0">
                <a:solidFill>
                  <a:schemeClr val="tx1"/>
                </a:solidFill>
              </a:rPr>
              <a:t>, et al., 2003; </a:t>
            </a:r>
            <a:r>
              <a:rPr lang="en-GB" sz="2600" dirty="0" err="1">
                <a:solidFill>
                  <a:schemeClr val="tx1"/>
                </a:solidFill>
              </a:rPr>
              <a:t>Lareau</a:t>
            </a:r>
            <a:r>
              <a:rPr lang="en-GB" sz="2600" dirty="0">
                <a:solidFill>
                  <a:schemeClr val="tx1"/>
                </a:solidFill>
              </a:rPr>
              <a:t>, 1987). </a:t>
            </a:r>
          </a:p>
          <a:p>
            <a:r>
              <a:rPr lang="en-GB" sz="2600" dirty="0" smtClean="0">
                <a:solidFill>
                  <a:schemeClr val="tx1"/>
                </a:solidFill>
              </a:rPr>
              <a:t>Migration </a:t>
            </a:r>
            <a:r>
              <a:rPr lang="en-GB" sz="2600" dirty="0">
                <a:solidFill>
                  <a:schemeClr val="tx1"/>
                </a:solidFill>
              </a:rPr>
              <a:t>of FI in increasingly higher levels of education (see </a:t>
            </a:r>
            <a:r>
              <a:rPr lang="en-US" sz="2600" dirty="0" err="1">
                <a:solidFill>
                  <a:schemeClr val="tx1"/>
                </a:solidFill>
              </a:rPr>
              <a:t>Lynk</a:t>
            </a:r>
            <a:r>
              <a:rPr lang="en-US" sz="2600" dirty="0">
                <a:solidFill>
                  <a:schemeClr val="tx1"/>
                </a:solidFill>
              </a:rPr>
              <a:t> </a:t>
            </a:r>
            <a:r>
              <a:rPr lang="en-US" sz="2600" dirty="0" err="1">
                <a:solidFill>
                  <a:schemeClr val="tx1"/>
                </a:solidFill>
              </a:rPr>
              <a:t>Wartman</a:t>
            </a:r>
            <a:r>
              <a:rPr lang="en-US" sz="2600" dirty="0">
                <a:solidFill>
                  <a:schemeClr val="tx1"/>
                </a:solidFill>
              </a:rPr>
              <a:t> &amp; Savage, 2008; </a:t>
            </a:r>
            <a:r>
              <a:rPr lang="en-US" sz="2600" dirty="0" err="1">
                <a:solidFill>
                  <a:schemeClr val="tx1"/>
                </a:solidFill>
              </a:rPr>
              <a:t>Symeou</a:t>
            </a:r>
            <a:r>
              <a:rPr lang="en-US" sz="2600" dirty="0">
                <a:solidFill>
                  <a:schemeClr val="tx1"/>
                </a:solidFill>
              </a:rPr>
              <a:t> &amp; </a:t>
            </a:r>
            <a:r>
              <a:rPr lang="en-US" sz="2600" dirty="0" err="1">
                <a:solidFill>
                  <a:schemeClr val="tx1"/>
                </a:solidFill>
              </a:rPr>
              <a:t>Theodorou</a:t>
            </a:r>
            <a:r>
              <a:rPr lang="en-US" sz="2600" dirty="0">
                <a:solidFill>
                  <a:schemeClr val="tx1"/>
                </a:solidFill>
              </a:rPr>
              <a:t>, 2012</a:t>
            </a:r>
            <a:r>
              <a:rPr lang="en-GB" sz="2600" dirty="0">
                <a:solidFill>
                  <a:schemeClr val="tx1"/>
                </a:solidFill>
              </a:rPr>
              <a:t>)</a:t>
            </a:r>
          </a:p>
          <a:p>
            <a:pPr lvl="1"/>
            <a:r>
              <a:rPr lang="en-GB" sz="2600" dirty="0" smtClean="0">
                <a:solidFill>
                  <a:schemeClr val="tx1"/>
                </a:solidFill>
              </a:rPr>
              <a:t>Issues of equal opportunities arise across educational levels and institutions</a:t>
            </a:r>
          </a:p>
          <a:p>
            <a:r>
              <a:rPr lang="en-GB" sz="2600" dirty="0">
                <a:solidFill>
                  <a:schemeClr val="tx1"/>
                </a:solidFill>
              </a:rPr>
              <a:t>Increasing demand for HE; HE’s increasing cost; significance in an individual’s life opportunities</a:t>
            </a:r>
          </a:p>
          <a:p>
            <a:r>
              <a:rPr lang="en-GB" sz="2600" dirty="0">
                <a:solidFill>
                  <a:schemeClr val="tx1"/>
                </a:solidFill>
              </a:rPr>
              <a:t>HE’s importance for social mobility and equity</a:t>
            </a:r>
          </a:p>
          <a:p>
            <a:pPr marL="342900" lvl="1">
              <a:buClr>
                <a:schemeClr val="accent1"/>
              </a:buClr>
            </a:pPr>
            <a:r>
              <a:rPr lang="en-US" sz="2600" dirty="0" smtClean="0">
                <a:solidFill>
                  <a:schemeClr val="tx1"/>
                </a:solidFill>
              </a:rPr>
              <a:t>Less </a:t>
            </a:r>
            <a:r>
              <a:rPr lang="en-US" sz="2600" dirty="0">
                <a:solidFill>
                  <a:schemeClr val="tx1"/>
                </a:solidFill>
              </a:rPr>
              <a:t>participation in higher education among students from socially underserved groups  and higher risk for dropping out (</a:t>
            </a:r>
            <a:r>
              <a:rPr lang="en-US" sz="2600" dirty="0" err="1">
                <a:solidFill>
                  <a:schemeClr val="tx1"/>
                </a:solidFill>
              </a:rPr>
              <a:t>Reay</a:t>
            </a:r>
            <a:r>
              <a:rPr lang="en-US" sz="2600" dirty="0">
                <a:solidFill>
                  <a:schemeClr val="tx1"/>
                </a:solidFill>
              </a:rPr>
              <a:t>, David, &amp; Ball, 2005)</a:t>
            </a:r>
          </a:p>
          <a:p>
            <a:pPr marL="365760" lvl="2"/>
            <a:r>
              <a:rPr lang="en-GB" sz="2400" dirty="0">
                <a:solidFill>
                  <a:schemeClr val="tx1"/>
                </a:solidFill>
              </a:rPr>
              <a:t>see </a:t>
            </a:r>
            <a:r>
              <a:rPr lang="en-US" sz="2400" dirty="0">
                <a:solidFill>
                  <a:schemeClr val="tx1"/>
                </a:solidFill>
              </a:rPr>
              <a:t>Cambridge Journal of Education Special Issue on </a:t>
            </a:r>
            <a:r>
              <a:rPr lang="en-US" sz="2400" dirty="0" err="1">
                <a:solidFill>
                  <a:schemeClr val="tx1"/>
                </a:solidFill>
              </a:rPr>
              <a:t>Globalisation</a:t>
            </a:r>
            <a:r>
              <a:rPr lang="en-US" sz="2400" dirty="0">
                <a:solidFill>
                  <a:schemeClr val="tx1"/>
                </a:solidFill>
              </a:rPr>
              <a:t> and Student Equity in Higher Education, March 2011; latest call for </a:t>
            </a:r>
            <a:r>
              <a:rPr lang="en-US" sz="2400" dirty="0" err="1">
                <a:solidFill>
                  <a:schemeClr val="tx1"/>
                </a:solidFill>
              </a:rPr>
              <a:t>EquNet</a:t>
            </a:r>
            <a:r>
              <a:rPr lang="en-US" sz="2400" dirty="0">
                <a:solidFill>
                  <a:schemeClr val="tx1"/>
                </a:solidFill>
              </a:rPr>
              <a:t> Competition 2011 on equity in higher education </a:t>
            </a:r>
            <a:r>
              <a:rPr lang="en-US" sz="2400" dirty="0" err="1">
                <a:solidFill>
                  <a:schemeClr val="tx1"/>
                </a:solidFill>
              </a:rPr>
              <a:t>organised</a:t>
            </a:r>
            <a:r>
              <a:rPr lang="en-US" sz="2400" dirty="0">
                <a:solidFill>
                  <a:schemeClr val="tx1"/>
                </a:solidFill>
              </a:rPr>
              <a:t> in the framework of the </a:t>
            </a:r>
            <a:r>
              <a:rPr lang="en-US" sz="2400" dirty="0" err="1">
                <a:solidFill>
                  <a:schemeClr val="tx1"/>
                </a:solidFill>
              </a:rPr>
              <a:t>EquNet</a:t>
            </a:r>
            <a:r>
              <a:rPr lang="en-US" sz="2400" dirty="0">
                <a:solidFill>
                  <a:schemeClr val="tx1"/>
                </a:solidFill>
              </a:rPr>
              <a:t> EU LLP Erasmus project</a:t>
            </a:r>
            <a:r>
              <a:rPr lang="en-GB" sz="2400" dirty="0">
                <a:solidFill>
                  <a:schemeClr val="tx1"/>
                </a:solidFill>
              </a:rPr>
              <a:t> </a:t>
            </a:r>
          </a:p>
          <a:p>
            <a:endParaRPr lang="en-GB" sz="2600" dirty="0" smtClean="0">
              <a:solidFill>
                <a:schemeClr val="tx1"/>
              </a:solidFill>
            </a:endParaRPr>
          </a:p>
        </p:txBody>
      </p:sp>
      <p:sp>
        <p:nvSpPr>
          <p:cNvPr id="2" name="Title 1"/>
          <p:cNvSpPr>
            <a:spLocks noGrp="1"/>
          </p:cNvSpPr>
          <p:nvPr>
            <p:ph type="title"/>
          </p:nvPr>
        </p:nvSpPr>
        <p:spPr>
          <a:xfrm>
            <a:off x="-152400" y="228600"/>
            <a:ext cx="8458200" cy="609600"/>
          </a:xfrm>
        </p:spPr>
        <p:txBody>
          <a:bodyPr>
            <a:noAutofit/>
          </a:bodyPr>
          <a:lstStyle/>
          <a:p>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Why is it important to conduct </a:t>
            </a:r>
            <a:br>
              <a:rPr lang="en-US" sz="2800" dirty="0" smtClean="0">
                <a:solidFill>
                  <a:schemeClr val="tx1"/>
                </a:solidFill>
              </a:rPr>
            </a:br>
            <a:r>
              <a:rPr lang="en-US" sz="2800" dirty="0" smtClean="0">
                <a:solidFill>
                  <a:schemeClr val="tx1"/>
                </a:solidFill>
              </a:rPr>
              <a:t>research on this topic?</a:t>
            </a:r>
            <a:br>
              <a:rPr lang="en-US" sz="2800" dirty="0" smtClean="0">
                <a:solidFill>
                  <a:schemeClr val="tx1"/>
                </a:solidFill>
              </a:rPr>
            </a:br>
            <a:r>
              <a:rPr lang="en-GB" sz="2000" dirty="0" smtClean="0">
                <a:solidFill>
                  <a:schemeClr val="accent2">
                    <a:lumMod val="50000"/>
                  </a:schemeClr>
                </a:solidFill>
                <a:effectLst>
                  <a:outerShdw blurRad="38100" dist="38100" dir="2700000" algn="tl">
                    <a:srgbClr val="000000">
                      <a:alpha val="43137"/>
                    </a:srgbClr>
                  </a:outerShdw>
                </a:effectLst>
              </a:rPr>
              <a:t> </a:t>
            </a:r>
            <a:endParaRPr lang="el-GR" sz="2000"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562600"/>
          </a:xfrm>
        </p:spPr>
        <p:txBody>
          <a:bodyPr>
            <a:normAutofit/>
          </a:bodyPr>
          <a:lstStyle/>
          <a:p>
            <a:r>
              <a:rPr lang="en-US" sz="2800" dirty="0" smtClean="0"/>
              <a:t>We move away from psychological </a:t>
            </a:r>
            <a:r>
              <a:rPr lang="en-US" sz="2800" dirty="0"/>
              <a:t>approaches </a:t>
            </a:r>
            <a:r>
              <a:rPr lang="en-US" sz="2800" dirty="0" smtClean="0"/>
              <a:t> </a:t>
            </a:r>
            <a:r>
              <a:rPr lang="en-US" sz="2800" dirty="0"/>
              <a:t>often adopted in the field (see for example </a:t>
            </a:r>
            <a:r>
              <a:rPr lang="en-US" sz="2800" dirty="0" err="1"/>
              <a:t>Galinsky</a:t>
            </a:r>
            <a:r>
              <a:rPr lang="en-US" sz="2800" dirty="0"/>
              <a:t>, 1987; Ainsworth, 1989; </a:t>
            </a:r>
            <a:r>
              <a:rPr lang="en-US" sz="2800" dirty="0" err="1"/>
              <a:t>Chickering</a:t>
            </a:r>
            <a:r>
              <a:rPr lang="en-US" sz="2800" dirty="0"/>
              <a:t> &amp; </a:t>
            </a:r>
            <a:r>
              <a:rPr lang="en-US" sz="2800" dirty="0" err="1"/>
              <a:t>Reisser</a:t>
            </a:r>
            <a:r>
              <a:rPr lang="en-US" sz="2800" dirty="0"/>
              <a:t>, 1993) </a:t>
            </a:r>
            <a:endParaRPr lang="en-US" sz="2800" dirty="0" smtClean="0"/>
          </a:p>
          <a:p>
            <a:r>
              <a:rPr lang="en-US" sz="2800" dirty="0" smtClean="0"/>
              <a:t>We situate our study </a:t>
            </a:r>
            <a:r>
              <a:rPr lang="en-US" sz="2800" dirty="0"/>
              <a:t>within sociological examinations of family involvement, looking particularly </a:t>
            </a:r>
            <a:r>
              <a:rPr lang="en-US" sz="2800" dirty="0" smtClean="0"/>
              <a:t>at:</a:t>
            </a:r>
          </a:p>
          <a:p>
            <a:pPr lvl="1"/>
            <a:r>
              <a:rPr lang="en-US" sz="2400" dirty="0" smtClean="0"/>
              <a:t>how </a:t>
            </a:r>
            <a:r>
              <a:rPr lang="en-US" sz="2400" dirty="0"/>
              <a:t>values, ideas, ideologies and power dynamics play out in the different manifestations of family </a:t>
            </a:r>
            <a:r>
              <a:rPr lang="en-US" sz="2400" dirty="0" smtClean="0"/>
              <a:t>involvement</a:t>
            </a:r>
          </a:p>
          <a:p>
            <a:pPr lvl="1"/>
            <a:r>
              <a:rPr lang="en-US" sz="2400" dirty="0" smtClean="0"/>
              <a:t>by using </a:t>
            </a:r>
            <a:r>
              <a:rPr lang="en-US" sz="2400" dirty="0"/>
              <a:t>theoretical ideas which involve cultural approaches to parenthood and personhood and sociological examinations of the marketization of higher education as frames through which to investigate the phenomenon. </a:t>
            </a:r>
            <a:endParaRPr lang="en-GB" sz="2400" dirty="0"/>
          </a:p>
          <a:p>
            <a:endParaRPr lang="en-GB" sz="2600" dirty="0" smtClean="0">
              <a:solidFill>
                <a:schemeClr val="tx1"/>
              </a:solidFill>
            </a:endParaRPr>
          </a:p>
        </p:txBody>
      </p:sp>
      <p:sp>
        <p:nvSpPr>
          <p:cNvPr id="2" name="Title 1"/>
          <p:cNvSpPr>
            <a:spLocks noGrp="1"/>
          </p:cNvSpPr>
          <p:nvPr>
            <p:ph type="title"/>
          </p:nvPr>
        </p:nvSpPr>
        <p:spPr>
          <a:xfrm>
            <a:off x="-152400" y="228600"/>
            <a:ext cx="8458200" cy="609600"/>
          </a:xfrm>
        </p:spPr>
        <p:txBody>
          <a:bodyPr>
            <a:noAutofit/>
          </a:bodyPr>
          <a:lstStyle/>
          <a:p>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What  is our perspective in investigating the phenomenon?</a:t>
            </a:r>
            <a:br>
              <a:rPr lang="en-US" sz="2800" dirty="0" smtClean="0">
                <a:solidFill>
                  <a:schemeClr val="tx1"/>
                </a:solidFill>
              </a:rPr>
            </a:br>
            <a:r>
              <a:rPr lang="en-GB" sz="2000" dirty="0" smtClean="0">
                <a:solidFill>
                  <a:schemeClr val="accent2">
                    <a:lumMod val="50000"/>
                  </a:schemeClr>
                </a:solidFill>
                <a:effectLst>
                  <a:outerShdw blurRad="38100" dist="38100" dir="2700000" algn="tl">
                    <a:srgbClr val="000000">
                      <a:alpha val="43137"/>
                    </a:srgbClr>
                  </a:outerShdw>
                </a:effectLst>
              </a:rPr>
              <a:t> </a:t>
            </a:r>
            <a:endParaRPr lang="el-GR" sz="2000"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6080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2196</TotalTime>
  <Words>2009</Words>
  <Application>Microsoft Office PowerPoint</Application>
  <PresentationFormat>On-screen Show (4:3)</PresentationFormat>
  <Paragraphs>109</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Composite</vt:lpstr>
      <vt:lpstr>Calling the University!  Helicopter parents’ on board.</vt:lpstr>
      <vt:lpstr>What is our study about?</vt:lpstr>
      <vt:lpstr>Our paper today</vt:lpstr>
      <vt:lpstr>What do we mean with family involvement in HE?</vt:lpstr>
      <vt:lpstr>Is this (FI) actually taking place?</vt:lpstr>
      <vt:lpstr>What about FI in HE in Cyprus?</vt:lpstr>
      <vt:lpstr>  Why is it important to conduct  research on this topic?  </vt:lpstr>
      <vt:lpstr>  Why is it important to conduct  research on this topic?  </vt:lpstr>
      <vt:lpstr>  What  is our perspective in investigating the phenomenon?  </vt:lpstr>
      <vt:lpstr>Our sample:</vt:lpstr>
      <vt:lpstr>Our data collection method:</vt:lpstr>
      <vt:lpstr>Our data analysis:</vt:lpstr>
      <vt:lpstr>Our main findings (1):</vt:lpstr>
      <vt:lpstr>Our main findings (2):</vt:lpstr>
      <vt:lpstr>Our main findings (3):</vt:lpstr>
      <vt:lpstr>Our main findings (4):</vt:lpstr>
      <vt:lpstr>What are our conclusions?</vt:lpstr>
      <vt:lpstr>Implications &amp; questions raised</vt:lpstr>
      <vt:lpstr>Acknowledgments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Eleni</dc:creator>
  <cp:lastModifiedBy>User</cp:lastModifiedBy>
  <cp:revision>372</cp:revision>
  <dcterms:created xsi:type="dcterms:W3CDTF">2011-11-23T20:52:41Z</dcterms:created>
  <dcterms:modified xsi:type="dcterms:W3CDTF">2014-09-09T05:44:07Z</dcterms:modified>
</cp:coreProperties>
</file>