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60" r:id="rId2"/>
    <p:sldId id="259" r:id="rId3"/>
    <p:sldId id="303" r:id="rId4"/>
    <p:sldId id="308" r:id="rId5"/>
    <p:sldId id="309" r:id="rId6"/>
    <p:sldId id="310" r:id="rId7"/>
    <p:sldId id="311" r:id="rId8"/>
    <p:sldId id="312" r:id="rId9"/>
    <p:sldId id="313" r:id="rId10"/>
    <p:sldId id="263" r:id="rId11"/>
    <p:sldId id="320" r:id="rId12"/>
    <p:sldId id="322" r:id="rId13"/>
    <p:sldId id="292"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0053" autoAdjust="0"/>
  </p:normalViewPr>
  <p:slideViewPr>
    <p:cSldViewPr>
      <p:cViewPr>
        <p:scale>
          <a:sx n="80" d="100"/>
          <a:sy n="80" d="100"/>
        </p:scale>
        <p:origin x="-1878" y="-534"/>
      </p:cViewPr>
      <p:guideLst>
        <p:guide orient="horz" pos="2160"/>
        <p:guide pos="2880"/>
      </p:guideLst>
    </p:cSldViewPr>
  </p:slideViewPr>
  <p:outlineViewPr>
    <p:cViewPr>
      <p:scale>
        <a:sx n="33" d="100"/>
        <a:sy n="33" d="100"/>
      </p:scale>
      <p:origin x="0" y="3291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28A042-2985-41F2-BC5D-F856328346CC}" type="datetimeFigureOut">
              <a:rPr lang="el-GR" smtClean="0"/>
              <a:pPr/>
              <a:t>12/4/2013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B4AB5C-CD7E-4797-8C9A-300B47C291B0}" type="slidenum">
              <a:rPr lang="el-GR" smtClean="0"/>
              <a:pPr/>
              <a:t>‹#›</a:t>
            </a:fld>
            <a:endParaRPr lang="el-GR"/>
          </a:p>
        </p:txBody>
      </p:sp>
    </p:spTree>
    <p:extLst>
      <p:ext uri="{BB962C8B-B14F-4D97-AF65-F5344CB8AC3E}">
        <p14:creationId xmlns="" xmlns:p14="http://schemas.microsoft.com/office/powerpoint/2010/main" val="45940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FB4AB5C-CD7E-4797-8C9A-300B47C291B0}" type="slidenum">
              <a:rPr lang="el-GR" smtClean="0"/>
              <a:pPr/>
              <a:t>3</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FB4AB5C-CD7E-4797-8C9A-300B47C291B0}" type="slidenum">
              <a:rPr lang="el-GR" smtClean="0"/>
              <a:pPr/>
              <a:t>4</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FB4AB5C-CD7E-4797-8C9A-300B47C291B0}" type="slidenum">
              <a:rPr lang="el-GR" smtClean="0"/>
              <a:pPr/>
              <a:t>5</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FB4AB5C-CD7E-4797-8C9A-300B47C291B0}" type="slidenum">
              <a:rPr lang="el-GR" smtClean="0"/>
              <a:pPr/>
              <a:t>6</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FB4AB5C-CD7E-4797-8C9A-300B47C291B0}" type="slidenum">
              <a:rPr lang="el-GR" smtClean="0"/>
              <a:pPr/>
              <a:t>7</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FB4AB5C-CD7E-4797-8C9A-300B47C291B0}" type="slidenum">
              <a:rPr lang="el-GR" smtClean="0"/>
              <a:pPr/>
              <a:t>8</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FB4AB5C-CD7E-4797-8C9A-300B47C291B0}" type="slidenum">
              <a:rPr lang="el-GR" smtClean="0"/>
              <a:pPr/>
              <a:t>10</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FB4AB5C-CD7E-4797-8C9A-300B47C291B0}" type="slidenum">
              <a:rPr lang="el-GR" smtClean="0"/>
              <a:pPr/>
              <a:t>12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51B78BB-8837-46B1-8DD7-836243697573}" type="datetimeFigureOut">
              <a:rPr lang="el-GR" smtClean="0"/>
              <a:pPr/>
              <a:t>12/4/2013</a:t>
            </a:fld>
            <a:endParaRPr lang="el-G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78FE11C-21EA-406C-9ECE-DA7162367F6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1B78BB-8837-46B1-8DD7-836243697573}" type="datetimeFigureOut">
              <a:rPr lang="el-GR" smtClean="0"/>
              <a:pPr/>
              <a:t>12/4/2013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78FE11C-21EA-406C-9ECE-DA7162367F6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51B78BB-8837-46B1-8DD7-836243697573}" type="datetimeFigureOut">
              <a:rPr lang="el-GR" smtClean="0"/>
              <a:pPr/>
              <a:t>12/4/2013</a:t>
            </a:fld>
            <a:endParaRPr lang="el-GR"/>
          </a:p>
        </p:txBody>
      </p:sp>
      <p:sp>
        <p:nvSpPr>
          <p:cNvPr id="5" name="Footer Placeholder 4"/>
          <p:cNvSpPr>
            <a:spLocks noGrp="1"/>
          </p:cNvSpPr>
          <p:nvPr>
            <p:ph type="ftr" sz="quarter" idx="11"/>
          </p:nvPr>
        </p:nvSpPr>
        <p:spPr>
          <a:xfrm>
            <a:off x="457201" y="6248207"/>
            <a:ext cx="5573483" cy="365125"/>
          </a:xfrm>
        </p:spPr>
        <p:txBody>
          <a:bodyPr/>
          <a:lstStyle/>
          <a:p>
            <a:endParaRPr lang="el-G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78FE11C-21EA-406C-9ECE-DA7162367F66}"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51B78BB-8837-46B1-8DD7-836243697573}" type="datetimeFigureOut">
              <a:rPr lang="el-GR" smtClean="0"/>
              <a:pPr/>
              <a:t>12/4/2013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78FE11C-21EA-406C-9ECE-DA7162367F66}" type="slidenum">
              <a:rPr lang="el-GR" smtClean="0"/>
              <a:pPr/>
              <a:t>‹#›</a:t>
            </a:fld>
            <a:endParaRPr lang="el-G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51B78BB-8837-46B1-8DD7-836243697573}" type="datetimeFigureOut">
              <a:rPr lang="el-GR" smtClean="0"/>
              <a:pPr/>
              <a:t>12/4/2013</a:t>
            </a:fld>
            <a:endParaRPr lang="el-G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78FE11C-21EA-406C-9ECE-DA7162367F66}" type="slidenum">
              <a:rPr lang="el-GR" smtClean="0"/>
              <a:pPr/>
              <a:t>‹#›</a:t>
            </a:fld>
            <a:endParaRPr lang="el-GR"/>
          </a:p>
        </p:txBody>
      </p:sp>
      <p:sp>
        <p:nvSpPr>
          <p:cNvPr id="14" name="Footer Placeholder 13"/>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51B78BB-8837-46B1-8DD7-836243697573}" type="datetimeFigureOut">
              <a:rPr lang="el-GR" smtClean="0"/>
              <a:pPr/>
              <a:t>12/4/2013</a:t>
            </a:fld>
            <a:endParaRPr lang="el-GR"/>
          </a:p>
        </p:txBody>
      </p:sp>
      <p:sp>
        <p:nvSpPr>
          <p:cNvPr id="10" name="Slide Number Placeholder 9"/>
          <p:cNvSpPr>
            <a:spLocks noGrp="1"/>
          </p:cNvSpPr>
          <p:nvPr>
            <p:ph type="sldNum" sz="quarter" idx="16"/>
          </p:nvPr>
        </p:nvSpPr>
        <p:spPr/>
        <p:txBody>
          <a:bodyPr rtlCol="0"/>
          <a:lstStyle/>
          <a:p>
            <a:fld id="{478FE11C-21EA-406C-9ECE-DA7162367F66}" type="slidenum">
              <a:rPr lang="el-GR" smtClean="0"/>
              <a:pPr/>
              <a:t>‹#›</a:t>
            </a:fld>
            <a:endParaRPr lang="el-GR"/>
          </a:p>
        </p:txBody>
      </p:sp>
      <p:sp>
        <p:nvSpPr>
          <p:cNvPr id="12" name="Footer Placeholder 11"/>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51B78BB-8837-46B1-8DD7-836243697573}" type="datetimeFigureOut">
              <a:rPr lang="el-GR" smtClean="0"/>
              <a:pPr/>
              <a:t>12/4/2013</a:t>
            </a:fld>
            <a:endParaRPr lang="el-GR"/>
          </a:p>
        </p:txBody>
      </p:sp>
      <p:sp>
        <p:nvSpPr>
          <p:cNvPr id="12" name="Slide Number Placeholder 11"/>
          <p:cNvSpPr>
            <a:spLocks noGrp="1"/>
          </p:cNvSpPr>
          <p:nvPr>
            <p:ph type="sldNum" sz="quarter" idx="16"/>
          </p:nvPr>
        </p:nvSpPr>
        <p:spPr/>
        <p:txBody>
          <a:bodyPr rtlCol="0"/>
          <a:lstStyle/>
          <a:p>
            <a:fld id="{478FE11C-21EA-406C-9ECE-DA7162367F66}" type="slidenum">
              <a:rPr lang="el-GR" smtClean="0"/>
              <a:pPr/>
              <a:t>‹#›</a:t>
            </a:fld>
            <a:endParaRPr lang="el-GR"/>
          </a:p>
        </p:txBody>
      </p:sp>
      <p:sp>
        <p:nvSpPr>
          <p:cNvPr id="14" name="Footer Placeholder 13"/>
          <p:cNvSpPr>
            <a:spLocks noGrp="1"/>
          </p:cNvSpPr>
          <p:nvPr>
            <p:ph type="ftr" sz="quarter" idx="17"/>
          </p:nvPr>
        </p:nvSpPr>
        <p:spPr/>
        <p:txBody>
          <a:bodyPr rtlCol="0"/>
          <a:lstStyle/>
          <a:p>
            <a:endParaRPr lang="el-G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1B78BB-8837-46B1-8DD7-836243697573}" type="datetimeFigureOut">
              <a:rPr lang="el-GR" smtClean="0"/>
              <a:pPr/>
              <a:t>12/4/2013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78FE11C-21EA-406C-9ECE-DA7162367F6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78BB-8837-46B1-8DD7-836243697573}" type="datetimeFigureOut">
              <a:rPr lang="el-GR" smtClean="0"/>
              <a:pPr/>
              <a:t>12/4/2013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78FE11C-21EA-406C-9ECE-DA7162367F6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51B78BB-8837-46B1-8DD7-836243697573}" type="datetimeFigureOut">
              <a:rPr lang="el-GR" smtClean="0"/>
              <a:pPr/>
              <a:t>12/4/2013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78FE11C-21EA-406C-9ECE-DA7162367F66}" type="slidenum">
              <a:rPr lang="el-GR" smtClean="0"/>
              <a:pPr/>
              <a:t>‹#›</a:t>
            </a:fld>
            <a:endParaRPr lang="el-G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51B78BB-8837-46B1-8DD7-836243697573}" type="datetimeFigureOut">
              <a:rPr lang="el-GR" smtClean="0"/>
              <a:pPr/>
              <a:t>12/4/2013</a:t>
            </a:fld>
            <a:endParaRPr lang="el-G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78FE11C-21EA-406C-9ECE-DA7162367F66}" type="slidenum">
              <a:rPr lang="el-GR" smtClean="0"/>
              <a:pPr/>
              <a:t>‹#›</a:t>
            </a:fld>
            <a:endParaRPr lang="el-GR"/>
          </a:p>
        </p:txBody>
      </p:sp>
      <p:sp>
        <p:nvSpPr>
          <p:cNvPr id="14" name="Footer Placeholder 13"/>
          <p:cNvSpPr>
            <a:spLocks noGrp="1"/>
          </p:cNvSpPr>
          <p:nvPr>
            <p:ph type="ftr" sz="quarter" idx="12"/>
          </p:nvPr>
        </p:nvSpPr>
        <p:spPr>
          <a:xfrm>
            <a:off x="1600200" y="6248206"/>
            <a:ext cx="4572000" cy="365125"/>
          </a:xfrm>
        </p:spPr>
        <p:txBody>
          <a:bodyPr rtlCol="0"/>
          <a:lstStyle/>
          <a:p>
            <a:endParaRPr lang="el-G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51B78BB-8837-46B1-8DD7-836243697573}" type="datetimeFigureOut">
              <a:rPr lang="el-GR" smtClean="0"/>
              <a:pPr/>
              <a:t>12/4/2013</a:t>
            </a:fld>
            <a:endParaRPr lang="el-G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78FE11C-21EA-406C-9ECE-DA7162367F6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1475656" y="5558408"/>
            <a:ext cx="7439744" cy="1254968"/>
          </a:xfrm>
        </p:spPr>
        <p:txBody>
          <a:bodyPr>
            <a:normAutofit/>
          </a:bodyPr>
          <a:lstStyle/>
          <a:p>
            <a:pPr algn="r"/>
            <a:r>
              <a:rPr lang="el-GR" sz="2400" b="1" dirty="0" smtClean="0">
                <a:effectLst>
                  <a:outerShdw blurRad="38100" dist="38100" dir="2700000" algn="tl">
                    <a:srgbClr val="000000">
                      <a:alpha val="43137"/>
                    </a:srgbClr>
                  </a:outerShdw>
                </a:effectLst>
                <a:latin typeface="Calibri" pitchFamily="34" charset="0"/>
                <a:cs typeface="Calibri" pitchFamily="34" charset="0"/>
              </a:rPr>
              <a:t>Λεωνίδας</a:t>
            </a:r>
            <a:r>
              <a:rPr lang="en-US" sz="2400" b="1" dirty="0" smtClean="0">
                <a:effectLst>
                  <a:outerShdw blurRad="38100" dist="38100" dir="2700000" algn="tl">
                    <a:srgbClr val="000000">
                      <a:alpha val="43137"/>
                    </a:srgbClr>
                  </a:outerShdw>
                </a:effectLst>
                <a:latin typeface="Calibri" pitchFamily="34" charset="0"/>
                <a:cs typeface="Calibri" pitchFamily="34" charset="0"/>
              </a:rPr>
              <a:t> </a:t>
            </a:r>
            <a:r>
              <a:rPr lang="el-GR" sz="2400" b="1" dirty="0" smtClean="0">
                <a:effectLst>
                  <a:outerShdw blurRad="38100" dist="38100" dir="2700000" algn="tl">
                    <a:srgbClr val="000000">
                      <a:alpha val="43137"/>
                    </a:srgbClr>
                  </a:outerShdw>
                </a:effectLst>
                <a:latin typeface="Calibri" pitchFamily="34" charset="0"/>
                <a:cs typeface="Calibri" pitchFamily="34" charset="0"/>
              </a:rPr>
              <a:t>Κυριακίδης </a:t>
            </a:r>
          </a:p>
          <a:p>
            <a:pPr algn="r"/>
            <a:r>
              <a:rPr lang="el-GR" sz="2400" b="1" dirty="0" smtClean="0">
                <a:effectLst>
                  <a:outerShdw blurRad="38100" dist="38100" dir="2700000" algn="tl">
                    <a:srgbClr val="000000">
                      <a:alpha val="43137"/>
                    </a:srgbClr>
                  </a:outerShdw>
                </a:effectLst>
                <a:latin typeface="Calibri" pitchFamily="34" charset="0"/>
                <a:cs typeface="Calibri" pitchFamily="34" charset="0"/>
              </a:rPr>
              <a:t>Τμήμα Επιστημών της Αγωγής</a:t>
            </a:r>
            <a:r>
              <a:rPr lang="en-US" sz="2400" b="1" dirty="0" smtClean="0">
                <a:effectLst>
                  <a:outerShdw blurRad="38100" dist="38100" dir="2700000" algn="tl">
                    <a:srgbClr val="000000">
                      <a:alpha val="43137"/>
                    </a:srgbClr>
                  </a:outerShdw>
                </a:effectLst>
                <a:latin typeface="Calibri" pitchFamily="34" charset="0"/>
                <a:cs typeface="Calibri" pitchFamily="34" charset="0"/>
              </a:rPr>
              <a:t>, </a:t>
            </a:r>
            <a:r>
              <a:rPr lang="el-GR" sz="2400" b="1" dirty="0" smtClean="0">
                <a:effectLst>
                  <a:outerShdw blurRad="38100" dist="38100" dir="2700000" algn="tl">
                    <a:srgbClr val="000000">
                      <a:alpha val="43137"/>
                    </a:srgbClr>
                  </a:outerShdw>
                </a:effectLst>
                <a:latin typeface="Calibri" pitchFamily="34" charset="0"/>
                <a:cs typeface="Calibri" pitchFamily="34" charset="0"/>
              </a:rPr>
              <a:t>Πανεπιστήμιο Κύπρου</a:t>
            </a:r>
          </a:p>
          <a:p>
            <a:endParaRPr lang="el-GR"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l-GR" dirty="0" smtClean="0"/>
              <a:t/>
            </a:r>
            <a:br>
              <a:rPr lang="el-GR" dirty="0" smtClean="0"/>
            </a:br>
            <a:endParaRPr lang="el-GR" dirty="0"/>
          </a:p>
        </p:txBody>
      </p:sp>
      <p:sp>
        <p:nvSpPr>
          <p:cNvPr id="8" name="Rectangle 7"/>
          <p:cNvSpPr/>
          <p:nvPr/>
        </p:nvSpPr>
        <p:spPr>
          <a:xfrm>
            <a:off x="1475656" y="0"/>
            <a:ext cx="7668344" cy="45811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a:p>
        </p:txBody>
      </p:sp>
      <p:sp>
        <p:nvSpPr>
          <p:cNvPr id="10" name="TextBox 9"/>
          <p:cNvSpPr txBox="1"/>
          <p:nvPr/>
        </p:nvSpPr>
        <p:spPr>
          <a:xfrm>
            <a:off x="1403648" y="228704"/>
            <a:ext cx="7740352" cy="5262979"/>
          </a:xfrm>
          <a:prstGeom prst="rect">
            <a:avLst/>
          </a:prstGeom>
          <a:noFill/>
        </p:spPr>
        <p:txBody>
          <a:bodyPr wrap="square" rtlCol="0">
            <a:spAutoFit/>
          </a:bodyPr>
          <a:lstStyle/>
          <a:p>
            <a:pPr algn="ctr"/>
            <a:r>
              <a:rPr lang="el-GR" sz="2800" b="1" dirty="0" smtClean="0"/>
              <a:t>ΗΜΕΡΙΔΑ</a:t>
            </a:r>
          </a:p>
          <a:p>
            <a:pPr algn="ctr"/>
            <a:r>
              <a:rPr lang="el-GR" sz="2400" b="1" i="1" dirty="0" smtClean="0">
                <a:effectLst>
                  <a:outerShdw blurRad="38100" dist="38100" dir="2700000" algn="tl">
                    <a:srgbClr val="000000">
                      <a:alpha val="43137"/>
                    </a:srgbClr>
                  </a:outerShdw>
                </a:effectLst>
              </a:rPr>
              <a:t>«Λόγος και Αντίλογος για την Επιλογή και Αξιολόγηση των Εκπαιδευτικών : Τάσεις και Προβληματισμοί»</a:t>
            </a:r>
          </a:p>
          <a:p>
            <a:pPr algn="ctr"/>
            <a:endParaRPr lang="el-GR" sz="2400" b="1" dirty="0" smtClean="0"/>
          </a:p>
          <a:p>
            <a:pPr algn="ctr"/>
            <a:r>
              <a:rPr lang="el-GR" sz="2400" b="1" dirty="0" smtClean="0"/>
              <a:t>Σάββατο, 13 Απριλίου 2013</a:t>
            </a:r>
          </a:p>
          <a:p>
            <a:endParaRPr lang="el-GR" sz="2800" b="1" dirty="0" smtClean="0"/>
          </a:p>
          <a:p>
            <a:pPr algn="ctr"/>
            <a:r>
              <a:rPr lang="el-GR" sz="3000" b="1" dirty="0" smtClean="0"/>
              <a:t>Ανάπτυξη Μηχανισμών Αξιολόγησης των </a:t>
            </a:r>
            <a:r>
              <a:rPr lang="el-GR" sz="3000" b="1" dirty="0" smtClean="0"/>
              <a:t>Εκπαιδευτικών: </a:t>
            </a:r>
            <a:r>
              <a:rPr lang="el-GR" sz="3000" b="1" dirty="0" smtClean="0"/>
              <a:t>Δυνατότητες Αξιοποίησης της Έρευνας για την Εκπαιδευτική Αποτελεσματικότητα</a:t>
            </a:r>
            <a:endParaRPr lang="en-US" sz="3000" b="1" dirty="0" smtClean="0"/>
          </a:p>
          <a:p>
            <a:pPr algn="ctr"/>
            <a:endParaRPr lang="en-US" sz="2800" b="1" dirty="0" smtClean="0"/>
          </a:p>
          <a:p>
            <a:endParaRPr lang="el-GR" sz="2800" dirty="0"/>
          </a:p>
        </p:txBody>
      </p:sp>
      <p:pic>
        <p:nvPicPr>
          <p:cNvPr id="13" name="Picture 3" descr="http://upload.wikimedia.org/wikipedia/el/e/e0/Ucy_logo.gif"/>
          <p:cNvPicPr>
            <a:picLocks noChangeAspect="1" noChangeArrowheads="1"/>
          </p:cNvPicPr>
          <p:nvPr/>
        </p:nvPicPr>
        <p:blipFill>
          <a:blip r:embed="rId2" cstate="print"/>
          <a:srcRect/>
          <a:stretch>
            <a:fillRect/>
          </a:stretch>
        </p:blipFill>
        <p:spPr bwMode="auto">
          <a:xfrm>
            <a:off x="395536" y="4725144"/>
            <a:ext cx="609600" cy="6191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8600"/>
            <a:ext cx="8153400" cy="990600"/>
          </a:xfrm>
        </p:spPr>
        <p:txBody>
          <a:bodyPr>
            <a:noAutofit/>
          </a:bodyPr>
          <a:lstStyle/>
          <a:p>
            <a:r>
              <a:rPr lang="en-GB" sz="3200" b="1" dirty="0" smtClean="0">
                <a:latin typeface="Calibri" pitchFamily="34" charset="0"/>
              </a:rPr>
              <a:t/>
            </a:r>
            <a:br>
              <a:rPr lang="en-GB" sz="3200" b="1" dirty="0" smtClean="0">
                <a:latin typeface="Calibri" pitchFamily="34" charset="0"/>
              </a:rPr>
            </a:br>
            <a:r>
              <a:rPr lang="en-CA" sz="3200" b="1" dirty="0" smtClean="0">
                <a:latin typeface="Calibri" pitchFamily="34" charset="0"/>
              </a:rPr>
              <a:t> </a:t>
            </a:r>
            <a:br>
              <a:rPr lang="en-CA"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r>
              <a:rPr lang="el-GR" sz="3200" b="1" dirty="0" smtClean="0"/>
              <a:t>ΑΥΤΟΑΞΙΟΛΟΓΗΣΗ ΣΧΟΛΙΚΗΣ ΜΟΝΑΔΑΣ: ΙΔΙΑΙΤΕΡΑ ΧΑΡΑΚΤΗΡΙΣΤΙΚΑ</a:t>
            </a:r>
            <a:r>
              <a:rPr lang="el-GR" sz="3200" b="1" dirty="0" smtClean="0">
                <a:latin typeface="Calibri" pitchFamily="34" charset="0"/>
              </a:rPr>
              <a:t/>
            </a:r>
            <a:br>
              <a:rPr lang="el-GR"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endParaRPr lang="el-GR" sz="3200" b="1" dirty="0">
              <a:latin typeface="Calibri" pitchFamily="34" charset="0"/>
            </a:endParaRPr>
          </a:p>
        </p:txBody>
      </p:sp>
      <p:sp>
        <p:nvSpPr>
          <p:cNvPr id="3" name="Content Placeholder 2"/>
          <p:cNvSpPr>
            <a:spLocks noGrp="1"/>
          </p:cNvSpPr>
          <p:nvPr>
            <p:ph sz="quarter" idx="1"/>
          </p:nvPr>
        </p:nvSpPr>
        <p:spPr>
          <a:xfrm>
            <a:off x="251520" y="1600200"/>
            <a:ext cx="8640960" cy="5069160"/>
          </a:xfrm>
        </p:spPr>
        <p:txBody>
          <a:bodyPr>
            <a:noAutofit/>
          </a:bodyPr>
          <a:lstStyle/>
          <a:p>
            <a:pPr lvl="0">
              <a:spcBef>
                <a:spcPts val="600"/>
              </a:spcBef>
              <a:spcAft>
                <a:spcPts val="600"/>
              </a:spcAft>
            </a:pPr>
            <a:r>
              <a:rPr lang="el-GR" sz="2000" dirty="0" smtClean="0"/>
              <a:t>Η </a:t>
            </a:r>
            <a:r>
              <a:rPr lang="el-GR" sz="2000" b="1" dirty="0" err="1" smtClean="0">
                <a:solidFill>
                  <a:srgbClr val="0070C0"/>
                </a:solidFill>
              </a:rPr>
              <a:t>αυτοαξιολόγηση</a:t>
            </a:r>
            <a:r>
              <a:rPr lang="el-GR" sz="2000" b="1" dirty="0" smtClean="0">
                <a:solidFill>
                  <a:srgbClr val="0070C0"/>
                </a:solidFill>
              </a:rPr>
              <a:t> του σχολείου </a:t>
            </a:r>
            <a:r>
              <a:rPr lang="el-GR" sz="2000" dirty="0" smtClean="0"/>
              <a:t>είναι μια μορφή αξιολόγησης του σχολείου στο σύνολό του, που διεξάγεται για και από τη σχολική κοινότητα στο σύνολό της, για σκοπούς βελτίωσης της αποτελεσματικότητάς του. </a:t>
            </a:r>
          </a:p>
          <a:p>
            <a:pPr lvl="0">
              <a:spcBef>
                <a:spcPts val="600"/>
              </a:spcBef>
              <a:spcAft>
                <a:spcPts val="600"/>
              </a:spcAft>
            </a:pPr>
            <a:r>
              <a:rPr lang="el-GR" sz="2000" dirty="0" smtClean="0"/>
              <a:t>Τρία είναι τα ιδιαίτερα στοιχεία της </a:t>
            </a:r>
            <a:r>
              <a:rPr lang="el-GR" sz="2000" dirty="0" err="1" smtClean="0"/>
              <a:t>αυτοαξιολόγησης</a:t>
            </a:r>
            <a:r>
              <a:rPr lang="el-GR" sz="2000" dirty="0" smtClean="0"/>
              <a:t> της σχολικής μονάδας: </a:t>
            </a:r>
          </a:p>
          <a:p>
            <a:pPr marL="822960" lvl="1" indent="-457200">
              <a:spcBef>
                <a:spcPts val="600"/>
              </a:spcBef>
              <a:spcAft>
                <a:spcPts val="600"/>
              </a:spcAft>
              <a:buFont typeface="+mj-lt"/>
              <a:buAutoNum type="arabicPeriod"/>
            </a:pPr>
            <a:r>
              <a:rPr lang="el-GR" sz="1900" dirty="0" smtClean="0"/>
              <a:t>Απώτερος σκοπός της </a:t>
            </a:r>
            <a:r>
              <a:rPr lang="el-GR" sz="1900" dirty="0" err="1" smtClean="0"/>
              <a:t>αυτοαξιολόγησης</a:t>
            </a:r>
            <a:r>
              <a:rPr lang="el-GR" sz="1900" dirty="0" smtClean="0"/>
              <a:t> της σχολικής μονάδας είναι η </a:t>
            </a:r>
            <a:r>
              <a:rPr lang="el-GR" sz="1900" b="1" i="1" dirty="0" smtClean="0"/>
              <a:t>βελτίωση της αποτελεσματικότητάς της</a:t>
            </a:r>
            <a:r>
              <a:rPr lang="el-GR" sz="1900" dirty="0" smtClean="0"/>
              <a:t>. Άρα, η </a:t>
            </a:r>
            <a:r>
              <a:rPr lang="el-GR" sz="1900" dirty="0" err="1" smtClean="0"/>
              <a:t>αυτοαξιολόγηση</a:t>
            </a:r>
            <a:r>
              <a:rPr lang="el-GR" sz="1900" dirty="0" smtClean="0"/>
              <a:t> εξυπηρετεί το </a:t>
            </a:r>
            <a:r>
              <a:rPr lang="el-GR" sz="1900" b="1" i="1" dirty="0" smtClean="0"/>
              <a:t>διαμορφωτικό σκοπό της αξιολόγησης</a:t>
            </a:r>
            <a:r>
              <a:rPr lang="el-GR" sz="1900" dirty="0" smtClean="0"/>
              <a:t>. </a:t>
            </a:r>
          </a:p>
          <a:p>
            <a:pPr marL="822960" lvl="1" indent="-457200">
              <a:spcBef>
                <a:spcPts val="600"/>
              </a:spcBef>
              <a:spcAft>
                <a:spcPts val="600"/>
              </a:spcAft>
              <a:buFont typeface="+mj-lt"/>
              <a:buAutoNum type="arabicPeriod"/>
            </a:pPr>
            <a:r>
              <a:rPr lang="el-GR" sz="1900" dirty="0" smtClean="0"/>
              <a:t>Η </a:t>
            </a:r>
            <a:r>
              <a:rPr lang="el-GR" sz="1900" dirty="0" err="1" smtClean="0"/>
              <a:t>αυτοαξιολόγηση</a:t>
            </a:r>
            <a:r>
              <a:rPr lang="el-GR" sz="1900" dirty="0" smtClean="0"/>
              <a:t> ανήκει στα συμμετοχικά μοντέλα αξιολόγησης. Η ΕΕΑ υποστηρίζει την </a:t>
            </a:r>
            <a:r>
              <a:rPr lang="el-GR" sz="1900" b="1" i="1" dirty="0" smtClean="0"/>
              <a:t>ενεργό εμπλοκή όλων των μελών της σχολικής μονάδας </a:t>
            </a:r>
            <a:r>
              <a:rPr lang="el-GR" sz="1900" dirty="0" smtClean="0"/>
              <a:t>στη διαδικασία </a:t>
            </a:r>
            <a:r>
              <a:rPr lang="el-GR" sz="1900" dirty="0" err="1" smtClean="0"/>
              <a:t>αυτοαξιολόγησής</a:t>
            </a:r>
            <a:r>
              <a:rPr lang="el-GR" sz="1900" dirty="0" smtClean="0"/>
              <a:t> της.</a:t>
            </a:r>
          </a:p>
          <a:p>
            <a:pPr marL="822960" lvl="1" indent="-457200">
              <a:spcBef>
                <a:spcPts val="600"/>
              </a:spcBef>
              <a:spcAft>
                <a:spcPts val="600"/>
              </a:spcAft>
              <a:buFont typeface="+mj-lt"/>
              <a:buAutoNum type="arabicPeriod"/>
            </a:pPr>
            <a:r>
              <a:rPr lang="el-GR" sz="1900" dirty="0" smtClean="0"/>
              <a:t>Η </a:t>
            </a:r>
            <a:r>
              <a:rPr lang="el-GR" sz="1900" dirty="0" err="1" smtClean="0"/>
              <a:t>αυτοαξιολόγηση</a:t>
            </a:r>
            <a:r>
              <a:rPr lang="el-GR" sz="1900" dirty="0" smtClean="0"/>
              <a:t> αποσκοπεί σε </a:t>
            </a:r>
            <a:r>
              <a:rPr lang="el-GR" sz="1900" b="1" i="1" dirty="0" smtClean="0"/>
              <a:t>συγκέντρωση εμπειρικών δεδομένων </a:t>
            </a:r>
            <a:r>
              <a:rPr lang="el-GR" sz="1900" dirty="0" smtClean="0"/>
              <a:t>που θα βοηθήσουν τα σχολεία να καθορίσουν τη δράση με την οποία πρέπει να ασχοληθούν, ώστε να οδηγηθούν σε βελτίωση της αποτελεσματικότητάς τους. </a:t>
            </a:r>
          </a:p>
          <a:p>
            <a:pPr>
              <a:spcBef>
                <a:spcPts val="600"/>
              </a:spcBef>
              <a:spcAft>
                <a:spcPts val="600"/>
              </a:spcAft>
            </a:pPr>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5496" y="1484313"/>
            <a:ext cx="2880320" cy="4824412"/>
          </a:xfrm>
        </p:spPr>
        <p:txBody>
          <a:bodyPr>
            <a:normAutofit/>
          </a:bodyPr>
          <a:lstStyle/>
          <a:p>
            <a:r>
              <a:rPr lang="en-US" sz="2000" b="1" dirty="0" smtClean="0">
                <a:latin typeface="Calibri" pitchFamily="34" charset="0"/>
              </a:rPr>
              <a:t/>
            </a:r>
            <a:br>
              <a:rPr lang="en-US" sz="2000" b="1" dirty="0" smtClean="0">
                <a:latin typeface="Calibri" pitchFamily="34" charset="0"/>
              </a:rPr>
            </a:br>
            <a:r>
              <a:rPr lang="en-US" sz="2000" b="1" dirty="0" smtClean="0">
                <a:latin typeface="Calibri" pitchFamily="34" charset="0"/>
              </a:rPr>
              <a:t/>
            </a:r>
            <a:br>
              <a:rPr lang="en-US" sz="2000" b="1" dirty="0" smtClean="0">
                <a:latin typeface="Calibri" pitchFamily="34" charset="0"/>
              </a:rPr>
            </a:br>
            <a:r>
              <a:rPr lang="el-GR" sz="2000" b="1" dirty="0" smtClean="0">
                <a:latin typeface="Calibri" pitchFamily="34" charset="0"/>
              </a:rPr>
              <a:t>ΤΑ ΒΑΣΙΚΑ ΣΤΑΔΙΑ ΤΗΣ ΔΥΝΑΜΙΚΗΣ ΠΡΟΣΕΓΓΙΣΗΣ ΓΙΑ ΒΕΛΤΙΩΣΗ ΤΗΣ ΣΧΟΛΙΚΗΣ ΑΠΟΤΕΛΕΣΜΑΤΙΚΟΤΗΤΑΣ</a:t>
            </a:r>
            <a:r>
              <a:rPr lang="en-US" sz="2000" b="1" dirty="0" smtClean="0">
                <a:latin typeface="Calibri" pitchFamily="34" charset="0"/>
              </a:rPr>
              <a:t/>
            </a:r>
            <a:br>
              <a:rPr lang="en-US" sz="2000" b="1" dirty="0" smtClean="0">
                <a:latin typeface="Calibri" pitchFamily="34" charset="0"/>
              </a:rPr>
            </a:br>
            <a:r>
              <a:rPr lang="en-US" sz="2000" b="1" dirty="0" smtClean="0">
                <a:latin typeface="Calibri" pitchFamily="34" charset="0"/>
              </a:rPr>
              <a:t/>
            </a:r>
            <a:br>
              <a:rPr lang="en-US" sz="2000" b="1" dirty="0" smtClean="0">
                <a:latin typeface="Calibri" pitchFamily="34" charset="0"/>
              </a:rPr>
            </a:br>
            <a:endParaRPr lang="el-GR" sz="2000" b="1" dirty="0" smtClean="0">
              <a:latin typeface="Calibri" pitchFamily="34" charset="0"/>
            </a:endParaRPr>
          </a:p>
        </p:txBody>
      </p:sp>
      <p:pic>
        <p:nvPicPr>
          <p:cNvPr id="17411" name="Content Placeholder 5" descr="DASI_GREEK_New.PNG"/>
          <p:cNvPicPr>
            <a:picLocks noGrp="1" noChangeAspect="1"/>
          </p:cNvPicPr>
          <p:nvPr>
            <p:ph sz="quarter" idx="1"/>
          </p:nvPr>
        </p:nvPicPr>
        <p:blipFill>
          <a:blip r:embed="rId2" cstate="print"/>
          <a:srcRect/>
          <a:stretch>
            <a:fillRect/>
          </a:stretch>
        </p:blipFill>
        <p:spPr>
          <a:xfrm>
            <a:off x="2843213" y="-44450"/>
            <a:ext cx="6300787" cy="6929438"/>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97416" cy="990600"/>
          </a:xfrm>
        </p:spPr>
        <p:txBody>
          <a:bodyPr>
            <a:noAutofit/>
          </a:bodyPr>
          <a:lstStyle/>
          <a:p>
            <a:r>
              <a:rPr lang="en-GB" sz="2800" b="1" dirty="0" smtClean="0">
                <a:latin typeface="Calibri" pitchFamily="34" charset="0"/>
              </a:rPr>
              <a:t/>
            </a:r>
            <a:br>
              <a:rPr lang="en-GB" sz="2800" b="1" dirty="0" smtClean="0">
                <a:latin typeface="Calibri" pitchFamily="34" charset="0"/>
              </a:rPr>
            </a:br>
            <a:r>
              <a:rPr lang="en-CA" sz="2800" b="1" dirty="0" smtClean="0">
                <a:latin typeface="Calibri" pitchFamily="34" charset="0"/>
              </a:rPr>
              <a:t> </a:t>
            </a:r>
            <a:br>
              <a:rPr lang="en-CA" sz="2800" b="1" dirty="0" smtClean="0">
                <a:latin typeface="Calibri" pitchFamily="34" charset="0"/>
              </a:rPr>
            </a:br>
            <a:r>
              <a:rPr lang="el-GR" sz="2800" b="1" dirty="0" smtClean="0">
                <a:latin typeface="Calibri" pitchFamily="34" charset="0"/>
              </a:rPr>
              <a:t/>
            </a:r>
            <a:br>
              <a:rPr lang="el-GR" sz="2800" b="1" dirty="0" smtClean="0">
                <a:latin typeface="Calibri" pitchFamily="34" charset="0"/>
              </a:rPr>
            </a:br>
            <a:r>
              <a:rPr lang="el-GR" sz="2800" b="1" cap="all" dirty="0" smtClean="0"/>
              <a:t/>
            </a:r>
            <a:br>
              <a:rPr lang="el-GR" sz="2800" b="1" cap="all" dirty="0" smtClean="0"/>
            </a:br>
            <a:r>
              <a:rPr lang="el-GR" sz="3200" b="1" cap="all" dirty="0" smtClean="0"/>
              <a:t>επομενα βηματα</a:t>
            </a:r>
            <a:r>
              <a:rPr lang="el-GR" sz="3200" b="1" dirty="0" smtClean="0"/>
              <a:t/>
            </a:r>
            <a:br>
              <a:rPr lang="el-GR" sz="3200" b="1" dirty="0" smtClean="0"/>
            </a:br>
            <a:r>
              <a:rPr lang="el-GR" sz="2800" b="1" dirty="0" smtClean="0">
                <a:latin typeface="Calibri" pitchFamily="34" charset="0"/>
              </a:rPr>
              <a:t/>
            </a:r>
            <a:br>
              <a:rPr lang="el-GR" sz="2800" b="1" dirty="0" smtClean="0">
                <a:latin typeface="Calibri" pitchFamily="34" charset="0"/>
              </a:rPr>
            </a:br>
            <a:r>
              <a:rPr lang="el-GR" sz="2800" b="1" dirty="0" smtClean="0">
                <a:latin typeface="Calibri" pitchFamily="34" charset="0"/>
              </a:rPr>
              <a:t/>
            </a:r>
            <a:br>
              <a:rPr lang="el-GR" sz="2800" b="1" dirty="0" smtClean="0">
                <a:latin typeface="Calibri" pitchFamily="34" charset="0"/>
              </a:rPr>
            </a:br>
            <a:endParaRPr lang="el-GR" sz="2800" b="1" dirty="0">
              <a:latin typeface="Calibri" pitchFamily="34" charset="0"/>
            </a:endParaRPr>
          </a:p>
        </p:txBody>
      </p:sp>
      <p:sp>
        <p:nvSpPr>
          <p:cNvPr id="3" name="Content Placeholder 2"/>
          <p:cNvSpPr>
            <a:spLocks noGrp="1"/>
          </p:cNvSpPr>
          <p:nvPr>
            <p:ph sz="quarter" idx="1"/>
          </p:nvPr>
        </p:nvSpPr>
        <p:spPr>
          <a:xfrm>
            <a:off x="395536" y="1628800"/>
            <a:ext cx="8496944" cy="4968552"/>
          </a:xfrm>
        </p:spPr>
        <p:txBody>
          <a:bodyPr>
            <a:noAutofit/>
          </a:bodyPr>
          <a:lstStyle/>
          <a:p>
            <a:pPr>
              <a:lnSpc>
                <a:spcPct val="80000"/>
              </a:lnSpc>
              <a:spcBef>
                <a:spcPts val="1200"/>
              </a:spcBef>
              <a:spcAft>
                <a:spcPts val="1200"/>
              </a:spcAft>
              <a:buFont typeface="Wingdings" pitchFamily="2" charset="2"/>
              <a:buChar char="q"/>
            </a:pPr>
            <a:r>
              <a:rPr lang="el-GR" sz="2200" b="1" dirty="0" smtClean="0"/>
              <a:t>Η πολιτική διάσταση της αξιολόγησης</a:t>
            </a:r>
            <a:r>
              <a:rPr lang="en-US" sz="2200" b="1" dirty="0" smtClean="0"/>
              <a:t>: </a:t>
            </a:r>
            <a:r>
              <a:rPr lang="en-US" sz="2200" dirty="0" smtClean="0"/>
              <a:t>O</a:t>
            </a:r>
            <a:r>
              <a:rPr lang="el-GR" sz="2200" dirty="0" smtClean="0"/>
              <a:t>ι </a:t>
            </a:r>
            <a:r>
              <a:rPr lang="el-GR" sz="2200" dirty="0"/>
              <a:t>απόψεις των φορέων και ιδιαίτερα οι διαφορετικές εκτιμήσεις των εμπλεκομένων </a:t>
            </a:r>
            <a:r>
              <a:rPr lang="el-GR" sz="2200" dirty="0" smtClean="0"/>
              <a:t>σ</a:t>
            </a:r>
            <a:r>
              <a:rPr lang="el-GR" sz="2200" dirty="0"/>
              <a:t>ε</a:t>
            </a:r>
            <a:r>
              <a:rPr lang="el-GR" sz="2200" dirty="0" smtClean="0"/>
              <a:t> προτεινόμενα σχέδια αξιολόγησης </a:t>
            </a:r>
            <a:r>
              <a:rPr lang="el-GR" sz="2200" dirty="0"/>
              <a:t>καθορίζονται από τις επιπτώσεις, άμεσες ή έμμεσες που θα έχουν αυτές οι αλλαγές στα άτομα της κάθε ομάδας. </a:t>
            </a:r>
            <a:endParaRPr lang="el-GR" sz="2200" dirty="0" smtClean="0"/>
          </a:p>
          <a:p>
            <a:pPr>
              <a:lnSpc>
                <a:spcPct val="80000"/>
              </a:lnSpc>
              <a:spcBef>
                <a:spcPts val="1200"/>
              </a:spcBef>
              <a:spcAft>
                <a:spcPts val="1200"/>
              </a:spcAft>
              <a:buFont typeface="Wingdings" pitchFamily="2" charset="2"/>
              <a:buChar char="q"/>
            </a:pPr>
            <a:r>
              <a:rPr lang="el-GR" sz="2200" dirty="0" smtClean="0"/>
              <a:t>Με </a:t>
            </a:r>
            <a:r>
              <a:rPr lang="el-GR" sz="2200" dirty="0"/>
              <a:t>βάση το πιο πάνω, το ερώτημα που χρήζει περαιτέρω διερεύνησης αναφέρεται στη </a:t>
            </a:r>
            <a:r>
              <a:rPr lang="el-GR" sz="2200" b="1" i="1" dirty="0"/>
              <a:t>μεθοδολογία</a:t>
            </a:r>
            <a:r>
              <a:rPr lang="el-GR" sz="2200" b="1" i="1" dirty="0">
                <a:solidFill>
                  <a:srgbClr val="0070C0"/>
                </a:solidFill>
              </a:rPr>
              <a:t> </a:t>
            </a:r>
            <a:r>
              <a:rPr lang="el-GR" sz="2200" dirty="0"/>
              <a:t>που χρειάζεται να </a:t>
            </a:r>
            <a:r>
              <a:rPr lang="el-GR" sz="2200" dirty="0" smtClean="0"/>
              <a:t>υιοθετηθεί, ώστε </a:t>
            </a:r>
            <a:r>
              <a:rPr lang="el-GR" sz="2200" dirty="0"/>
              <a:t>να επιτύχουμε την ανάπτυξη </a:t>
            </a:r>
            <a:r>
              <a:rPr lang="el-GR" sz="2200" b="1" dirty="0" smtClean="0"/>
              <a:t>έγκυρων</a:t>
            </a:r>
            <a:r>
              <a:rPr lang="el-GR" sz="2200" dirty="0" smtClean="0"/>
              <a:t> συστημάτων για </a:t>
            </a:r>
            <a:r>
              <a:rPr lang="el-GR" sz="2200" dirty="0"/>
              <a:t>αξιολόγηση του εκπαιδευτικού, της σχολικής μονάδας και του εκπαιδευτικού </a:t>
            </a:r>
            <a:r>
              <a:rPr lang="el-GR" sz="2200" dirty="0" smtClean="0"/>
              <a:t>συστήματος.</a:t>
            </a:r>
          </a:p>
          <a:p>
            <a:pPr>
              <a:lnSpc>
                <a:spcPct val="80000"/>
              </a:lnSpc>
              <a:spcBef>
                <a:spcPts val="1200"/>
              </a:spcBef>
              <a:spcAft>
                <a:spcPts val="1200"/>
              </a:spcAft>
              <a:buFont typeface="Wingdings" pitchFamily="2" charset="2"/>
              <a:buChar char="q"/>
            </a:pPr>
            <a:r>
              <a:rPr lang="el-GR" sz="2200" dirty="0" smtClean="0"/>
              <a:t>Η επίτευξη αυτού του στόχου θα συμβάλει σε</a:t>
            </a:r>
            <a:r>
              <a:rPr lang="el-GR" sz="2200" i="1" dirty="0" smtClean="0"/>
              <a:t> </a:t>
            </a:r>
            <a:r>
              <a:rPr lang="el-GR" sz="2200" b="1" dirty="0" smtClean="0"/>
              <a:t>βελτίωση των μαθησιακών επιπέδων</a:t>
            </a:r>
            <a:r>
              <a:rPr lang="el-GR" sz="2200" dirty="0" smtClean="0"/>
              <a:t>, αλλά και στο</a:t>
            </a:r>
            <a:r>
              <a:rPr lang="en-US" sz="2200" dirty="0" smtClean="0"/>
              <a:t> </a:t>
            </a:r>
            <a:r>
              <a:rPr lang="el-GR" sz="2200" dirty="0" smtClean="0"/>
              <a:t>να ανοίξει ο δρόμος στην ανάπτυξη εκπαιδευτικών αλλαγών που θα στηρίζονται σε </a:t>
            </a:r>
            <a:r>
              <a:rPr lang="el-GR" sz="2200" b="1" i="1" dirty="0" smtClean="0"/>
              <a:t>εμπειρικά τεκμηριωμένες προτάσεις που προκύπτουν από το χώρο της εκπαιδευτικής έρευνας (</a:t>
            </a:r>
            <a:r>
              <a:rPr lang="en-US" sz="2200" b="1" i="1" dirty="0" smtClean="0"/>
              <a:t>evidence-based and theory-driven approach</a:t>
            </a:r>
            <a:r>
              <a:rPr lang="el-GR" sz="2200" b="1" i="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7584" y="2780928"/>
            <a:ext cx="7704856" cy="646331"/>
          </a:xfrm>
          <a:prstGeom prst="rect">
            <a:avLst/>
          </a:prstGeom>
        </p:spPr>
        <p:txBody>
          <a:bodyPr wrap="square">
            <a:spAutoFit/>
          </a:bodyPr>
          <a:lstStyle/>
          <a:p>
            <a:pPr algn="ctr"/>
            <a:r>
              <a:rPr lang="el-GR" sz="3600" b="1" dirty="0" smtClean="0"/>
              <a:t>ΣΑΣ ΕΥΧΑΡΙΣΤΩ ΓΙΑ ΤΗΝ ΠΡΟΣΟΧΗ ΣΑΣ!</a:t>
            </a:r>
            <a:endParaRPr lang="en-US" sz="3600" b="1" dirty="0"/>
          </a:p>
        </p:txBody>
      </p:sp>
      <p:pic>
        <p:nvPicPr>
          <p:cNvPr id="4" name="Picture 8" descr="C:\Users\Anastasia\AppData\Local\Microsoft\Windows\Temporary Internet Files\Content.IE5\7ZO6FRN5\MC900295721[1].wmf"/>
          <p:cNvPicPr>
            <a:picLocks noChangeAspect="1" noChangeArrowheads="1"/>
          </p:cNvPicPr>
          <p:nvPr/>
        </p:nvPicPr>
        <p:blipFill>
          <a:blip r:embed="rId2" cstate="print"/>
          <a:srcRect/>
          <a:stretch>
            <a:fillRect/>
          </a:stretch>
        </p:blipFill>
        <p:spPr bwMode="auto">
          <a:xfrm>
            <a:off x="5806190" y="4941168"/>
            <a:ext cx="2726474" cy="16828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8153400" cy="990600"/>
          </a:xfrm>
        </p:spPr>
        <p:txBody>
          <a:bodyPr>
            <a:normAutofit fontScale="90000"/>
          </a:bodyPr>
          <a:lstStyle/>
          <a:p>
            <a:r>
              <a:rPr lang="en-GB" b="1" dirty="0" smtClean="0"/>
              <a:t/>
            </a:r>
            <a:br>
              <a:rPr lang="en-GB" b="1" dirty="0" smtClean="0"/>
            </a:br>
            <a:r>
              <a:rPr lang="el-GR" sz="3600" b="1" dirty="0" smtClean="0"/>
              <a:t>ΕΙΣΑΓΩΓΗ</a:t>
            </a:r>
            <a:r>
              <a:rPr lang="el-GR" sz="3600" dirty="0" smtClean="0"/>
              <a:t/>
            </a:r>
            <a:br>
              <a:rPr lang="el-GR" sz="3600" dirty="0" smtClean="0"/>
            </a:br>
            <a:r>
              <a:rPr lang="el-GR" dirty="0" smtClean="0"/>
              <a:t/>
            </a:r>
            <a:br>
              <a:rPr lang="el-GR" dirty="0" smtClean="0"/>
            </a:br>
            <a:endParaRPr lang="el-GR" dirty="0"/>
          </a:p>
        </p:txBody>
      </p:sp>
      <p:sp>
        <p:nvSpPr>
          <p:cNvPr id="3" name="Content Placeholder 2"/>
          <p:cNvSpPr>
            <a:spLocks noGrp="1"/>
          </p:cNvSpPr>
          <p:nvPr>
            <p:ph sz="quarter" idx="1"/>
          </p:nvPr>
        </p:nvSpPr>
        <p:spPr>
          <a:xfrm>
            <a:off x="323528" y="1584176"/>
            <a:ext cx="8640960" cy="5445224"/>
          </a:xfrm>
        </p:spPr>
        <p:txBody>
          <a:bodyPr>
            <a:noAutofit/>
          </a:bodyPr>
          <a:lstStyle/>
          <a:p>
            <a:pPr lvl="0">
              <a:spcBef>
                <a:spcPts val="1200"/>
              </a:spcBef>
              <a:spcAft>
                <a:spcPts val="1200"/>
              </a:spcAft>
            </a:pPr>
            <a:r>
              <a:rPr lang="el-GR" sz="2200" dirty="0" smtClean="0"/>
              <a:t>Τα συστήματα αξιολόγησης του εκπαιδευτικού έργου που αναπτύχθηκαν την περασμένη δεκαετία δεν στηρίχτηκαν σε ένα στέρεο θεωρητικό υπόβαθρο.</a:t>
            </a:r>
          </a:p>
          <a:p>
            <a:pPr lvl="0">
              <a:spcBef>
                <a:spcPts val="1200"/>
              </a:spcBef>
              <a:spcAft>
                <a:spcPts val="1200"/>
              </a:spcAft>
            </a:pPr>
            <a:r>
              <a:rPr lang="el-GR" sz="2200" dirty="0" smtClean="0"/>
              <a:t> Δικαιολογημένα ασκείται σε αυτά κριτική σε σχέση με την εγκυρότητά τους. </a:t>
            </a:r>
          </a:p>
          <a:p>
            <a:pPr lvl="0">
              <a:spcBef>
                <a:spcPts val="1200"/>
              </a:spcBef>
              <a:spcAft>
                <a:spcPts val="1200"/>
              </a:spcAft>
            </a:pPr>
            <a:r>
              <a:rPr lang="en-US" sz="2200" dirty="0" smtClean="0"/>
              <a:t>H</a:t>
            </a:r>
            <a:r>
              <a:rPr lang="el-GR" sz="2200" dirty="0" smtClean="0"/>
              <a:t> </a:t>
            </a:r>
            <a:r>
              <a:rPr lang="el-GR" sz="2200" b="1" i="1" dirty="0" smtClean="0"/>
              <a:t>Έρευνα για την Εκπαιδευτική Αποτελεσματικότητα (ΕΕΑ) </a:t>
            </a:r>
            <a:r>
              <a:rPr lang="el-GR" sz="2200" dirty="0" smtClean="0"/>
              <a:t>μπορεί να συμβάλει στην ανάπτυξη έγκυρων συστημάτων αξιολόγησης του εκπαιδευτικού έργου. </a:t>
            </a:r>
            <a:endParaRPr lang="en-US" sz="2200" dirty="0" smtClean="0"/>
          </a:p>
          <a:p>
            <a:pPr lvl="0">
              <a:spcBef>
                <a:spcPts val="1200"/>
              </a:spcBef>
              <a:spcAft>
                <a:spcPts val="1200"/>
              </a:spcAft>
            </a:pPr>
            <a:r>
              <a:rPr lang="el-GR" sz="2200" dirty="0" smtClean="0"/>
              <a:t>Παρουσιάζονται τρόποι με τους οποίους είναι δυνατό να αξιοποιηθεί η ΕΕΑ, ώστε να μπορέσουν να αναπτυχθούν μηχανισμοί αξιολόγησης του εκπαιδευτικού έργου που θα συμβάλλουν στη βελτίωση της ποιότητας της εκπαίδευσης.</a:t>
            </a:r>
          </a:p>
          <a:p>
            <a:pPr>
              <a:spcBef>
                <a:spcPts val="1200"/>
              </a:spcBef>
              <a:spcAft>
                <a:spcPts val="1200"/>
              </a:spcAft>
            </a:pPr>
            <a:endParaRPr lang="el-GR" sz="22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latin typeface="Calibri" pitchFamily="34" charset="0"/>
              </a:rPr>
              <a:t/>
            </a:r>
            <a:br>
              <a:rPr lang="en-GB" sz="3200" b="1" dirty="0" smtClean="0">
                <a:latin typeface="Calibri" pitchFamily="34" charset="0"/>
              </a:rPr>
            </a:br>
            <a:r>
              <a:rPr lang="en-CA" sz="3200" b="1" dirty="0" smtClean="0">
                <a:latin typeface="Calibri" pitchFamily="34" charset="0"/>
              </a:rPr>
              <a:t> </a:t>
            </a:r>
            <a:br>
              <a:rPr lang="en-CA"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r>
              <a:rPr lang="el-GR" sz="3200" b="1" dirty="0" smtClean="0"/>
              <a:t>ΟΙ ΒΑΣΙΚΕΣ ΠΤΥΧΕΣ ΕΝΟΣ ΣΥΣΤΗΜΑΤΟΣ ΑΞΙΟΛΟΓΗΣΗΣ ΚΑΙ Η ΕΕΑ</a:t>
            </a:r>
            <a:br>
              <a:rPr lang="el-GR" sz="3200" b="1" dirty="0" smtClean="0"/>
            </a:br>
            <a:r>
              <a:rPr lang="el-GR" sz="3200" b="1" dirty="0" smtClean="0">
                <a:latin typeface="Calibri" pitchFamily="34" charset="0"/>
              </a:rPr>
              <a:t/>
            </a:r>
            <a:br>
              <a:rPr lang="el-GR"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endParaRPr lang="el-GR" sz="3200" b="1" dirty="0">
              <a:latin typeface="Calibri" pitchFamily="34" charset="0"/>
            </a:endParaRPr>
          </a:p>
        </p:txBody>
      </p:sp>
      <p:sp>
        <p:nvSpPr>
          <p:cNvPr id="3" name="Content Placeholder 2"/>
          <p:cNvSpPr>
            <a:spLocks noGrp="1"/>
          </p:cNvSpPr>
          <p:nvPr>
            <p:ph sz="quarter" idx="1"/>
          </p:nvPr>
        </p:nvSpPr>
        <p:spPr>
          <a:xfrm>
            <a:off x="395536" y="1700808"/>
            <a:ext cx="8496944" cy="4853136"/>
          </a:xfrm>
        </p:spPr>
        <p:txBody>
          <a:bodyPr>
            <a:noAutofit/>
          </a:bodyPr>
          <a:lstStyle/>
          <a:p>
            <a:pPr lvl="0">
              <a:spcBef>
                <a:spcPts val="1200"/>
              </a:spcBef>
              <a:spcAft>
                <a:spcPts val="1200"/>
              </a:spcAft>
            </a:pPr>
            <a:r>
              <a:rPr lang="el-GR" sz="2200" dirty="0" smtClean="0"/>
              <a:t>Οι άξονες που πρέπει να οριοθετούν την προσπάθεια για ανάπτυξη συστημάτων αξιολόγησης του εκπαιδευτικού έργου είναι </a:t>
            </a:r>
            <a:r>
              <a:rPr lang="el-GR" sz="2200" b="1" i="1" dirty="0" smtClean="0">
                <a:solidFill>
                  <a:srgbClr val="0070C0"/>
                </a:solidFill>
              </a:rPr>
              <a:t>οι σκοποί της αξιολόγησης, τα κριτήρια αξιολόγησης</a:t>
            </a:r>
            <a:r>
              <a:rPr lang="el-GR" sz="2200" b="1" i="1" dirty="0" smtClean="0">
                <a:solidFill>
                  <a:srgbClr val="00B050"/>
                </a:solidFill>
              </a:rPr>
              <a:t> </a:t>
            </a:r>
            <a:r>
              <a:rPr lang="el-GR" sz="2200" dirty="0" smtClean="0"/>
              <a:t>και</a:t>
            </a:r>
            <a:r>
              <a:rPr lang="el-GR" sz="2200" dirty="0" smtClean="0">
                <a:solidFill>
                  <a:srgbClr val="FF0000"/>
                </a:solidFill>
              </a:rPr>
              <a:t> </a:t>
            </a:r>
            <a:r>
              <a:rPr lang="el-GR" sz="2200" b="1" i="1" dirty="0" smtClean="0">
                <a:solidFill>
                  <a:srgbClr val="0070C0"/>
                </a:solidFill>
              </a:rPr>
              <a:t>οι πηγές συγκέντρωσης δεδομένων.</a:t>
            </a:r>
            <a:r>
              <a:rPr lang="el-GR" sz="2200" b="1" i="1" dirty="0" smtClean="0">
                <a:solidFill>
                  <a:srgbClr val="00B050"/>
                </a:solidFill>
              </a:rPr>
              <a:t> </a:t>
            </a:r>
          </a:p>
          <a:p>
            <a:pPr>
              <a:spcBef>
                <a:spcPts val="1200"/>
              </a:spcBef>
              <a:spcAft>
                <a:spcPts val="1200"/>
              </a:spcAft>
              <a:buNone/>
            </a:pPr>
            <a:r>
              <a:rPr lang="el-GR" sz="2200" b="1" dirty="0" smtClean="0"/>
              <a:t>Α) Σκοποί αξιολόγησης </a:t>
            </a:r>
          </a:p>
          <a:p>
            <a:pPr marL="457200" indent="-457200">
              <a:spcBef>
                <a:spcPts val="1200"/>
              </a:spcBef>
              <a:spcAft>
                <a:spcPts val="1200"/>
              </a:spcAft>
              <a:buFont typeface="+mj-lt"/>
              <a:buAutoNum type="arabicPeriod"/>
            </a:pPr>
            <a:r>
              <a:rPr lang="el-GR" sz="2200" i="1" dirty="0" smtClean="0"/>
              <a:t>Η </a:t>
            </a:r>
            <a:r>
              <a:rPr lang="el-GR" sz="2200" b="1" i="1" dirty="0" smtClean="0"/>
              <a:t>Διαμορφωτική (</a:t>
            </a:r>
            <a:r>
              <a:rPr lang="el-GR" sz="2200" b="1" i="1" dirty="0" err="1" smtClean="0"/>
              <a:t>formative</a:t>
            </a:r>
            <a:r>
              <a:rPr lang="el-GR" sz="2200" b="1" i="1" dirty="0" smtClean="0"/>
              <a:t>) Αξιολόγηση </a:t>
            </a:r>
            <a:r>
              <a:rPr lang="el-GR" sz="2200" dirty="0" smtClean="0"/>
              <a:t>αποσκοπεί σε βελτίωση της αποτελεσματικότητας του εκπαιδευτικού έργου.</a:t>
            </a:r>
            <a:endParaRPr lang="el-GR" sz="2200" b="1" dirty="0" smtClean="0"/>
          </a:p>
          <a:p>
            <a:pPr marL="457200" indent="-457200">
              <a:spcBef>
                <a:spcPts val="1200"/>
              </a:spcBef>
              <a:spcAft>
                <a:spcPts val="1200"/>
              </a:spcAft>
              <a:buFont typeface="+mj-lt"/>
              <a:buAutoNum type="arabicPeriod"/>
            </a:pPr>
            <a:r>
              <a:rPr lang="el-GR" sz="2200" i="1" dirty="0" smtClean="0"/>
              <a:t>Η </a:t>
            </a:r>
            <a:r>
              <a:rPr lang="el-GR" sz="2200" b="1" i="1" dirty="0" smtClean="0"/>
              <a:t>Συγκριτική (</a:t>
            </a:r>
            <a:r>
              <a:rPr lang="el-GR" sz="2200" b="1" i="1" dirty="0" err="1" smtClean="0"/>
              <a:t>summative</a:t>
            </a:r>
            <a:r>
              <a:rPr lang="el-GR" sz="2200" b="1" i="1" dirty="0" smtClean="0"/>
              <a:t>) Αξιολόγηση </a:t>
            </a:r>
            <a:r>
              <a:rPr lang="el-GR" sz="2200" dirty="0" smtClean="0"/>
              <a:t>επιδιώκει να εντοπίσει τους εκπαιδευτικούς/σχολικές μονάδες που είναι οι πλέον αποτελεσματικοί/αποτελεσματικές ως προς συγκεκριμένα κριτήρια. </a:t>
            </a:r>
            <a:endParaRPr lang="el-GR"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latin typeface="Calibri" pitchFamily="34" charset="0"/>
              </a:rPr>
              <a:t/>
            </a:r>
            <a:br>
              <a:rPr lang="en-GB" sz="3200" b="1" dirty="0" smtClean="0">
                <a:latin typeface="Calibri" pitchFamily="34" charset="0"/>
              </a:rPr>
            </a:br>
            <a:r>
              <a:rPr lang="en-CA" sz="3200" b="1" dirty="0" smtClean="0">
                <a:latin typeface="Calibri" pitchFamily="34" charset="0"/>
              </a:rPr>
              <a:t> </a:t>
            </a:r>
            <a:br>
              <a:rPr lang="en-CA"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r>
              <a:rPr lang="el-GR" sz="3200" b="1" dirty="0" smtClean="0"/>
              <a:t>ΟΙ ΒΑΣΙΚΕΣ ΠΤΥΧΕΣ ΕΝΟΣ ΣΥΣΤΗΜΑΤΟΣ ΑΞΙΟΛΟΓΗΣΗΣ ΚΑΙ Η ΕΕΑ</a:t>
            </a:r>
            <a:br>
              <a:rPr lang="el-GR" sz="3200" b="1" dirty="0" smtClean="0"/>
            </a:br>
            <a:r>
              <a:rPr lang="el-GR" sz="3200" b="1" dirty="0" smtClean="0">
                <a:latin typeface="Calibri" pitchFamily="34" charset="0"/>
              </a:rPr>
              <a:t/>
            </a:r>
            <a:br>
              <a:rPr lang="el-GR"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endParaRPr lang="el-GR" sz="3200" b="1" dirty="0">
              <a:latin typeface="Calibri" pitchFamily="34" charset="0"/>
            </a:endParaRPr>
          </a:p>
        </p:txBody>
      </p:sp>
      <p:sp>
        <p:nvSpPr>
          <p:cNvPr id="3" name="Content Placeholder 2"/>
          <p:cNvSpPr>
            <a:spLocks noGrp="1"/>
          </p:cNvSpPr>
          <p:nvPr>
            <p:ph sz="quarter" idx="1"/>
          </p:nvPr>
        </p:nvSpPr>
        <p:spPr>
          <a:xfrm>
            <a:off x="395536" y="1700808"/>
            <a:ext cx="8496944" cy="4853136"/>
          </a:xfrm>
        </p:spPr>
        <p:txBody>
          <a:bodyPr>
            <a:noAutofit/>
          </a:bodyPr>
          <a:lstStyle/>
          <a:p>
            <a:pPr>
              <a:spcBef>
                <a:spcPts val="1200"/>
              </a:spcBef>
              <a:spcAft>
                <a:spcPts val="1200"/>
              </a:spcAft>
              <a:buNone/>
            </a:pPr>
            <a:r>
              <a:rPr lang="el-GR" sz="2200" b="1" dirty="0" smtClean="0"/>
              <a:t>Α) Σκοποί αξιολόγησης  (συνέχεια)</a:t>
            </a:r>
          </a:p>
          <a:p>
            <a:pPr lvl="0">
              <a:spcBef>
                <a:spcPts val="1200"/>
              </a:spcBef>
              <a:spcAft>
                <a:spcPts val="1200"/>
              </a:spcAft>
            </a:pPr>
            <a:r>
              <a:rPr lang="el-GR" sz="2200" dirty="0" smtClean="0"/>
              <a:t>Οι δύο σκοποί της αξιολόγησης, είναι πρακτικά αδύνατο να επιτευχθούν με τη χρήση ενός και μόνο συστήματος αξιολόγησης. </a:t>
            </a:r>
            <a:endParaRPr lang="el-GR" sz="2200" b="1" dirty="0" smtClean="0"/>
          </a:p>
          <a:p>
            <a:pPr lvl="0">
              <a:spcBef>
                <a:spcPts val="1200"/>
              </a:spcBef>
              <a:spcAft>
                <a:spcPts val="1200"/>
              </a:spcAft>
            </a:pPr>
            <a:r>
              <a:rPr lang="el-GR" sz="2200" dirty="0" smtClean="0"/>
              <a:t>Ο καθορισμός του σκοπού της αξιολόγησης επηρεάζει τόσο το </a:t>
            </a:r>
            <a:r>
              <a:rPr lang="el-GR" sz="2200" b="1" dirty="0" smtClean="0"/>
              <a:t>σχεδιασμό των οργάνων αξιολόγησης </a:t>
            </a:r>
            <a:r>
              <a:rPr lang="el-GR" sz="2200" dirty="0" smtClean="0"/>
              <a:t>όσο και την </a:t>
            </a:r>
            <a:r>
              <a:rPr lang="el-GR" sz="2200" b="1" dirty="0" smtClean="0"/>
              <a:t>ερμηνεία των αποτελεσμάτων της αξιολόγησης</a:t>
            </a:r>
            <a:r>
              <a:rPr lang="el-GR" sz="2200" dirty="0" smtClean="0"/>
              <a:t>. </a:t>
            </a:r>
            <a:endParaRPr lang="el-GR" sz="2200" b="1" dirty="0" smtClean="0"/>
          </a:p>
          <a:p>
            <a:pPr lvl="0">
              <a:spcBef>
                <a:spcPts val="1200"/>
              </a:spcBef>
              <a:spcAft>
                <a:spcPts val="1200"/>
              </a:spcAft>
            </a:pPr>
            <a:r>
              <a:rPr lang="el-GR" sz="2200" dirty="0" smtClean="0"/>
              <a:t>Χρειάζεται να καθοριστούν διαδικασίες και μέσα που θα επιτρέπουν τη </a:t>
            </a:r>
            <a:r>
              <a:rPr lang="el-GR" sz="2200" b="1" dirty="0" smtClean="0"/>
              <a:t>σύνδεση</a:t>
            </a:r>
            <a:r>
              <a:rPr lang="el-GR" sz="2200" dirty="0" smtClean="0"/>
              <a:t> των δύο μηχανισμών αξιολόγησης, ώστε να μην επικρατήσει ο ένας σε βάρος του άλλου. </a:t>
            </a:r>
            <a:endParaRPr lang="el-GR" sz="2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latin typeface="Calibri" pitchFamily="34" charset="0"/>
              </a:rPr>
              <a:t/>
            </a:r>
            <a:br>
              <a:rPr lang="en-GB" sz="3200" b="1" dirty="0" smtClean="0">
                <a:latin typeface="Calibri" pitchFamily="34" charset="0"/>
              </a:rPr>
            </a:br>
            <a:r>
              <a:rPr lang="en-CA" sz="3200" b="1" dirty="0" smtClean="0">
                <a:latin typeface="Calibri" pitchFamily="34" charset="0"/>
              </a:rPr>
              <a:t> </a:t>
            </a:r>
            <a:br>
              <a:rPr lang="en-CA"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r>
              <a:rPr lang="el-GR" sz="3200" b="1" dirty="0" smtClean="0"/>
              <a:t>ΟΙ ΒΑΣΙΚΕΣ ΠΤΥΧΕΣ ΕΝΟΣ ΣΥΣΤΗΜΑΤΟΣ ΑΞΙΟΛΟΓΗΣΗΣ ΚΑΙ Η ΕΕΑ</a:t>
            </a:r>
            <a:br>
              <a:rPr lang="el-GR" sz="3200" b="1" dirty="0" smtClean="0"/>
            </a:br>
            <a:r>
              <a:rPr lang="el-GR" sz="3200" b="1" dirty="0" smtClean="0">
                <a:latin typeface="Calibri" pitchFamily="34" charset="0"/>
              </a:rPr>
              <a:t/>
            </a:r>
            <a:br>
              <a:rPr lang="el-GR"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endParaRPr lang="el-GR" sz="3200" b="1" dirty="0">
              <a:latin typeface="Calibri" pitchFamily="34" charset="0"/>
            </a:endParaRPr>
          </a:p>
        </p:txBody>
      </p:sp>
      <p:sp>
        <p:nvSpPr>
          <p:cNvPr id="3" name="Content Placeholder 2"/>
          <p:cNvSpPr>
            <a:spLocks noGrp="1"/>
          </p:cNvSpPr>
          <p:nvPr>
            <p:ph sz="quarter" idx="1"/>
          </p:nvPr>
        </p:nvSpPr>
        <p:spPr>
          <a:xfrm>
            <a:off x="395536" y="1628800"/>
            <a:ext cx="8496944" cy="4853136"/>
          </a:xfrm>
        </p:spPr>
        <p:txBody>
          <a:bodyPr>
            <a:noAutofit/>
          </a:bodyPr>
          <a:lstStyle/>
          <a:p>
            <a:pPr>
              <a:spcBef>
                <a:spcPts val="1200"/>
              </a:spcBef>
              <a:spcAft>
                <a:spcPts val="1200"/>
              </a:spcAft>
              <a:buNone/>
            </a:pPr>
            <a:r>
              <a:rPr lang="el-GR" sz="2200" b="1" dirty="0" smtClean="0"/>
              <a:t>Β) Κριτήρια Αξιολόγησης</a:t>
            </a:r>
          </a:p>
          <a:p>
            <a:pPr marL="0" indent="0">
              <a:spcBef>
                <a:spcPts val="1200"/>
              </a:spcBef>
              <a:spcAft>
                <a:spcPts val="1200"/>
              </a:spcAft>
              <a:buNone/>
            </a:pPr>
            <a:r>
              <a:rPr lang="el-GR" sz="2200" dirty="0" smtClean="0"/>
              <a:t>Ο καθορισμός κριτηρίων αξιολόγησης της σχολικής μονάδας μπορεί να στηριχτεί: </a:t>
            </a:r>
            <a:endParaRPr lang="el-GR" sz="2200" b="1" dirty="0" smtClean="0"/>
          </a:p>
          <a:p>
            <a:pPr marL="457200" lvl="0" indent="-457200">
              <a:spcBef>
                <a:spcPts val="1200"/>
              </a:spcBef>
              <a:spcAft>
                <a:spcPts val="1200"/>
              </a:spcAft>
              <a:buFont typeface="+mj-lt"/>
              <a:buAutoNum type="arabicPeriod"/>
            </a:pPr>
            <a:r>
              <a:rPr lang="el-GR" sz="2200" dirty="0" smtClean="0"/>
              <a:t>Στον τρόπο με τον οποίο περιγράφεται ο ρόλος του σχολείου σε ένα εκπαιδευτικό σύστημα (</a:t>
            </a:r>
            <a:r>
              <a:rPr lang="el-GR" sz="2200" dirty="0" err="1" smtClean="0"/>
              <a:t>job</a:t>
            </a:r>
            <a:r>
              <a:rPr lang="el-GR" sz="2200" dirty="0" smtClean="0"/>
              <a:t> </a:t>
            </a:r>
            <a:r>
              <a:rPr lang="el-GR" sz="2200" dirty="0" err="1" smtClean="0"/>
              <a:t>description</a:t>
            </a:r>
            <a:r>
              <a:rPr lang="el-GR" sz="2200" dirty="0" smtClean="0"/>
              <a:t>).</a:t>
            </a:r>
            <a:endParaRPr lang="el-GR" sz="2200" b="1" dirty="0" smtClean="0"/>
          </a:p>
          <a:p>
            <a:pPr marL="457200" lvl="0" indent="-457200">
              <a:spcBef>
                <a:spcPts val="1200"/>
              </a:spcBef>
              <a:spcAft>
                <a:spcPts val="1200"/>
              </a:spcAft>
              <a:buFont typeface="+mj-lt"/>
              <a:buAutoNum type="arabicPeriod"/>
            </a:pPr>
            <a:r>
              <a:rPr lang="el-GR" sz="2200" dirty="0" smtClean="0"/>
              <a:t>Στο περιεχόμενο του επαγγελματικού κώδικα των εκπαιδευτικών (</a:t>
            </a:r>
            <a:r>
              <a:rPr lang="en-US" sz="2200" dirty="0" smtClean="0"/>
              <a:t>professional code</a:t>
            </a:r>
            <a:r>
              <a:rPr lang="el-GR" sz="2200" dirty="0" smtClean="0"/>
              <a:t>).</a:t>
            </a:r>
            <a:endParaRPr lang="el-GR" sz="2200" b="1" dirty="0" smtClean="0"/>
          </a:p>
          <a:p>
            <a:pPr marL="457200" indent="-457200">
              <a:spcBef>
                <a:spcPts val="1200"/>
              </a:spcBef>
              <a:spcAft>
                <a:spcPts val="1200"/>
              </a:spcAft>
              <a:buFont typeface="+mj-lt"/>
              <a:buAutoNum type="arabicPeriod"/>
            </a:pPr>
            <a:r>
              <a:rPr lang="el-GR" sz="2200" dirty="0" smtClean="0"/>
              <a:t> Σε μοντέλα μέτρησης της αποτελεσματικότητας του εκπαιδευτικού έργου.</a:t>
            </a:r>
            <a:endParaRPr lang="el-GR" sz="2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latin typeface="Calibri" pitchFamily="34" charset="0"/>
              </a:rPr>
              <a:t/>
            </a:r>
            <a:br>
              <a:rPr lang="en-GB" sz="3200" b="1" dirty="0" smtClean="0">
                <a:latin typeface="Calibri" pitchFamily="34" charset="0"/>
              </a:rPr>
            </a:br>
            <a:r>
              <a:rPr lang="en-CA" sz="3200" b="1" dirty="0" smtClean="0">
                <a:latin typeface="Calibri" pitchFamily="34" charset="0"/>
              </a:rPr>
              <a:t> </a:t>
            </a:r>
            <a:br>
              <a:rPr lang="en-CA"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r>
              <a:rPr lang="el-GR" sz="3200" b="1" dirty="0" smtClean="0"/>
              <a:t>ΟΙ ΒΑΣΙΚΕΣ ΠΤΥΧΕΣ ΕΝΟΣ ΣΥΣΤΗΜΑΤΟΣ ΑΞΙΟΛΟΓΗΣΗΣ ΚΑΙ Η ΕΕΑ</a:t>
            </a:r>
            <a:br>
              <a:rPr lang="el-GR" sz="3200" b="1" dirty="0" smtClean="0"/>
            </a:br>
            <a:r>
              <a:rPr lang="el-GR" sz="3200" b="1" dirty="0" smtClean="0">
                <a:latin typeface="Calibri" pitchFamily="34" charset="0"/>
              </a:rPr>
              <a:t/>
            </a:r>
            <a:br>
              <a:rPr lang="el-GR"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endParaRPr lang="el-GR" sz="3200" b="1" dirty="0">
              <a:latin typeface="Calibri" pitchFamily="34" charset="0"/>
            </a:endParaRPr>
          </a:p>
        </p:txBody>
      </p:sp>
      <p:sp>
        <p:nvSpPr>
          <p:cNvPr id="3" name="Content Placeholder 2"/>
          <p:cNvSpPr>
            <a:spLocks noGrp="1"/>
          </p:cNvSpPr>
          <p:nvPr>
            <p:ph sz="quarter" idx="1"/>
          </p:nvPr>
        </p:nvSpPr>
        <p:spPr>
          <a:xfrm>
            <a:off x="395536" y="1628800"/>
            <a:ext cx="8496944" cy="4853136"/>
          </a:xfrm>
        </p:spPr>
        <p:txBody>
          <a:bodyPr>
            <a:noAutofit/>
          </a:bodyPr>
          <a:lstStyle/>
          <a:p>
            <a:pPr>
              <a:spcBef>
                <a:spcPts val="1200"/>
              </a:spcBef>
              <a:spcAft>
                <a:spcPts val="1200"/>
              </a:spcAft>
              <a:buNone/>
            </a:pPr>
            <a:r>
              <a:rPr lang="el-GR" sz="2200" b="1" dirty="0" smtClean="0"/>
              <a:t>Γ) Πηγές συγκέντρωσης δεδομένων</a:t>
            </a:r>
          </a:p>
          <a:p>
            <a:pPr lvl="0">
              <a:spcBef>
                <a:spcPts val="1200"/>
              </a:spcBef>
              <a:spcAft>
                <a:spcPts val="1200"/>
              </a:spcAft>
            </a:pPr>
            <a:r>
              <a:rPr lang="el-GR" sz="2200" dirty="0" smtClean="0"/>
              <a:t>Η έρευνα υποστηρίζει την ανάγκη ύπαρξης ενός πολυδιάστατου συστήματος αξιολόγησης ως προς τις πηγές συγκέντρωσης δεδομένων. </a:t>
            </a:r>
            <a:endParaRPr lang="el-GR" sz="2200" b="1" dirty="0" smtClean="0"/>
          </a:p>
          <a:p>
            <a:pPr lvl="0">
              <a:spcBef>
                <a:spcPts val="1200"/>
              </a:spcBef>
              <a:spcAft>
                <a:spcPts val="1200"/>
              </a:spcAft>
            </a:pPr>
            <a:r>
              <a:rPr lang="el-GR" sz="2200" dirty="0" smtClean="0"/>
              <a:t>Με την ύπαρξη </a:t>
            </a:r>
            <a:r>
              <a:rPr lang="el-GR" sz="2200" b="1" dirty="0" smtClean="0"/>
              <a:t>ποικιλίας πηγών αξιολόγησης </a:t>
            </a:r>
            <a:r>
              <a:rPr lang="el-GR" sz="2200" dirty="0" smtClean="0"/>
              <a:t>αυξάνεται η εσωτερική αξιοπιστία του συστήματος αξιολόγησης και ελέγχεται η συνέπεια των επιμέρους συστημάτων. </a:t>
            </a:r>
            <a:endParaRPr lang="el-GR" sz="2200" b="1" dirty="0" smtClean="0"/>
          </a:p>
          <a:p>
            <a:pPr lvl="0">
              <a:spcBef>
                <a:spcPts val="1200"/>
              </a:spcBef>
              <a:spcAft>
                <a:spcPts val="1200"/>
              </a:spcAft>
            </a:pPr>
            <a:r>
              <a:rPr lang="el-GR" sz="2200" dirty="0" smtClean="0"/>
              <a:t>Η χρήση πολλαπλών πηγών συγκέντρωσης δεδομένων καθορίζει και την ποιότητα των συστημάτων αξιολόγησης που χρησιμοποιούνται. </a:t>
            </a:r>
            <a:endParaRPr lang="el-GR" sz="2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latin typeface="Calibri" pitchFamily="34" charset="0"/>
              </a:rPr>
              <a:t/>
            </a:r>
            <a:br>
              <a:rPr lang="en-GB" sz="3200" b="1" dirty="0" smtClean="0">
                <a:latin typeface="Calibri" pitchFamily="34" charset="0"/>
              </a:rPr>
            </a:br>
            <a:r>
              <a:rPr lang="en-CA" sz="3200" b="1" dirty="0" smtClean="0">
                <a:latin typeface="Calibri" pitchFamily="34" charset="0"/>
              </a:rPr>
              <a:t> </a:t>
            </a:r>
            <a:br>
              <a:rPr lang="en-CA"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r>
              <a:rPr lang="el-GR" sz="3200" b="1" dirty="0" smtClean="0"/>
              <a:t>ΟΙ ΒΑΣΙΚΕΣ ΠΤΥΧΕΣ ΕΝΟΣ ΣΥΣΤΗΜΑΤΟΣ ΑΞΙΟΛΟΓΗΣΗΣ ΚΑΙ Η ΕΕΑ</a:t>
            </a:r>
            <a:br>
              <a:rPr lang="el-GR" sz="3200" b="1" dirty="0" smtClean="0"/>
            </a:br>
            <a:r>
              <a:rPr lang="el-GR" sz="3200" b="1" dirty="0" smtClean="0">
                <a:latin typeface="Calibri" pitchFamily="34" charset="0"/>
              </a:rPr>
              <a:t/>
            </a:r>
            <a:br>
              <a:rPr lang="el-GR"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endParaRPr lang="el-GR" sz="3200" b="1" dirty="0">
              <a:latin typeface="Calibri" pitchFamily="34" charset="0"/>
            </a:endParaRPr>
          </a:p>
        </p:txBody>
      </p:sp>
      <p:sp>
        <p:nvSpPr>
          <p:cNvPr id="3" name="Content Placeholder 2"/>
          <p:cNvSpPr>
            <a:spLocks noGrp="1"/>
          </p:cNvSpPr>
          <p:nvPr>
            <p:ph sz="quarter" idx="1"/>
          </p:nvPr>
        </p:nvSpPr>
        <p:spPr>
          <a:xfrm>
            <a:off x="323528" y="1628800"/>
            <a:ext cx="8496944" cy="4853136"/>
          </a:xfrm>
        </p:spPr>
        <p:txBody>
          <a:bodyPr>
            <a:noAutofit/>
          </a:bodyPr>
          <a:lstStyle/>
          <a:p>
            <a:pPr>
              <a:spcBef>
                <a:spcPts val="1200"/>
              </a:spcBef>
              <a:spcAft>
                <a:spcPts val="1200"/>
              </a:spcAft>
              <a:buNone/>
            </a:pPr>
            <a:r>
              <a:rPr lang="el-GR" sz="2200" b="1" dirty="0" smtClean="0"/>
              <a:t>Γ) Πηγές συγκέντρωσης δεδομένων (συνέχεια)</a:t>
            </a:r>
          </a:p>
          <a:p>
            <a:pPr lvl="0">
              <a:spcBef>
                <a:spcPts val="1200"/>
              </a:spcBef>
              <a:spcAft>
                <a:spcPts val="1200"/>
              </a:spcAft>
            </a:pPr>
            <a:r>
              <a:rPr lang="el-GR" sz="2200" dirty="0" smtClean="0"/>
              <a:t>Αν και η χρήση πολλαπλών πηγών συγκέντρωσης δεδομένων για την αξιολόγηση θεωρείται λίγο ή πολύ πανάκεια για την όλη διαδικασία, εντούτοις, δεν είναι άμοιρη προβλημάτων, αφού υπάρχουν και εγγενείς αδυναμίες κάθε πηγής στο να προσφέρει πληροφορίες για συγκεκριμένους τομείς της αποτελεσματικότητας. </a:t>
            </a:r>
            <a:endParaRPr lang="el-GR" sz="2200" b="1" dirty="0" smtClean="0"/>
          </a:p>
          <a:p>
            <a:pPr lvl="0">
              <a:spcBef>
                <a:spcPts val="1200"/>
              </a:spcBef>
              <a:spcAft>
                <a:spcPts val="1200"/>
              </a:spcAft>
            </a:pPr>
            <a:r>
              <a:rPr lang="el-GR" sz="2200" dirty="0" smtClean="0"/>
              <a:t>Η χρήση πολλαπλών πηγών συγκέντρωσης δεδομένων για την αξιολόγηση έχει να αντιμετωπίσει και προβλήματα που αναφέρονται στην πρακτική εφαρμογή της και στις δυνατότητες ανάπτυξης ψυχομετρικά κατάλληλων κλιμάκων μέτρησης που θα μπορούν να χρησιμοποιηθούν για σκοπούς συγκριτικής αξιολόγησης. </a:t>
            </a:r>
            <a:endParaRPr lang="el-GR" sz="2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latin typeface="Calibri" pitchFamily="34" charset="0"/>
              </a:rPr>
              <a:t/>
            </a:r>
            <a:br>
              <a:rPr lang="en-GB" sz="3200" b="1" dirty="0" smtClean="0">
                <a:latin typeface="Calibri" pitchFamily="34" charset="0"/>
              </a:rPr>
            </a:br>
            <a:r>
              <a:rPr lang="en-CA" sz="3200" b="1" dirty="0" smtClean="0">
                <a:latin typeface="Calibri" pitchFamily="34" charset="0"/>
              </a:rPr>
              <a:t> </a:t>
            </a:r>
            <a:br>
              <a:rPr lang="en-CA"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r>
              <a:rPr lang="el-GR" sz="3200" b="1" dirty="0" smtClean="0"/>
              <a:t>ΟΙ ΒΑΣΙΚΕΣ ΠΤΥΧΕΣ ΕΝΟΣ ΣΥΣΤΗΜΑΤΟΣ ΑΞΙΟΛΟΓΗΣΗΣ ΚΑΙ Η ΕΕΑ</a:t>
            </a:r>
            <a:br>
              <a:rPr lang="el-GR" sz="3200" b="1" dirty="0" smtClean="0"/>
            </a:br>
            <a:r>
              <a:rPr lang="el-GR" sz="3200" b="1" dirty="0" smtClean="0">
                <a:latin typeface="Calibri" pitchFamily="34" charset="0"/>
              </a:rPr>
              <a:t/>
            </a:r>
            <a:br>
              <a:rPr lang="el-GR" sz="3200" b="1" dirty="0" smtClean="0">
                <a:latin typeface="Calibri" pitchFamily="34" charset="0"/>
              </a:rPr>
            </a:br>
            <a:r>
              <a:rPr lang="el-GR" sz="3200" b="1" dirty="0" smtClean="0">
                <a:latin typeface="Calibri" pitchFamily="34" charset="0"/>
              </a:rPr>
              <a:t/>
            </a:r>
            <a:br>
              <a:rPr lang="el-GR" sz="3200" b="1" dirty="0" smtClean="0">
                <a:latin typeface="Calibri" pitchFamily="34" charset="0"/>
              </a:rPr>
            </a:br>
            <a:endParaRPr lang="el-GR" sz="3200" b="1" dirty="0">
              <a:latin typeface="Calibri" pitchFamily="34" charset="0"/>
            </a:endParaRPr>
          </a:p>
        </p:txBody>
      </p:sp>
      <p:sp>
        <p:nvSpPr>
          <p:cNvPr id="3" name="Content Placeholder 2"/>
          <p:cNvSpPr>
            <a:spLocks noGrp="1"/>
          </p:cNvSpPr>
          <p:nvPr>
            <p:ph sz="quarter" idx="1"/>
          </p:nvPr>
        </p:nvSpPr>
        <p:spPr>
          <a:xfrm>
            <a:off x="323528" y="1628800"/>
            <a:ext cx="8496944" cy="4853136"/>
          </a:xfrm>
        </p:spPr>
        <p:txBody>
          <a:bodyPr>
            <a:noAutofit/>
          </a:bodyPr>
          <a:lstStyle/>
          <a:p>
            <a:pPr>
              <a:spcBef>
                <a:spcPts val="1200"/>
              </a:spcBef>
              <a:spcAft>
                <a:spcPts val="1200"/>
              </a:spcAft>
              <a:buNone/>
            </a:pPr>
            <a:r>
              <a:rPr lang="el-GR" sz="2200" b="1" dirty="0" smtClean="0"/>
              <a:t>Δ) </a:t>
            </a:r>
            <a:r>
              <a:rPr lang="el-GR" sz="2200" b="1" dirty="0" err="1" smtClean="0"/>
              <a:t>Μετα</a:t>
            </a:r>
            <a:r>
              <a:rPr lang="el-GR" sz="2200" b="1" dirty="0" smtClean="0"/>
              <a:t>-αξιολόγηση </a:t>
            </a:r>
          </a:p>
          <a:p>
            <a:pPr lvl="0">
              <a:spcBef>
                <a:spcPts val="1200"/>
              </a:spcBef>
              <a:spcAft>
                <a:spcPts val="1200"/>
              </a:spcAft>
            </a:pPr>
            <a:r>
              <a:rPr lang="el-GR" sz="2200" dirty="0" smtClean="0"/>
              <a:t>Με τη βοήθεια της </a:t>
            </a:r>
            <a:r>
              <a:rPr lang="el-GR" sz="2200" dirty="0" err="1" smtClean="0"/>
              <a:t>μετα</a:t>
            </a:r>
            <a:r>
              <a:rPr lang="el-GR" sz="2200" dirty="0" smtClean="0"/>
              <a:t>-αξιολόγησης είναι δυνατός ο </a:t>
            </a:r>
            <a:r>
              <a:rPr lang="el-GR" sz="2200" b="1" dirty="0" smtClean="0"/>
              <a:t>έλεγχος της ποιότητας των δεδομένων της αξιολόγησης </a:t>
            </a:r>
            <a:r>
              <a:rPr lang="el-GR" sz="2200" dirty="0" smtClean="0"/>
              <a:t>που συγκεντρώνονται. </a:t>
            </a:r>
            <a:endParaRPr lang="el-GR" sz="2200" b="1" dirty="0" smtClean="0"/>
          </a:p>
          <a:p>
            <a:pPr lvl="0">
              <a:spcBef>
                <a:spcPts val="1200"/>
              </a:spcBef>
              <a:spcAft>
                <a:spcPts val="1200"/>
              </a:spcAft>
            </a:pPr>
            <a:r>
              <a:rPr lang="el-GR" sz="2200" dirty="0" smtClean="0"/>
              <a:t>Τα αποτελέσματα της </a:t>
            </a:r>
            <a:r>
              <a:rPr lang="el-GR" sz="2200" dirty="0" err="1" smtClean="0"/>
              <a:t>μετα</a:t>
            </a:r>
            <a:r>
              <a:rPr lang="el-GR" sz="2200" dirty="0" smtClean="0"/>
              <a:t>-αξιολόγησης μπορούν να συμβάλουν σε συνεχή βελτίωση του κάθε συστήματος αξιολόγησης, αφού εντοπίζονται είτε προβλήματα στους επιμέρους μηχανισμούς/διαδικασίες αξιολόγησης και στα εργαλεία τους ή/και αδυναμίες στους αξιολογητές.  </a:t>
            </a:r>
          </a:p>
          <a:p>
            <a:pPr marL="0" indent="0">
              <a:spcBef>
                <a:spcPts val="1200"/>
              </a:spcBef>
              <a:spcAft>
                <a:spcPts val="1200"/>
              </a:spcAft>
              <a:buNone/>
            </a:pPr>
            <a:r>
              <a:rPr lang="el-GR" sz="2200" b="1" i="1" dirty="0" smtClean="0">
                <a:solidFill>
                  <a:srgbClr val="0070C0"/>
                </a:solidFill>
              </a:rPr>
              <a:t> </a:t>
            </a:r>
            <a:endParaRPr lang="el-GR" sz="2200" b="1"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51840" cy="990600"/>
          </a:xfrm>
        </p:spPr>
        <p:txBody>
          <a:bodyPr>
            <a:normAutofit fontScale="90000"/>
          </a:bodyPr>
          <a:lstStyle/>
          <a:p>
            <a:r>
              <a:rPr lang="en-GB" b="1" dirty="0" smtClean="0"/>
              <a:t/>
            </a:r>
            <a:br>
              <a:rPr lang="en-GB" b="1" dirty="0" smtClean="0"/>
            </a:br>
            <a:r>
              <a:rPr lang="el-GR" sz="3600" b="1" dirty="0" smtClean="0"/>
              <a:t>ΑΞΙΟΛΟΓΗΣΗ ΕΚΠΑΙΔΕΥΤΙΚΟΥ</a:t>
            </a:r>
            <a:r>
              <a:rPr lang="el-GR" sz="3600" dirty="0" smtClean="0"/>
              <a:t/>
            </a:r>
            <a:br>
              <a:rPr lang="el-GR" sz="3600" dirty="0" smtClean="0"/>
            </a:br>
            <a:endParaRPr lang="el-GR" dirty="0"/>
          </a:p>
        </p:txBody>
      </p:sp>
      <p:sp>
        <p:nvSpPr>
          <p:cNvPr id="3" name="Content Placeholder 2"/>
          <p:cNvSpPr>
            <a:spLocks noGrp="1"/>
          </p:cNvSpPr>
          <p:nvPr>
            <p:ph sz="quarter" idx="1"/>
          </p:nvPr>
        </p:nvSpPr>
        <p:spPr>
          <a:xfrm>
            <a:off x="323528" y="1484784"/>
            <a:ext cx="8640960" cy="4824536"/>
          </a:xfrm>
        </p:spPr>
        <p:txBody>
          <a:bodyPr>
            <a:noAutofit/>
          </a:bodyPr>
          <a:lstStyle/>
          <a:p>
            <a:pPr>
              <a:spcBef>
                <a:spcPts val="1200"/>
              </a:spcBef>
              <a:spcAft>
                <a:spcPts val="1200"/>
              </a:spcAft>
              <a:buNone/>
            </a:pPr>
            <a:r>
              <a:rPr lang="el-GR" sz="2200" b="1" dirty="0" smtClean="0"/>
              <a:t>Παράγοντες αποτελεσματικότητας στο επίπεδο της τάξης </a:t>
            </a:r>
            <a:endParaRPr lang="el-GR" sz="2200" dirty="0" smtClean="0"/>
          </a:p>
          <a:p>
            <a:pPr lvl="0">
              <a:spcBef>
                <a:spcPts val="1200"/>
              </a:spcBef>
              <a:spcAft>
                <a:spcPts val="1200"/>
              </a:spcAft>
            </a:pPr>
            <a:r>
              <a:rPr lang="el-GR" sz="2200" dirty="0" smtClean="0"/>
              <a:t>Οι παράγοντες που βρίσκονται στο επίπεδο της τάξης αναφέρονται στον τρόπο συμπεριφοράς του εκπαιδευτικού στην τάξη.</a:t>
            </a:r>
          </a:p>
          <a:p>
            <a:pPr lvl="0">
              <a:spcBef>
                <a:spcPts val="1200"/>
              </a:spcBef>
              <a:spcAft>
                <a:spcPts val="1200"/>
              </a:spcAft>
            </a:pPr>
            <a:r>
              <a:rPr lang="el-GR" sz="2200" dirty="0"/>
              <a:t>Α</a:t>
            </a:r>
            <a:r>
              <a:rPr lang="el-GR" sz="2200" dirty="0" smtClean="0"/>
              <a:t>νάπτυξη </a:t>
            </a:r>
            <a:r>
              <a:rPr lang="el-GR" sz="2200" dirty="0"/>
              <a:t>κριτηρίων αξιολόγησης του εκπαιδευτικού που σχετίζονται με τη </a:t>
            </a:r>
            <a:r>
              <a:rPr lang="el-GR" sz="2200" b="1" dirty="0"/>
              <a:t>διδακτική του </a:t>
            </a:r>
            <a:r>
              <a:rPr lang="el-GR" sz="2200" b="1" dirty="0" smtClean="0"/>
              <a:t>συμπεριφορά</a:t>
            </a:r>
            <a:r>
              <a:rPr lang="el-GR" sz="2200" dirty="0" smtClean="0"/>
              <a:t>. </a:t>
            </a:r>
            <a:endParaRPr lang="el-GR" sz="2200" dirty="0"/>
          </a:p>
          <a:p>
            <a:pPr lvl="0">
              <a:spcBef>
                <a:spcPts val="1200"/>
              </a:spcBef>
              <a:spcAft>
                <a:spcPts val="1200"/>
              </a:spcAft>
            </a:pPr>
            <a:r>
              <a:rPr lang="el-GR" sz="2200" dirty="0"/>
              <a:t>Τα κριτήρια δεν </a:t>
            </a:r>
            <a:r>
              <a:rPr lang="el-GR" sz="2200" dirty="0" smtClean="0"/>
              <a:t>πρέπει να αναφέρονται </a:t>
            </a:r>
            <a:r>
              <a:rPr lang="el-GR" sz="2200" dirty="0"/>
              <a:t>στη χρήση συγκεκριμένης μεθόδου διδασκαλίας, αλλά σε διδακτικές δεξιότητες που χρειάζονται σε κάθε μάθημα και σε κάθε γνωστική βαθμίδα (</a:t>
            </a:r>
            <a:r>
              <a:rPr lang="en-US" sz="2200" dirty="0"/>
              <a:t>generic factors</a:t>
            </a:r>
            <a:r>
              <a:rPr lang="el-GR" sz="2200" dirty="0"/>
              <a:t>).</a:t>
            </a:r>
          </a:p>
          <a:p>
            <a:pPr lvl="0">
              <a:spcBef>
                <a:spcPts val="1200"/>
              </a:spcBef>
              <a:spcAft>
                <a:spcPts val="1200"/>
              </a:spcAft>
            </a:pPr>
            <a:r>
              <a:rPr lang="el-GR" sz="2200" dirty="0"/>
              <a:t>Χ</a:t>
            </a:r>
            <a:r>
              <a:rPr lang="el-GR" sz="2200" dirty="0" smtClean="0"/>
              <a:t>ρήση </a:t>
            </a:r>
            <a:r>
              <a:rPr lang="el-GR" sz="2200" b="1" dirty="0" smtClean="0"/>
              <a:t>παρατήρησης</a:t>
            </a:r>
            <a:r>
              <a:rPr lang="el-GR" sz="2200" dirty="0" smtClean="0"/>
              <a:t> </a:t>
            </a:r>
            <a:r>
              <a:rPr lang="el-GR" sz="2200" dirty="0"/>
              <a:t>για σκοπούς μέτρησης των </a:t>
            </a:r>
            <a:r>
              <a:rPr lang="el-GR" sz="2200" dirty="0" smtClean="0"/>
              <a:t>παραγόντων </a:t>
            </a:r>
          </a:p>
          <a:p>
            <a:pPr lvl="1">
              <a:spcBef>
                <a:spcPts val="1200"/>
              </a:spcBef>
              <a:spcAft>
                <a:spcPts val="1200"/>
              </a:spcAft>
            </a:pPr>
            <a:r>
              <a:rPr lang="el-GR" sz="2000" dirty="0" smtClean="0"/>
              <a:t>Έχουν </a:t>
            </a:r>
            <a:r>
              <a:rPr lang="el-GR" sz="2000" dirty="0"/>
              <a:t>αναπτυχθεί και </a:t>
            </a:r>
            <a:r>
              <a:rPr lang="el-GR" sz="2000" dirty="0" err="1"/>
              <a:t>εγκυροποιηθεί</a:t>
            </a:r>
            <a:r>
              <a:rPr lang="el-GR" sz="2000" dirty="0"/>
              <a:t> σχετικές κλίμακες παρατήρησης που αξιοποιούνται για σκοπούς διαμορφωτικής αξιολόγησης.</a:t>
            </a:r>
            <a:endParaRPr lang="el-GR" sz="2000" dirty="0" smtClean="0"/>
          </a:p>
          <a:p>
            <a:pPr lvl="0">
              <a:spcBef>
                <a:spcPts val="1200"/>
              </a:spcBef>
              <a:spcAft>
                <a:spcPts val="1200"/>
              </a:spcAft>
            </a:pPr>
            <a:endParaRPr lang="el-GR" sz="2200" dirty="0" smtClean="0"/>
          </a:p>
          <a:p>
            <a:pPr>
              <a:spcBef>
                <a:spcPts val="1200"/>
              </a:spcBef>
              <a:spcAft>
                <a:spcPts val="1200"/>
              </a:spcAft>
            </a:pPr>
            <a:endParaRPr lang="el-GR"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1162</TotalTime>
  <Words>890</Words>
  <Application>Microsoft Office PowerPoint</Application>
  <PresentationFormat>On-screen Show (4:3)</PresentationFormat>
  <Paragraphs>71</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   </vt:lpstr>
      <vt:lpstr> ΕΙΣΑΓΩΓΗ  </vt:lpstr>
      <vt:lpstr>    ΟΙ ΒΑΣΙΚΕΣ ΠΤΥΧΕΣ ΕΝΟΣ ΣΥΣΤΗΜΑΤΟΣ ΑΞΙΟΛΟΓΗΣΗΣ ΚΑΙ Η ΕΕΑ   </vt:lpstr>
      <vt:lpstr>    ΟΙ ΒΑΣΙΚΕΣ ΠΤΥΧΕΣ ΕΝΟΣ ΣΥΣΤΗΜΑΤΟΣ ΑΞΙΟΛΟΓΗΣΗΣ ΚΑΙ Η ΕΕΑ   </vt:lpstr>
      <vt:lpstr>    ΟΙ ΒΑΣΙΚΕΣ ΠΤΥΧΕΣ ΕΝΟΣ ΣΥΣΤΗΜΑΤΟΣ ΑΞΙΟΛΟΓΗΣΗΣ ΚΑΙ Η ΕΕΑ   </vt:lpstr>
      <vt:lpstr>    ΟΙ ΒΑΣΙΚΕΣ ΠΤΥΧΕΣ ΕΝΟΣ ΣΥΣΤΗΜΑΤΟΣ ΑΞΙΟΛΟΓΗΣΗΣ ΚΑΙ Η ΕΕΑ   </vt:lpstr>
      <vt:lpstr>    ΟΙ ΒΑΣΙΚΕΣ ΠΤΥΧΕΣ ΕΝΟΣ ΣΥΣΤΗΜΑΤΟΣ ΑΞΙΟΛΟΓΗΣΗΣ ΚΑΙ Η ΕΕΑ   </vt:lpstr>
      <vt:lpstr>    ΟΙ ΒΑΣΙΚΕΣ ΠΤΥΧΕΣ ΕΝΟΣ ΣΥΣΤΗΜΑΤΟΣ ΑΞΙΟΛΟΓΗΣΗΣ ΚΑΙ Η ΕΕΑ   </vt:lpstr>
      <vt:lpstr> ΑΞΙΟΛΟΓΗΣΗ ΕΚΠΑΙΔΕΥΤΙΚΟΥ </vt:lpstr>
      <vt:lpstr>    ΑΥΤΟΑΞΙΟΛΟΓΗΣΗ ΣΧΟΛΙΚΗΣ ΜΟΝΑΔΑΣ: ΙΔΙΑΙΤΕΡΑ ΧΑΡΑΚΤΗΡΙΣΤΙΚΑ   </vt:lpstr>
      <vt:lpstr>  ΤΑ ΒΑΣΙΚΑ ΣΤΑΔΙΑ ΤΗΣ ΔΥΝΑΜΙΚΗΣ ΠΡΟΣΕΓΓΙΣΗΣ ΓΙΑ ΒΕΛΤΙΩΣΗ ΤΗΣ ΣΧΟΛΙΚΗΣ ΑΠΟΤΕΛΕΣΜΑΤΙΚΟΤΗΤΑΣ  </vt:lpstr>
      <vt:lpstr>     επομενα βηματα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Teaching Quality:  A Dynamic Approach</dc:title>
  <dc:creator>Anastasia</dc:creator>
  <cp:lastModifiedBy>User</cp:lastModifiedBy>
  <cp:revision>185</cp:revision>
  <dcterms:created xsi:type="dcterms:W3CDTF">2012-09-24T13:33:32Z</dcterms:created>
  <dcterms:modified xsi:type="dcterms:W3CDTF">2013-04-12T07:44:02Z</dcterms:modified>
</cp:coreProperties>
</file>