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4"/>
  </p:notesMasterIdLst>
  <p:sldIdLst>
    <p:sldId id="256" r:id="rId2"/>
    <p:sldId id="264" r:id="rId3"/>
    <p:sldId id="272" r:id="rId4"/>
    <p:sldId id="257" r:id="rId5"/>
    <p:sldId id="258" r:id="rId6"/>
    <p:sldId id="259" r:id="rId7"/>
    <p:sldId id="260" r:id="rId8"/>
    <p:sldId id="271" r:id="rId9"/>
    <p:sldId id="263" r:id="rId10"/>
    <p:sldId id="261" r:id="rId11"/>
    <p:sldId id="265" r:id="rId12"/>
    <p:sldId id="266" r:id="rId13"/>
    <p:sldId id="267" r:id="rId14"/>
    <p:sldId id="268" r:id="rId15"/>
    <p:sldId id="269" r:id="rId16"/>
    <p:sldId id="270" r:id="rId17"/>
    <p:sldId id="275" r:id="rId18"/>
    <p:sldId id="276" r:id="rId19"/>
    <p:sldId id="277" r:id="rId20"/>
    <p:sldId id="278" r:id="rId21"/>
    <p:sldId id="279" r:id="rId22"/>
    <p:sldId id="273" r:id="rId23"/>
    <p:sldId id="274" r:id="rId24"/>
    <p:sldId id="280" r:id="rId25"/>
    <p:sldId id="281" r:id="rId26"/>
    <p:sldId id="308" r:id="rId27"/>
    <p:sldId id="307" r:id="rId28"/>
    <p:sldId id="282" r:id="rId29"/>
    <p:sldId id="283" r:id="rId30"/>
    <p:sldId id="284" r:id="rId31"/>
    <p:sldId id="285" r:id="rId32"/>
    <p:sldId id="287" r:id="rId33"/>
    <p:sldId id="288" r:id="rId34"/>
    <p:sldId id="286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2" r:id="rId48"/>
    <p:sldId id="301" r:id="rId49"/>
    <p:sldId id="303" r:id="rId50"/>
    <p:sldId id="305" r:id="rId51"/>
    <p:sldId id="304" r:id="rId52"/>
    <p:sldId id="306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image" Target="../media/image2.jpeg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US_EMP_EUKLEMSfrn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GER_EMP_EUKLEMSfr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employment all persons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rgbClr val="00206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5"/>
            <c:invertIfNegative val="0"/>
            <c:bubble3D val="0"/>
            <c:spPr>
              <a:solidFill>
                <a:schemeClr val="accent3"/>
              </a:solidFill>
            </c:spPr>
          </c:dPt>
          <c:cat>
            <c:strRef>
              <c:f>Sheet1!$A$2:$A$40</c:f>
              <c:strCache>
                <c:ptCount val="39"/>
                <c:pt idx="0">
                  <c:v>TUR</c:v>
                </c:pt>
                <c:pt idx="1">
                  <c:v>HUN</c:v>
                </c:pt>
                <c:pt idx="2">
                  <c:v>MAL</c:v>
                </c:pt>
                <c:pt idx="3">
                  <c:v>ITA</c:v>
                </c:pt>
                <c:pt idx="4">
                  <c:v>SPA</c:v>
                </c:pt>
                <c:pt idx="5">
                  <c:v>SLK</c:v>
                </c:pt>
                <c:pt idx="6">
                  <c:v>POL</c:v>
                </c:pt>
                <c:pt idx="7">
                  <c:v>CHI</c:v>
                </c:pt>
                <c:pt idx="8">
                  <c:v>GRE</c:v>
                </c:pt>
                <c:pt idx="9">
                  <c:v>IRE</c:v>
                </c:pt>
                <c:pt idx="10">
                  <c:v>MEX</c:v>
                </c:pt>
                <c:pt idx="11">
                  <c:v>ISR</c:v>
                </c:pt>
                <c:pt idx="12">
                  <c:v>EST</c:v>
                </c:pt>
                <c:pt idx="13">
                  <c:v>BEL</c:v>
                </c:pt>
                <c:pt idx="14">
                  <c:v>KOR</c:v>
                </c:pt>
                <c:pt idx="15">
                  <c:v>FRA</c:v>
                </c:pt>
                <c:pt idx="16">
                  <c:v>EURO</c:v>
                </c:pt>
                <c:pt idx="17">
                  <c:v>EU</c:v>
                </c:pt>
                <c:pt idx="18">
                  <c:v>OECD</c:v>
                </c:pt>
                <c:pt idx="19">
                  <c:v>CZE</c:v>
                </c:pt>
                <c:pt idx="20">
                  <c:v>LUX</c:v>
                </c:pt>
                <c:pt idx="21">
                  <c:v>POR</c:v>
                </c:pt>
                <c:pt idx="22">
                  <c:v>SLO</c:v>
                </c:pt>
                <c:pt idx="23">
                  <c:v>USA</c:v>
                </c:pt>
                <c:pt idx="24">
                  <c:v>FIN</c:v>
                </c:pt>
                <c:pt idx="25">
                  <c:v>CYP</c:v>
                </c:pt>
                <c:pt idx="26">
                  <c:v>UK</c:v>
                </c:pt>
                <c:pt idx="27">
                  <c:v>JAP</c:v>
                </c:pt>
                <c:pt idx="28">
                  <c:v>GER</c:v>
                </c:pt>
                <c:pt idx="29">
                  <c:v>CAN</c:v>
                </c:pt>
                <c:pt idx="30">
                  <c:v>AUT</c:v>
                </c:pt>
                <c:pt idx="31">
                  <c:v>SWE</c:v>
                </c:pt>
                <c:pt idx="32">
                  <c:v>NEZ</c:v>
                </c:pt>
                <c:pt idx="33">
                  <c:v>AUS</c:v>
                </c:pt>
                <c:pt idx="34">
                  <c:v>DEN</c:v>
                </c:pt>
                <c:pt idx="35">
                  <c:v>NET</c:v>
                </c:pt>
                <c:pt idx="36">
                  <c:v>NOR</c:v>
                </c:pt>
                <c:pt idx="37">
                  <c:v>ICE</c:v>
                </c:pt>
                <c:pt idx="38">
                  <c:v>SWI</c:v>
                </c:pt>
              </c:strCache>
            </c:strRef>
          </c:cat>
          <c:val>
            <c:numRef>
              <c:f>Sheet1!$B$2:$B$40</c:f>
              <c:numCache>
                <c:formatCode>General</c:formatCode>
                <c:ptCount val="39"/>
                <c:pt idx="0">
                  <c:v>46.274999999999999</c:v>
                </c:pt>
                <c:pt idx="1">
                  <c:v>55.4</c:v>
                </c:pt>
                <c:pt idx="2">
                  <c:v>56.1</c:v>
                </c:pt>
                <c:pt idx="3">
                  <c:v>56.875</c:v>
                </c:pt>
                <c:pt idx="4">
                  <c:v>58.55</c:v>
                </c:pt>
                <c:pt idx="5">
                  <c:v>58.774999999999999</c:v>
                </c:pt>
                <c:pt idx="6">
                  <c:v>59.274999999999999</c:v>
                </c:pt>
                <c:pt idx="7">
                  <c:v>59.320860000000003</c:v>
                </c:pt>
                <c:pt idx="8">
                  <c:v>59.55</c:v>
                </c:pt>
                <c:pt idx="9">
                  <c:v>59.65</c:v>
                </c:pt>
                <c:pt idx="10">
                  <c:v>59.676720000000003</c:v>
                </c:pt>
                <c:pt idx="11">
                  <c:v>60.163600000000002</c:v>
                </c:pt>
                <c:pt idx="12">
                  <c:v>61.024999999999999</c:v>
                </c:pt>
                <c:pt idx="13">
                  <c:v>62.024999999999999</c:v>
                </c:pt>
                <c:pt idx="14">
                  <c:v>63.307769999999998</c:v>
                </c:pt>
                <c:pt idx="15">
                  <c:v>63.875</c:v>
                </c:pt>
                <c:pt idx="16">
                  <c:v>64.125</c:v>
                </c:pt>
                <c:pt idx="17">
                  <c:v>64.125</c:v>
                </c:pt>
                <c:pt idx="18">
                  <c:v>64.526589999999999</c:v>
                </c:pt>
                <c:pt idx="19">
                  <c:v>64.974999999999994</c:v>
                </c:pt>
                <c:pt idx="20">
                  <c:v>65.2</c:v>
                </c:pt>
                <c:pt idx="21">
                  <c:v>65.55</c:v>
                </c:pt>
                <c:pt idx="22">
                  <c:v>66.2</c:v>
                </c:pt>
                <c:pt idx="23">
                  <c:v>66.689769999999996</c:v>
                </c:pt>
                <c:pt idx="24">
                  <c:v>68.150000000000006</c:v>
                </c:pt>
                <c:pt idx="25">
                  <c:v>68.900000000000006</c:v>
                </c:pt>
                <c:pt idx="26">
                  <c:v>69.5</c:v>
                </c:pt>
                <c:pt idx="27">
                  <c:v>70.645359999999997</c:v>
                </c:pt>
                <c:pt idx="28">
                  <c:v>71.099999999999994</c:v>
                </c:pt>
                <c:pt idx="29">
                  <c:v>71.541659999999993</c:v>
                </c:pt>
                <c:pt idx="30">
                  <c:v>71.724999999999994</c:v>
                </c:pt>
                <c:pt idx="31">
                  <c:v>72.150000000000006</c:v>
                </c:pt>
                <c:pt idx="32">
                  <c:v>72.33229</c:v>
                </c:pt>
                <c:pt idx="33">
                  <c:v>72.381299999999996</c:v>
                </c:pt>
                <c:pt idx="34">
                  <c:v>73.349999999999994</c:v>
                </c:pt>
                <c:pt idx="35">
                  <c:v>74.674999999999997</c:v>
                </c:pt>
                <c:pt idx="36">
                  <c:v>75.3</c:v>
                </c:pt>
                <c:pt idx="37">
                  <c:v>78.174999999999997</c:v>
                </c:pt>
                <c:pt idx="38">
                  <c:v>78.599999999999994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31071360"/>
        <c:axId val="131339392"/>
      </c:barChart>
      <c:catAx>
        <c:axId val="131071360"/>
        <c:scaling>
          <c:orientation val="minMax"/>
        </c:scaling>
        <c:delete val="0"/>
        <c:axPos val="b"/>
        <c:majorTickMark val="out"/>
        <c:minorTickMark val="none"/>
        <c:tickLblPos val="nextTo"/>
        <c:crossAx val="131339392"/>
        <c:crosses val="autoZero"/>
        <c:auto val="1"/>
        <c:lblAlgn val="ctr"/>
        <c:lblOffset val="100"/>
        <c:tickLblSkip val="1"/>
        <c:noMultiLvlLbl val="0"/>
      </c:catAx>
      <c:valAx>
        <c:axId val="131339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1071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agriculture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Greece</c:v>
                </c:pt>
                <c:pt idx="1">
                  <c:v>Korea</c:v>
                </c:pt>
                <c:pt idx="2">
                  <c:v>Spain</c:v>
                </c:pt>
                <c:pt idx="3">
                  <c:v>Ireland</c:v>
                </c:pt>
                <c:pt idx="4">
                  <c:v>EURO</c:v>
                </c:pt>
                <c:pt idx="5">
                  <c:v>Cyprus</c:v>
                </c:pt>
                <c:pt idx="6">
                  <c:v>Germany</c:v>
                </c:pt>
                <c:pt idx="7">
                  <c:v>Sweden</c:v>
                </c:pt>
                <c:pt idx="8">
                  <c:v>Luxembourg</c:v>
                </c:pt>
                <c:pt idx="9">
                  <c:v>UK</c:v>
                </c:pt>
                <c:pt idx="10">
                  <c:v>USA</c:v>
                </c:pt>
              </c:strCache>
            </c:strRef>
          </c:cat>
          <c:val>
            <c:numRef>
              <c:f>Sheet1!$B$2:$B$12</c:f>
              <c:numCache>
                <c:formatCode>0.0</c:formatCode>
                <c:ptCount val="11"/>
                <c:pt idx="0">
                  <c:v>12.576200025868825</c:v>
                </c:pt>
                <c:pt idx="1">
                  <c:v>7.9509665467823147</c:v>
                </c:pt>
                <c:pt idx="2">
                  <c:v>5.209223886540105</c:v>
                </c:pt>
                <c:pt idx="3">
                  <c:v>5.6458977605280101</c:v>
                </c:pt>
                <c:pt idx="4">
                  <c:v>4.4484677958445946</c:v>
                </c:pt>
                <c:pt idx="5">
                  <c:v>6.8062318768576171</c:v>
                </c:pt>
                <c:pt idx="6">
                  <c:v>2.1881274777325852</c:v>
                </c:pt>
                <c:pt idx="7">
                  <c:v>2.2764377198831895</c:v>
                </c:pt>
                <c:pt idx="8">
                  <c:v>1.4133749713630224</c:v>
                </c:pt>
                <c:pt idx="9">
                  <c:v>1.334526913048568</c:v>
                </c:pt>
                <c:pt idx="10">
                  <c:v>2.4258946618466637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industry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Greece</c:v>
                </c:pt>
                <c:pt idx="1">
                  <c:v>Korea</c:v>
                </c:pt>
                <c:pt idx="2">
                  <c:v>Spain</c:v>
                </c:pt>
                <c:pt idx="3">
                  <c:v>Ireland</c:v>
                </c:pt>
                <c:pt idx="4">
                  <c:v>EURO</c:v>
                </c:pt>
                <c:pt idx="5">
                  <c:v>Cyprus</c:v>
                </c:pt>
                <c:pt idx="6">
                  <c:v>Germany</c:v>
                </c:pt>
                <c:pt idx="7">
                  <c:v>Sweden</c:v>
                </c:pt>
                <c:pt idx="8">
                  <c:v>Luxembourg</c:v>
                </c:pt>
                <c:pt idx="9">
                  <c:v>UK</c:v>
                </c:pt>
                <c:pt idx="10">
                  <c:v>USA</c:v>
                </c:pt>
              </c:strCache>
            </c:strRef>
          </c:cat>
          <c:val>
            <c:numRef>
              <c:f>Sheet1!$C$2:$C$12</c:f>
              <c:numCache>
                <c:formatCode>0.0</c:formatCode>
                <c:ptCount val="11"/>
                <c:pt idx="0">
                  <c:v>14.991940721165056</c:v>
                </c:pt>
                <c:pt idx="1">
                  <c:v>18.931675905452714</c:v>
                </c:pt>
                <c:pt idx="2">
                  <c:v>16.940387750932683</c:v>
                </c:pt>
                <c:pt idx="3">
                  <c:v>15.22322077167348</c:v>
                </c:pt>
                <c:pt idx="4">
                  <c:v>17.991943552597977</c:v>
                </c:pt>
                <c:pt idx="5">
                  <c:v>10.984691195254266</c:v>
                </c:pt>
                <c:pt idx="6">
                  <c:v>20.295525922874941</c:v>
                </c:pt>
                <c:pt idx="7">
                  <c:v>17.376807928441675</c:v>
                </c:pt>
                <c:pt idx="8">
                  <c:v>11.342517746802002</c:v>
                </c:pt>
                <c:pt idx="9">
                  <c:v>12.551323276237785</c:v>
                </c:pt>
                <c:pt idx="10">
                  <c:v>11.312812108652848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construction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Greece</c:v>
                </c:pt>
                <c:pt idx="1">
                  <c:v>Korea</c:v>
                </c:pt>
                <c:pt idx="2">
                  <c:v>Spain</c:v>
                </c:pt>
                <c:pt idx="3">
                  <c:v>Ireland</c:v>
                </c:pt>
                <c:pt idx="4">
                  <c:v>EURO</c:v>
                </c:pt>
                <c:pt idx="5">
                  <c:v>Cyprus</c:v>
                </c:pt>
                <c:pt idx="6">
                  <c:v>Germany</c:v>
                </c:pt>
                <c:pt idx="7">
                  <c:v>Sweden</c:v>
                </c:pt>
                <c:pt idx="8">
                  <c:v>Luxembourg</c:v>
                </c:pt>
                <c:pt idx="9">
                  <c:v>UK</c:v>
                </c:pt>
                <c:pt idx="10">
                  <c:v>USA</c:v>
                </c:pt>
              </c:strCache>
            </c:strRef>
          </c:cat>
          <c:val>
            <c:numRef>
              <c:f>Sheet1!$D$2:$D$12</c:f>
              <c:numCache>
                <c:formatCode>0.0</c:formatCode>
                <c:ptCount val="11"/>
                <c:pt idx="0">
                  <c:v>8.2327223315161877</c:v>
                </c:pt>
                <c:pt idx="1">
                  <c:v>7.9468101004186931</c:v>
                </c:pt>
                <c:pt idx="2">
                  <c:v>12.561240782164342</c:v>
                </c:pt>
                <c:pt idx="3">
                  <c:v>12.468296631452233</c:v>
                </c:pt>
                <c:pt idx="4">
                  <c:v>7.516042152471007</c:v>
                </c:pt>
                <c:pt idx="5">
                  <c:v>10.483107122411605</c:v>
                </c:pt>
                <c:pt idx="6">
                  <c:v>5.5732893991659376</c:v>
                </c:pt>
                <c:pt idx="7">
                  <c:v>5.5255351928073768</c:v>
                </c:pt>
                <c:pt idx="8">
                  <c:v>10.144395357641319</c:v>
                </c:pt>
                <c:pt idx="9">
                  <c:v>6.793377868313538</c:v>
                </c:pt>
                <c:pt idx="10">
                  <c:v>5.9534411830330356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38476800"/>
        <c:axId val="38490880"/>
      </c:barChart>
      <c:catAx>
        <c:axId val="38476800"/>
        <c:scaling>
          <c:orientation val="minMax"/>
        </c:scaling>
        <c:delete val="0"/>
        <c:axPos val="b"/>
        <c:majorTickMark val="none"/>
        <c:minorTickMark val="none"/>
        <c:tickLblPos val="nextTo"/>
        <c:crossAx val="38490880"/>
        <c:crosses val="autoZero"/>
        <c:auto val="1"/>
        <c:lblAlgn val="ctr"/>
        <c:lblOffset val="100"/>
        <c:noMultiLvlLbl val="0"/>
      </c:catAx>
      <c:valAx>
        <c:axId val="38490880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 smtClean="0"/>
                  <a:t>Per cent of</a:t>
                </a:r>
                <a:r>
                  <a:rPr lang="en-GB" baseline="0" dirty="0" smtClean="0"/>
                  <a:t> employment</a:t>
                </a:r>
                <a:endParaRPr lang="en-GB" dirty="0"/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384768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finance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Luxembourg</c:v>
                </c:pt>
                <c:pt idx="1">
                  <c:v>UK</c:v>
                </c:pt>
                <c:pt idx="2">
                  <c:v>USA</c:v>
                </c:pt>
                <c:pt idx="3">
                  <c:v>Germany</c:v>
                </c:pt>
                <c:pt idx="4">
                  <c:v>EURO</c:v>
                </c:pt>
                <c:pt idx="5">
                  <c:v>Sweden</c:v>
                </c:pt>
                <c:pt idx="6">
                  <c:v>Ireland</c:v>
                </c:pt>
                <c:pt idx="7">
                  <c:v>Korea</c:v>
                </c:pt>
                <c:pt idx="8">
                  <c:v>Cyprus</c:v>
                </c:pt>
                <c:pt idx="9">
                  <c:v>Spain</c:v>
                </c:pt>
                <c:pt idx="10">
                  <c:v>Greece</c:v>
                </c:pt>
              </c:strCache>
            </c:strRef>
          </c:cat>
          <c:val>
            <c:numRef>
              <c:f>Sheet1!$B$2:$B$12</c:f>
              <c:numCache>
                <c:formatCode>0.0</c:formatCode>
                <c:ptCount val="11"/>
                <c:pt idx="0">
                  <c:v>11.118913728363848</c:v>
                </c:pt>
                <c:pt idx="1">
                  <c:v>3.6371571158686513</c:v>
                </c:pt>
                <c:pt idx="2">
                  <c:v>4.4302842627659595</c:v>
                </c:pt>
                <c:pt idx="3">
                  <c:v>3.2023889203521598</c:v>
                </c:pt>
                <c:pt idx="4">
                  <c:v>2.835888342164687</c:v>
                </c:pt>
                <c:pt idx="5">
                  <c:v>2.0763871323783025</c:v>
                </c:pt>
                <c:pt idx="6">
                  <c:v>4.389126419127872</c:v>
                </c:pt>
                <c:pt idx="7">
                  <c:v>3.2661784747409821</c:v>
                </c:pt>
                <c:pt idx="8">
                  <c:v>4.815207099289541</c:v>
                </c:pt>
                <c:pt idx="9">
                  <c:v>1.8767585709348595</c:v>
                </c:pt>
                <c:pt idx="10">
                  <c:v>2.4356188764585576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business services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Luxembourg</c:v>
                </c:pt>
                <c:pt idx="1">
                  <c:v>UK</c:v>
                </c:pt>
                <c:pt idx="2">
                  <c:v>USA</c:v>
                </c:pt>
                <c:pt idx="3">
                  <c:v>Germany</c:v>
                </c:pt>
                <c:pt idx="4">
                  <c:v>EURO</c:v>
                </c:pt>
                <c:pt idx="5">
                  <c:v>Sweden</c:v>
                </c:pt>
                <c:pt idx="6">
                  <c:v>Ireland</c:v>
                </c:pt>
                <c:pt idx="7">
                  <c:v>Korea</c:v>
                </c:pt>
                <c:pt idx="8">
                  <c:v>Cyprus</c:v>
                </c:pt>
                <c:pt idx="9">
                  <c:v>Spain</c:v>
                </c:pt>
                <c:pt idx="10">
                  <c:v>Greece</c:v>
                </c:pt>
              </c:strCache>
            </c:strRef>
          </c:cat>
          <c:val>
            <c:numRef>
              <c:f>Sheet1!$C$2:$C$12</c:f>
              <c:numCache>
                <c:formatCode>0.0</c:formatCode>
                <c:ptCount val="11"/>
                <c:pt idx="0">
                  <c:v>17.354414481455422</c:v>
                </c:pt>
                <c:pt idx="1">
                  <c:v>16.006223567685485</c:v>
                </c:pt>
                <c:pt idx="2">
                  <c:v>13.158491870099784</c:v>
                </c:pt>
                <c:pt idx="3">
                  <c:v>13.278072388405498</c:v>
                </c:pt>
                <c:pt idx="4">
                  <c:v>12.043164301517493</c:v>
                </c:pt>
                <c:pt idx="5">
                  <c:v>12.400836993262663</c:v>
                </c:pt>
                <c:pt idx="6">
                  <c:v>8.9043398850169151</c:v>
                </c:pt>
                <c:pt idx="7">
                  <c:v>8.9233691444693175</c:v>
                </c:pt>
                <c:pt idx="8">
                  <c:v>5.5931639962685074</c:v>
                </c:pt>
                <c:pt idx="9">
                  <c:v>8.4463935997922164</c:v>
                </c:pt>
                <c:pt idx="10">
                  <c:v>7.2953543950437298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79008"/>
        <c:axId val="31980544"/>
      </c:barChart>
      <c:catAx>
        <c:axId val="31979008"/>
        <c:scaling>
          <c:orientation val="minMax"/>
        </c:scaling>
        <c:delete val="0"/>
        <c:axPos val="b"/>
        <c:majorTickMark val="none"/>
        <c:minorTickMark val="none"/>
        <c:tickLblPos val="nextTo"/>
        <c:crossAx val="31980544"/>
        <c:crosses val="autoZero"/>
        <c:auto val="1"/>
        <c:lblAlgn val="ctr"/>
        <c:lblOffset val="100"/>
        <c:noMultiLvlLbl val="0"/>
      </c:catAx>
      <c:valAx>
        <c:axId val="319805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 smtClean="0"/>
                  <a:t>Per</a:t>
                </a:r>
                <a:r>
                  <a:rPr lang="en-GB" baseline="0" dirty="0" smtClean="0"/>
                  <a:t> cent of employment</a:t>
                </a:r>
                <a:endParaRPr lang="en-GB" dirty="0"/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319790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Gap in annual hours, US-EZ, 2000-07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business services</c:v>
                </c:pt>
                <c:pt idx="1">
                  <c:v>education</c:v>
                </c:pt>
                <c:pt idx="2">
                  <c:v>health</c:v>
                </c:pt>
                <c:pt idx="3">
                  <c:v>finance</c:v>
                </c:pt>
                <c:pt idx="4">
                  <c:v>retail</c:v>
                </c:pt>
                <c:pt idx="5">
                  <c:v>horeca</c:v>
                </c:pt>
                <c:pt idx="6">
                  <c:v>motors</c:v>
                </c:pt>
                <c:pt idx="7">
                  <c:v>wholesale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67.744955974581629</c:v>
                </c:pt>
                <c:pt idx="1">
                  <c:v>61.221107848334903</c:v>
                </c:pt>
                <c:pt idx="2">
                  <c:v>59.386355149453536</c:v>
                </c:pt>
                <c:pt idx="3">
                  <c:v>33.378406331699694</c:v>
                </c:pt>
                <c:pt idx="4">
                  <c:v>32.256663669599874</c:v>
                </c:pt>
                <c:pt idx="5">
                  <c:v>21.549823251001129</c:v>
                </c:pt>
                <c:pt idx="6">
                  <c:v>17.249783044907694</c:v>
                </c:pt>
                <c:pt idx="7">
                  <c:v>8.1541274695506019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12160"/>
        <c:axId val="32013696"/>
      </c:barChart>
      <c:catAx>
        <c:axId val="32012160"/>
        <c:scaling>
          <c:orientation val="minMax"/>
        </c:scaling>
        <c:delete val="0"/>
        <c:axPos val="b"/>
        <c:majorTickMark val="out"/>
        <c:minorTickMark val="none"/>
        <c:tickLblPos val="nextTo"/>
        <c:crossAx val="32013696"/>
        <c:crosses val="autoZero"/>
        <c:auto val="1"/>
        <c:lblAlgn val="ctr"/>
        <c:lblOffset val="100"/>
        <c:noMultiLvlLbl val="0"/>
      </c:catAx>
      <c:valAx>
        <c:axId val="32013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012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employment rate women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rgbClr val="00206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5"/>
            <c:invertIfNegative val="0"/>
            <c:bubble3D val="0"/>
            <c:spPr>
              <a:solidFill>
                <a:schemeClr val="accent3"/>
              </a:solidFill>
            </c:spPr>
          </c:dPt>
          <c:cat>
            <c:strRef>
              <c:f>Sheet1!$A$2:$A$40</c:f>
              <c:strCache>
                <c:ptCount val="39"/>
                <c:pt idx="0">
                  <c:v>TUR</c:v>
                </c:pt>
                <c:pt idx="1">
                  <c:v>MAL</c:v>
                </c:pt>
                <c:pt idx="2">
                  <c:v>MEX</c:v>
                </c:pt>
                <c:pt idx="3">
                  <c:v>ITA</c:v>
                </c:pt>
                <c:pt idx="4">
                  <c:v>CHI</c:v>
                </c:pt>
                <c:pt idx="5">
                  <c:v>GRE</c:v>
                </c:pt>
                <c:pt idx="6">
                  <c:v>HUN</c:v>
                </c:pt>
                <c:pt idx="7">
                  <c:v>SLK</c:v>
                </c:pt>
                <c:pt idx="8">
                  <c:v>SPA</c:v>
                </c:pt>
                <c:pt idx="9">
                  <c:v>KOR</c:v>
                </c:pt>
                <c:pt idx="10">
                  <c:v>POL</c:v>
                </c:pt>
                <c:pt idx="11">
                  <c:v>IRE</c:v>
                </c:pt>
                <c:pt idx="12">
                  <c:v>CZE</c:v>
                </c:pt>
                <c:pt idx="13">
                  <c:v>BEL</c:v>
                </c:pt>
                <c:pt idx="14">
                  <c:v>OECD</c:v>
                </c:pt>
                <c:pt idx="15">
                  <c:v>ISR</c:v>
                </c:pt>
                <c:pt idx="16">
                  <c:v>LUX</c:v>
                </c:pt>
                <c:pt idx="17">
                  <c:v>EURO</c:v>
                </c:pt>
                <c:pt idx="18">
                  <c:v>EU</c:v>
                </c:pt>
                <c:pt idx="19">
                  <c:v>FRA</c:v>
                </c:pt>
                <c:pt idx="20">
                  <c:v>JAP</c:v>
                </c:pt>
                <c:pt idx="21">
                  <c:v>EST</c:v>
                </c:pt>
                <c:pt idx="22">
                  <c:v>POR</c:v>
                </c:pt>
                <c:pt idx="23">
                  <c:v>USA</c:v>
                </c:pt>
                <c:pt idx="24">
                  <c:v>SLO</c:v>
                </c:pt>
                <c:pt idx="25">
                  <c:v>CYP</c:v>
                </c:pt>
                <c:pt idx="26">
                  <c:v>UK</c:v>
                </c:pt>
                <c:pt idx="27">
                  <c:v>GER</c:v>
                </c:pt>
                <c:pt idx="28">
                  <c:v>AUS</c:v>
                </c:pt>
                <c:pt idx="29">
                  <c:v>AUT</c:v>
                </c:pt>
                <c:pt idx="30">
                  <c:v>NEZ</c:v>
                </c:pt>
                <c:pt idx="31">
                  <c:v>FIN</c:v>
                </c:pt>
                <c:pt idx="32">
                  <c:v>CAN</c:v>
                </c:pt>
                <c:pt idx="33">
                  <c:v>NET</c:v>
                </c:pt>
                <c:pt idx="34">
                  <c:v>SWE</c:v>
                </c:pt>
                <c:pt idx="35">
                  <c:v>DEN</c:v>
                </c:pt>
                <c:pt idx="36">
                  <c:v>SWI</c:v>
                </c:pt>
                <c:pt idx="37">
                  <c:v>NOR</c:v>
                </c:pt>
                <c:pt idx="38">
                  <c:v>ICE</c:v>
                </c:pt>
              </c:strCache>
            </c:strRef>
          </c:cat>
          <c:val>
            <c:numRef>
              <c:f>Sheet1!$B$2:$B$40</c:f>
              <c:numCache>
                <c:formatCode>General</c:formatCode>
                <c:ptCount val="39"/>
                <c:pt idx="0">
                  <c:v>26.175000000000001</c:v>
                </c:pt>
                <c:pt idx="1">
                  <c:v>39.299999999999997</c:v>
                </c:pt>
                <c:pt idx="2">
                  <c:v>43.152279999999998</c:v>
                </c:pt>
                <c:pt idx="3">
                  <c:v>46.125</c:v>
                </c:pt>
                <c:pt idx="4">
                  <c:v>46.653860000000002</c:v>
                </c:pt>
                <c:pt idx="5">
                  <c:v>48.125</c:v>
                </c:pt>
                <c:pt idx="6">
                  <c:v>50.6</c:v>
                </c:pt>
                <c:pt idx="7">
                  <c:v>52.325000000000003</c:v>
                </c:pt>
                <c:pt idx="8">
                  <c:v>52.325000000000003</c:v>
                </c:pt>
                <c:pt idx="9">
                  <c:v>52.626800000000003</c:v>
                </c:pt>
                <c:pt idx="10">
                  <c:v>53.05</c:v>
                </c:pt>
                <c:pt idx="11">
                  <c:v>55.75</c:v>
                </c:pt>
                <c:pt idx="12">
                  <c:v>56.25</c:v>
                </c:pt>
                <c:pt idx="13">
                  <c:v>56.524999999999999</c:v>
                </c:pt>
                <c:pt idx="14">
                  <c:v>56.533740000000002</c:v>
                </c:pt>
                <c:pt idx="15">
                  <c:v>56.936909999999997</c:v>
                </c:pt>
                <c:pt idx="16">
                  <c:v>57.2</c:v>
                </c:pt>
                <c:pt idx="17">
                  <c:v>57.9</c:v>
                </c:pt>
                <c:pt idx="18">
                  <c:v>58.2</c:v>
                </c:pt>
                <c:pt idx="19">
                  <c:v>59.725000000000001</c:v>
                </c:pt>
                <c:pt idx="20">
                  <c:v>60.429549999999999</c:v>
                </c:pt>
                <c:pt idx="21">
                  <c:v>60.55</c:v>
                </c:pt>
                <c:pt idx="22">
                  <c:v>61.15</c:v>
                </c:pt>
                <c:pt idx="23">
                  <c:v>62.426900000000003</c:v>
                </c:pt>
                <c:pt idx="24">
                  <c:v>62.575000000000003</c:v>
                </c:pt>
                <c:pt idx="25">
                  <c:v>63</c:v>
                </c:pt>
                <c:pt idx="26">
                  <c:v>64.55</c:v>
                </c:pt>
                <c:pt idx="27">
                  <c:v>66.125</c:v>
                </c:pt>
                <c:pt idx="28">
                  <c:v>66.179739999999995</c:v>
                </c:pt>
                <c:pt idx="29">
                  <c:v>66.375</c:v>
                </c:pt>
                <c:pt idx="30">
                  <c:v>66.722890000000007</c:v>
                </c:pt>
                <c:pt idx="31">
                  <c:v>66.924999999999997</c:v>
                </c:pt>
                <c:pt idx="32">
                  <c:v>68.833340000000007</c:v>
                </c:pt>
                <c:pt idx="33">
                  <c:v>69.325000000000003</c:v>
                </c:pt>
                <c:pt idx="34">
                  <c:v>69.650000000000006</c:v>
                </c:pt>
                <c:pt idx="35">
                  <c:v>71.099999999999994</c:v>
                </c:pt>
                <c:pt idx="36">
                  <c:v>72.525000000000006</c:v>
                </c:pt>
                <c:pt idx="37">
                  <c:v>73.25</c:v>
                </c:pt>
                <c:pt idx="38">
                  <c:v>76.2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131394944"/>
        <c:axId val="131396736"/>
      </c:barChart>
      <c:catAx>
        <c:axId val="131394944"/>
        <c:scaling>
          <c:orientation val="minMax"/>
        </c:scaling>
        <c:delete val="0"/>
        <c:axPos val="b"/>
        <c:majorTickMark val="out"/>
        <c:minorTickMark val="none"/>
        <c:tickLblPos val="nextTo"/>
        <c:crossAx val="131396736"/>
        <c:crosses val="autoZero"/>
        <c:auto val="1"/>
        <c:lblAlgn val="ctr"/>
        <c:lblOffset val="100"/>
        <c:tickLblSkip val="1"/>
        <c:noMultiLvlLbl val="0"/>
      </c:catAx>
      <c:valAx>
        <c:axId val="131396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1394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employment 50-64 from eurostat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002060"/>
              </a:solidFill>
            </c:spPr>
          </c:dPt>
          <c:dPt>
            <c:idx val="7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7"/>
            <c:invertIfNegative val="0"/>
            <c:bubble3D val="0"/>
          </c:dPt>
          <c:dPt>
            <c:idx val="2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24"/>
            <c:invertIfNegative val="0"/>
            <c:bubble3D val="0"/>
          </c:dPt>
          <c:cat>
            <c:strRef>
              <c:f>Sheet1!$A$2:$A$35</c:f>
              <c:strCache>
                <c:ptCount val="34"/>
                <c:pt idx="0">
                  <c:v>MAL</c:v>
                </c:pt>
                <c:pt idx="1">
                  <c:v>TUR</c:v>
                </c:pt>
                <c:pt idx="2">
                  <c:v>MAC</c:v>
                </c:pt>
                <c:pt idx="3">
                  <c:v>ITA</c:v>
                </c:pt>
                <c:pt idx="4">
                  <c:v>GRE</c:v>
                </c:pt>
                <c:pt idx="5">
                  <c:v>POL</c:v>
                </c:pt>
                <c:pt idx="6">
                  <c:v>CRO</c:v>
                </c:pt>
                <c:pt idx="7">
                  <c:v>SPA</c:v>
                </c:pt>
                <c:pt idx="8">
                  <c:v>ROM</c:v>
                </c:pt>
                <c:pt idx="9">
                  <c:v>BEL</c:v>
                </c:pt>
                <c:pt idx="10">
                  <c:v>SLO</c:v>
                </c:pt>
                <c:pt idx="11">
                  <c:v>LUX</c:v>
                </c:pt>
                <c:pt idx="12">
                  <c:v>HUN</c:v>
                </c:pt>
                <c:pt idx="13">
                  <c:v>SLK</c:v>
                </c:pt>
                <c:pt idx="14">
                  <c:v>BUL</c:v>
                </c:pt>
                <c:pt idx="15">
                  <c:v>EURO</c:v>
                </c:pt>
                <c:pt idx="16">
                  <c:v>EU</c:v>
                </c:pt>
                <c:pt idx="17">
                  <c:v>AUT</c:v>
                </c:pt>
                <c:pt idx="18">
                  <c:v>IRE</c:v>
                </c:pt>
                <c:pt idx="19">
                  <c:v>CZE</c:v>
                </c:pt>
                <c:pt idx="20">
                  <c:v>FRA</c:v>
                </c:pt>
                <c:pt idx="21">
                  <c:v>CYP</c:v>
                </c:pt>
                <c:pt idx="22">
                  <c:v>POR</c:v>
                </c:pt>
                <c:pt idx="23">
                  <c:v>NET</c:v>
                </c:pt>
                <c:pt idx="24">
                  <c:v>LIT</c:v>
                </c:pt>
                <c:pt idx="25">
                  <c:v>LAT</c:v>
                </c:pt>
                <c:pt idx="26">
                  <c:v>UK</c:v>
                </c:pt>
                <c:pt idx="27">
                  <c:v>GER</c:v>
                </c:pt>
                <c:pt idx="28">
                  <c:v>DEN</c:v>
                </c:pt>
                <c:pt idx="29">
                  <c:v>EST</c:v>
                </c:pt>
                <c:pt idx="30">
                  <c:v>SWI</c:v>
                </c:pt>
                <c:pt idx="31">
                  <c:v>NOR</c:v>
                </c:pt>
                <c:pt idx="32">
                  <c:v>SWE</c:v>
                </c:pt>
                <c:pt idx="33">
                  <c:v>ICE</c:v>
                </c:pt>
              </c:strCache>
            </c:strRef>
          </c:cat>
          <c:val>
            <c:numRef>
              <c:f>Sheet1!$B$2:$B$35</c:f>
              <c:numCache>
                <c:formatCode>#,##0.0</c:formatCode>
                <c:ptCount val="34"/>
                <c:pt idx="0">
                  <c:v>18.8</c:v>
                </c:pt>
                <c:pt idx="1">
                  <c:v>19.100000000000001</c:v>
                </c:pt>
                <c:pt idx="2">
                  <c:v>30.2</c:v>
                </c:pt>
                <c:pt idx="3">
                  <c:v>36.299999999999997</c:v>
                </c:pt>
                <c:pt idx="4">
                  <c:v>36.799999999999997</c:v>
                </c:pt>
                <c:pt idx="5">
                  <c:v>39.1</c:v>
                </c:pt>
                <c:pt idx="6">
                  <c:v>39.200000000000003</c:v>
                </c:pt>
                <c:pt idx="7">
                  <c:v>41.9</c:v>
                </c:pt>
                <c:pt idx="8">
                  <c:v>41.9</c:v>
                </c:pt>
                <c:pt idx="9">
                  <c:v>42.5</c:v>
                </c:pt>
                <c:pt idx="10">
                  <c:v>42.5</c:v>
                </c:pt>
                <c:pt idx="11">
                  <c:v>43.1</c:v>
                </c:pt>
                <c:pt idx="12">
                  <c:v>43.5</c:v>
                </c:pt>
                <c:pt idx="13">
                  <c:v>44.6</c:v>
                </c:pt>
                <c:pt idx="14">
                  <c:v>48.1</c:v>
                </c:pt>
                <c:pt idx="15">
                  <c:v>48.9</c:v>
                </c:pt>
                <c:pt idx="16">
                  <c:v>49.4</c:v>
                </c:pt>
                <c:pt idx="17">
                  <c:v>49.4</c:v>
                </c:pt>
                <c:pt idx="18">
                  <c:v>49.7</c:v>
                </c:pt>
                <c:pt idx="19">
                  <c:v>49.8</c:v>
                </c:pt>
                <c:pt idx="20">
                  <c:v>50.6</c:v>
                </c:pt>
                <c:pt idx="21">
                  <c:v>51.8</c:v>
                </c:pt>
                <c:pt idx="22">
                  <c:v>52.5</c:v>
                </c:pt>
                <c:pt idx="23">
                  <c:v>53.7</c:v>
                </c:pt>
                <c:pt idx="24">
                  <c:v>56.1</c:v>
                </c:pt>
                <c:pt idx="25">
                  <c:v>57.1</c:v>
                </c:pt>
                <c:pt idx="26">
                  <c:v>58.6</c:v>
                </c:pt>
                <c:pt idx="27">
                  <c:v>60.2</c:v>
                </c:pt>
                <c:pt idx="28">
                  <c:v>62.8</c:v>
                </c:pt>
                <c:pt idx="29">
                  <c:v>62.8</c:v>
                </c:pt>
                <c:pt idx="30">
                  <c:v>66.7</c:v>
                </c:pt>
                <c:pt idx="31">
                  <c:v>70.8</c:v>
                </c:pt>
                <c:pt idx="32">
                  <c:v>71.8</c:v>
                </c:pt>
                <c:pt idx="33">
                  <c:v>79.8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46000896"/>
        <c:axId val="146002688"/>
      </c:barChart>
      <c:catAx>
        <c:axId val="1460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6002688"/>
        <c:crosses val="autoZero"/>
        <c:auto val="1"/>
        <c:lblAlgn val="ctr"/>
        <c:lblOffset val="100"/>
        <c:tickLblSkip val="1"/>
        <c:noMultiLvlLbl val="0"/>
      </c:catAx>
      <c:valAx>
        <c:axId val="1460026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46000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 smtClean="0"/>
              <a:t>Employment shares United States</a:t>
            </a:r>
            <a:endParaRPr lang="en-GB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220168659473122"/>
          <c:y val="0.11950541338582678"/>
          <c:w val="0.87236621463983666"/>
          <c:h val="0.6336072834645669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agriculture</c:v>
                </c:pt>
              </c:strCache>
            </c:strRef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1869</c:v>
                </c:pt>
                <c:pt idx="1">
                  <c:v>1879</c:v>
                </c:pt>
                <c:pt idx="2">
                  <c:v>1889</c:v>
                </c:pt>
                <c:pt idx="3">
                  <c:v>1899</c:v>
                </c:pt>
                <c:pt idx="4">
                  <c:v>1909</c:v>
                </c:pt>
                <c:pt idx="5">
                  <c:v>1919</c:v>
                </c:pt>
                <c:pt idx="6">
                  <c:v>1929</c:v>
                </c:pt>
                <c:pt idx="7">
                  <c:v>1939</c:v>
                </c:pt>
                <c:pt idx="8">
                  <c:v>1949</c:v>
                </c:pt>
                <c:pt idx="9">
                  <c:v>1959</c:v>
                </c:pt>
                <c:pt idx="10">
                  <c:v>1969</c:v>
                </c:pt>
                <c:pt idx="11">
                  <c:v>1979</c:v>
                </c:pt>
                <c:pt idx="12">
                  <c:v>1989</c:v>
                </c:pt>
                <c:pt idx="13">
                  <c:v>1999</c:v>
                </c:pt>
                <c:pt idx="14">
                  <c:v>2004</c:v>
                </c:pt>
              </c:numCache>
            </c:numRef>
          </c:cat>
          <c:val>
            <c:numRef>
              <c:f>Sheet1!$B$2:$B$16</c:f>
              <c:numCache>
                <c:formatCode>0</c:formatCode>
                <c:ptCount val="15"/>
                <c:pt idx="0">
                  <c:v>48.3</c:v>
                </c:pt>
                <c:pt idx="1">
                  <c:v>48.9</c:v>
                </c:pt>
                <c:pt idx="2">
                  <c:v>41.6</c:v>
                </c:pt>
                <c:pt idx="3">
                  <c:v>36.9</c:v>
                </c:pt>
                <c:pt idx="4">
                  <c:v>30.4</c:v>
                </c:pt>
                <c:pt idx="5">
                  <c:v>24.6</c:v>
                </c:pt>
                <c:pt idx="6">
                  <c:v>19.033645890788748</c:v>
                </c:pt>
                <c:pt idx="7">
                  <c:v>17.074023873026984</c:v>
                </c:pt>
                <c:pt idx="8">
                  <c:v>11.684447347412732</c:v>
                </c:pt>
                <c:pt idx="9">
                  <c:v>7.6748625409929687</c:v>
                </c:pt>
                <c:pt idx="10">
                  <c:v>4.2405971100722484</c:v>
                </c:pt>
                <c:pt idx="11">
                  <c:v>3.4029314602777512</c:v>
                </c:pt>
                <c:pt idx="12">
                  <c:v>2.7434485480081072</c:v>
                </c:pt>
                <c:pt idx="13">
                  <c:v>1.6578615965844521</c:v>
                </c:pt>
                <c:pt idx="14">
                  <c:v>1.7192818628189295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industry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1869</c:v>
                </c:pt>
                <c:pt idx="1">
                  <c:v>1879</c:v>
                </c:pt>
                <c:pt idx="2">
                  <c:v>1889</c:v>
                </c:pt>
                <c:pt idx="3">
                  <c:v>1899</c:v>
                </c:pt>
                <c:pt idx="4">
                  <c:v>1909</c:v>
                </c:pt>
                <c:pt idx="5">
                  <c:v>1919</c:v>
                </c:pt>
                <c:pt idx="6">
                  <c:v>1929</c:v>
                </c:pt>
                <c:pt idx="7">
                  <c:v>1939</c:v>
                </c:pt>
                <c:pt idx="8">
                  <c:v>1949</c:v>
                </c:pt>
                <c:pt idx="9">
                  <c:v>1959</c:v>
                </c:pt>
                <c:pt idx="10">
                  <c:v>1969</c:v>
                </c:pt>
                <c:pt idx="11">
                  <c:v>1979</c:v>
                </c:pt>
                <c:pt idx="12">
                  <c:v>1989</c:v>
                </c:pt>
                <c:pt idx="13">
                  <c:v>1999</c:v>
                </c:pt>
                <c:pt idx="14">
                  <c:v>2004</c:v>
                </c:pt>
              </c:numCache>
            </c:numRef>
          </c:cat>
          <c:val>
            <c:numRef>
              <c:f>Sheet1!$C$2:$C$16</c:f>
              <c:numCache>
                <c:formatCode>0</c:formatCode>
                <c:ptCount val="15"/>
                <c:pt idx="0">
                  <c:v>28.9</c:v>
                </c:pt>
                <c:pt idx="1">
                  <c:v>29.099999999999998</c:v>
                </c:pt>
                <c:pt idx="2">
                  <c:v>32.6</c:v>
                </c:pt>
                <c:pt idx="3">
                  <c:v>35.1</c:v>
                </c:pt>
                <c:pt idx="4">
                  <c:v>39</c:v>
                </c:pt>
                <c:pt idx="5">
                  <c:v>40.800000000000004</c:v>
                </c:pt>
                <c:pt idx="6">
                  <c:v>39.596249310535029</c:v>
                </c:pt>
                <c:pt idx="7">
                  <c:v>34.672729657645057</c:v>
                </c:pt>
                <c:pt idx="8">
                  <c:v>41.771899267000506</c:v>
                </c:pt>
                <c:pt idx="9">
                  <c:v>40.346869850385872</c:v>
                </c:pt>
                <c:pt idx="10">
                  <c:v>39.081757331066726</c:v>
                </c:pt>
                <c:pt idx="11">
                  <c:v>34.967980585222961</c:v>
                </c:pt>
                <c:pt idx="12">
                  <c:v>28.973471327868559</c:v>
                </c:pt>
                <c:pt idx="13">
                  <c:v>26.529624965445226</c:v>
                </c:pt>
                <c:pt idx="14">
                  <c:v>23.982588788143506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services</c:v>
                </c:pt>
              </c:strCache>
            </c:strRef>
          </c:tx>
          <c:spPr>
            <a:ln w="50800">
              <a:solidFill>
                <a:schemeClr val="tx2"/>
              </a:solidFill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1869</c:v>
                </c:pt>
                <c:pt idx="1">
                  <c:v>1879</c:v>
                </c:pt>
                <c:pt idx="2">
                  <c:v>1889</c:v>
                </c:pt>
                <c:pt idx="3">
                  <c:v>1899</c:v>
                </c:pt>
                <c:pt idx="4">
                  <c:v>1909</c:v>
                </c:pt>
                <c:pt idx="5">
                  <c:v>1919</c:v>
                </c:pt>
                <c:pt idx="6">
                  <c:v>1929</c:v>
                </c:pt>
                <c:pt idx="7">
                  <c:v>1939</c:v>
                </c:pt>
                <c:pt idx="8">
                  <c:v>1949</c:v>
                </c:pt>
                <c:pt idx="9">
                  <c:v>1959</c:v>
                </c:pt>
                <c:pt idx="10">
                  <c:v>1969</c:v>
                </c:pt>
                <c:pt idx="11">
                  <c:v>1979</c:v>
                </c:pt>
                <c:pt idx="12">
                  <c:v>1989</c:v>
                </c:pt>
                <c:pt idx="13">
                  <c:v>1999</c:v>
                </c:pt>
                <c:pt idx="14">
                  <c:v>2004</c:v>
                </c:pt>
              </c:numCache>
            </c:numRef>
          </c:cat>
          <c:val>
            <c:numRef>
              <c:f>Sheet1!$D$2:$D$16</c:f>
              <c:numCache>
                <c:formatCode>0</c:formatCode>
                <c:ptCount val="15"/>
                <c:pt idx="0">
                  <c:v>22.800000000000011</c:v>
                </c:pt>
                <c:pt idx="1">
                  <c:v>22</c:v>
                </c:pt>
                <c:pt idx="2">
                  <c:v>25.800000000000011</c:v>
                </c:pt>
                <c:pt idx="3">
                  <c:v>28.000000000000004</c:v>
                </c:pt>
                <c:pt idx="4">
                  <c:v>30.599999999999998</c:v>
                </c:pt>
                <c:pt idx="5">
                  <c:v>34.599999999999994</c:v>
                </c:pt>
                <c:pt idx="6">
                  <c:v>41.37010479867623</c:v>
                </c:pt>
                <c:pt idx="7">
                  <c:v>48.251060294696337</c:v>
                </c:pt>
                <c:pt idx="8">
                  <c:v>46.570868713259308</c:v>
                </c:pt>
                <c:pt idx="9">
                  <c:v>52.196896771140956</c:v>
                </c:pt>
                <c:pt idx="10">
                  <c:v>56.706863578410541</c:v>
                </c:pt>
                <c:pt idx="11">
                  <c:v>61.652608058843015</c:v>
                </c:pt>
                <c:pt idx="12">
                  <c:v>68.357518250793703</c:v>
                </c:pt>
                <c:pt idx="13">
                  <c:v>72.149614522222578</c:v>
                </c:pt>
                <c:pt idx="14">
                  <c:v>74.728138084766712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931456"/>
        <c:axId val="38933248"/>
      </c:lineChart>
      <c:catAx>
        <c:axId val="3893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8933248"/>
        <c:crosses val="autoZero"/>
        <c:auto val="1"/>
        <c:lblAlgn val="ctr"/>
        <c:lblOffset val="100"/>
        <c:noMultiLvlLbl val="0"/>
      </c:catAx>
      <c:valAx>
        <c:axId val="389332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 smtClean="0"/>
                  <a:t>Per</a:t>
                </a:r>
                <a:r>
                  <a:rPr lang="en-GB" baseline="0" dirty="0" smtClean="0"/>
                  <a:t> cent share of employment</a:t>
                </a:r>
                <a:endParaRPr lang="en-GB" dirty="0"/>
              </a:p>
            </c:rich>
          </c:tx>
          <c:overlay val="0"/>
        </c:title>
        <c:numFmt formatCode="0" sourceLinked="1"/>
        <c:majorTickMark val="none"/>
        <c:minorTickMark val="none"/>
        <c:tickLblPos val="nextTo"/>
        <c:crossAx val="38931456"/>
        <c:crosses val="autoZero"/>
        <c:crossBetween val="between"/>
      </c:valAx>
      <c:spPr>
        <a:blipFill dpi="0" rotWithShape="1">
          <a:blip xmlns:r="http://schemas.openxmlformats.org/officeDocument/2006/relationships" r:embed="rId1">
            <a:alphaModFix amt="49000"/>
          </a:blip>
          <a:srcRect/>
          <a:tile tx="0" ty="0" sx="100000" sy="100000" flip="none" algn="tl"/>
        </a:blipFill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GER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personal needs</c:v>
                </c:pt>
                <c:pt idx="1">
                  <c:v>leisure</c:v>
                </c:pt>
                <c:pt idx="2">
                  <c:v>household work</c:v>
                </c:pt>
                <c:pt idx="3">
                  <c:v>market work</c:v>
                </c:pt>
                <c:pt idx="4">
                  <c:v>education</c:v>
                </c:pt>
                <c:pt idx="5">
                  <c:v>caring for others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76.772874300566329</c:v>
                </c:pt>
                <c:pt idx="1">
                  <c:v>41.705767785733151</c:v>
                </c:pt>
                <c:pt idx="2">
                  <c:v>24.728043911616069</c:v>
                </c:pt>
                <c:pt idx="3">
                  <c:v>19.172796593288151</c:v>
                </c:pt>
                <c:pt idx="4">
                  <c:v>2.895270918810827</c:v>
                </c:pt>
                <c:pt idx="5">
                  <c:v>2.5196872452706711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ITA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personal needs</c:v>
                </c:pt>
                <c:pt idx="1">
                  <c:v>leisure</c:v>
                </c:pt>
                <c:pt idx="2">
                  <c:v>household work</c:v>
                </c:pt>
                <c:pt idx="3">
                  <c:v>market work</c:v>
                </c:pt>
                <c:pt idx="4">
                  <c:v>education</c:v>
                </c:pt>
                <c:pt idx="5">
                  <c:v>caring for others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79.983627269675651</c:v>
                </c:pt>
                <c:pt idx="1">
                  <c:v>35.834967443289649</c:v>
                </c:pt>
                <c:pt idx="2">
                  <c:v>25.329527466249509</c:v>
                </c:pt>
                <c:pt idx="3">
                  <c:v>20.618723704857217</c:v>
                </c:pt>
                <c:pt idx="4">
                  <c:v>3.4359078388954836</c:v>
                </c:pt>
                <c:pt idx="5">
                  <c:v>2.4903378712866577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JAP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personal needs</c:v>
                </c:pt>
                <c:pt idx="1">
                  <c:v>leisure</c:v>
                </c:pt>
                <c:pt idx="2">
                  <c:v>household work</c:v>
                </c:pt>
                <c:pt idx="3">
                  <c:v>market work</c:v>
                </c:pt>
                <c:pt idx="4">
                  <c:v>education</c:v>
                </c:pt>
                <c:pt idx="5">
                  <c:v>caring for others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74.083333333333329</c:v>
                </c:pt>
                <c:pt idx="1">
                  <c:v>38.049134468910118</c:v>
                </c:pt>
                <c:pt idx="2">
                  <c:v>18.329317269076299</c:v>
                </c:pt>
                <c:pt idx="3">
                  <c:v>31.15</c:v>
                </c:pt>
                <c:pt idx="4">
                  <c:v>4.2295180722891565</c:v>
                </c:pt>
                <c:pt idx="5">
                  <c:v>2.2753635230577478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USA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personal needs</c:v>
                </c:pt>
                <c:pt idx="1">
                  <c:v>leisure</c:v>
                </c:pt>
                <c:pt idx="2">
                  <c:v>household work</c:v>
                </c:pt>
                <c:pt idx="3">
                  <c:v>market work</c:v>
                </c:pt>
                <c:pt idx="4">
                  <c:v>education</c:v>
                </c:pt>
                <c:pt idx="5">
                  <c:v>caring for others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73.850000000000009</c:v>
                </c:pt>
                <c:pt idx="1">
                  <c:v>39.340000000000003</c:v>
                </c:pt>
                <c:pt idx="2">
                  <c:v>20.51</c:v>
                </c:pt>
                <c:pt idx="3">
                  <c:v>25.83</c:v>
                </c:pt>
                <c:pt idx="4">
                  <c:v>3.29</c:v>
                </c:pt>
                <c:pt idx="5">
                  <c:v>3.85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971648"/>
        <c:axId val="39002112"/>
      </c:barChart>
      <c:catAx>
        <c:axId val="389716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1920000" vert="horz"/>
          <a:lstStyle/>
          <a:p>
            <a:pPr>
              <a:defRPr/>
            </a:pPr>
            <a:endParaRPr lang="en-US"/>
          </a:p>
        </c:txPr>
        <c:crossAx val="39002112"/>
        <c:crosses val="autoZero"/>
        <c:auto val="1"/>
        <c:lblAlgn val="ctr"/>
        <c:lblOffset val="0"/>
        <c:tickLblSkip val="1"/>
        <c:noMultiLvlLbl val="0"/>
      </c:catAx>
      <c:valAx>
        <c:axId val="390021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 smtClean="0"/>
                  <a:t>Hours</a:t>
                </a:r>
                <a:r>
                  <a:rPr lang="en-GB" baseline="0" dirty="0" smtClean="0"/>
                  <a:t> per week</a:t>
                </a:r>
                <a:endParaRPr lang="en-GB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89716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'all 15+ (total care)'!$A$24</c:f>
              <c:strCache>
                <c:ptCount val="1"/>
                <c:pt idx="0">
                  <c:v>home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tx>
                <c:strRef>
                  <c:f>'all 15+ (total care)'!$B$22</c:f>
                  <c:strCache>
                    <c:ptCount val="1"/>
                    <c:pt idx="0">
                      <c:v>AL</c:v>
                    </c:pt>
                  </c:strCache>
                </c:strRef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strRef>
                  <c:f>'all 15+ (total care)'!$C$22</c:f>
                  <c:strCache>
                    <c:ptCount val="1"/>
                    <c:pt idx="0">
                      <c:v>BE</c:v>
                    </c:pt>
                  </c:strCache>
                </c:strRef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strRef>
                  <c:f>'all 15+ (total care)'!$D$22</c:f>
                  <c:strCache>
                    <c:ptCount val="1"/>
                    <c:pt idx="0">
                      <c:v>CA</c:v>
                    </c:pt>
                  </c:strCache>
                </c:strRef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968410450405234E-3"/>
                  <c:y val="-1.0496553450943214E-2"/>
                </c:manualLayout>
              </c:layout>
              <c:tx>
                <c:strRef>
                  <c:f>'all 15+ (total care)'!$E$22</c:f>
                  <c:strCache>
                    <c:ptCount val="1"/>
                    <c:pt idx="0">
                      <c:v>DE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strRef>
                  <c:f>'all 15+ (total care)'!$F$22</c:f>
                  <c:strCache>
                    <c:ptCount val="1"/>
                    <c:pt idx="0">
                      <c:v>FI</c:v>
                    </c:pt>
                  </c:strCache>
                </c:strRef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6871359857914759E-2"/>
                  <c:y val="-2.3658440936081729E-2"/>
                </c:manualLayout>
              </c:layout>
              <c:tx>
                <c:strRef>
                  <c:f>'all 15+ (total care)'!$G$22</c:f>
                  <c:strCache>
                    <c:ptCount val="1"/>
                    <c:pt idx="0">
                      <c:v>FR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tx>
                <c:strRef>
                  <c:f>'all 15+ (total care)'!$H$22</c:f>
                  <c:strCache>
                    <c:ptCount val="1"/>
                    <c:pt idx="0">
                      <c:v>GE</c:v>
                    </c:pt>
                  </c:strCache>
                </c:strRef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tx>
                <c:strRef>
                  <c:f>'all 15+ (total care)'!$I$22</c:f>
                  <c:strCache>
                    <c:ptCount val="1"/>
                    <c:pt idx="0">
                      <c:v>IR</c:v>
                    </c:pt>
                  </c:strCache>
                </c:strRef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1468045402536764E-2"/>
                  <c:y val="-2.8923195930137115E-2"/>
                </c:manualLayout>
              </c:layout>
              <c:tx>
                <c:strRef>
                  <c:f>'all 15+ (total care)'!$J$22</c:f>
                  <c:strCache>
                    <c:ptCount val="1"/>
                    <c:pt idx="0">
                      <c:v>IT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tx>
                <c:strRef>
                  <c:f>'all 15+ (total care)'!$K$22</c:f>
                  <c:strCache>
                    <c:ptCount val="1"/>
                    <c:pt idx="0">
                      <c:v>JA</c:v>
                    </c:pt>
                  </c:strCache>
                </c:strRef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tx>
                <c:strRef>
                  <c:f>'all 15+ (total care)'!$L$22</c:f>
                  <c:strCache>
                    <c:ptCount val="1"/>
                    <c:pt idx="0">
                      <c:v>KO</c:v>
                    </c:pt>
                  </c:strCache>
                </c:strRef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tx>
                <c:strRef>
                  <c:f>'all 15+ (total care)'!$M$22</c:f>
                  <c:strCache>
                    <c:ptCount val="1"/>
                    <c:pt idx="0">
                      <c:v>NE</c:v>
                    </c:pt>
                  </c:strCache>
                </c:strRef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tx>
                <c:strRef>
                  <c:f>'all 15+ (total care)'!$N$22</c:f>
                  <c:strCache>
                    <c:ptCount val="1"/>
                    <c:pt idx="0">
                      <c:v>NO</c:v>
                    </c:pt>
                  </c:strCache>
                </c:strRef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tx>
                <c:strRef>
                  <c:f>'all 15+ (total care)'!$O$22</c:f>
                  <c:strCache>
                    <c:ptCount val="1"/>
                    <c:pt idx="0">
                      <c:v>NZ</c:v>
                    </c:pt>
                  </c:strCache>
                </c:strRef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tx>
                <c:strRef>
                  <c:f>'all 15+ (total care)'!$P$22</c:f>
                  <c:strCache>
                    <c:ptCount val="1"/>
                    <c:pt idx="0">
                      <c:v>PO</c:v>
                    </c:pt>
                  </c:strCache>
                </c:strRef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tx>
                <c:strRef>
                  <c:f>'all 15+ (total care)'!$Q$22</c:f>
                  <c:strCache>
                    <c:ptCount val="1"/>
                    <c:pt idx="0">
                      <c:v>SP</c:v>
                    </c:pt>
                  </c:strCache>
                </c:strRef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5.5440185363265872E-2"/>
                  <c:y val="2.6356731507444445E-2"/>
                </c:manualLayout>
              </c:layout>
              <c:tx>
                <c:strRef>
                  <c:f>'all 15+ (total care)'!$R$22</c:f>
                  <c:strCache>
                    <c:ptCount val="1"/>
                    <c:pt idx="0">
                      <c:v>SW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5.4433983905069122E-2"/>
                  <c:y val="-4.4717460912303275E-2"/>
                </c:manualLayout>
              </c:layout>
              <c:tx>
                <c:strRef>
                  <c:f>'all 15+ (total care)'!$S$22</c:f>
                  <c:strCache>
                    <c:ptCount val="1"/>
                    <c:pt idx="0">
                      <c:v>UK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tx>
                <c:strRef>
                  <c:f>'all 15+ (total care)'!$T$22</c:f>
                  <c:strCache>
                    <c:ptCount val="1"/>
                    <c:pt idx="0">
                      <c:v>US</c:v>
                    </c:pt>
                  </c:strCache>
                </c:strRef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'all 15+ (total care)'!$B$24:$T$24</c:f>
              <c:numCache>
                <c:formatCode>0.00</c:formatCode>
                <c:ptCount val="19"/>
                <c:pt idx="0">
                  <c:v>27.65</c:v>
                </c:pt>
                <c:pt idx="1">
                  <c:v>28.133048626622923</c:v>
                </c:pt>
                <c:pt idx="2">
                  <c:v>25.2</c:v>
                </c:pt>
                <c:pt idx="3">
                  <c:v>20.462232493044453</c:v>
                </c:pt>
                <c:pt idx="4">
                  <c:v>25.146878344350018</c:v>
                </c:pt>
                <c:pt idx="5">
                  <c:v>25.635583828741613</c:v>
                </c:pt>
                <c:pt idx="6">
                  <c:v>27.24773115688674</c:v>
                </c:pt>
                <c:pt idx="7">
                  <c:v>27.025870445344129</c:v>
                </c:pt>
                <c:pt idx="8">
                  <c:v>27.819865337536168</c:v>
                </c:pt>
                <c:pt idx="9">
                  <c:v>20.604680792134047</c:v>
                </c:pt>
                <c:pt idx="10">
                  <c:v>20.359897333333329</c:v>
                </c:pt>
                <c:pt idx="11">
                  <c:v>22.822555555555553</c:v>
                </c:pt>
                <c:pt idx="12">
                  <c:v>24.05246662740479</c:v>
                </c:pt>
                <c:pt idx="13">
                  <c:v>26.572696439800001</c:v>
                </c:pt>
                <c:pt idx="14">
                  <c:v>24.400000000000002</c:v>
                </c:pt>
                <c:pt idx="15">
                  <c:v>24.824053478822311</c:v>
                </c:pt>
                <c:pt idx="16">
                  <c:v>27.248621299218087</c:v>
                </c:pt>
                <c:pt idx="17">
                  <c:v>26.509582504042811</c:v>
                </c:pt>
                <c:pt idx="18">
                  <c:v>24.360000000000003</c:v>
                </c:pt>
              </c:numCache>
            </c:numRef>
          </c:xVal>
          <c:yVal>
            <c:numRef>
              <c:f>'all 15+ (total care)'!$B$23:$T$23</c:f>
              <c:numCache>
                <c:formatCode>0.00</c:formatCode>
                <c:ptCount val="19"/>
                <c:pt idx="0">
                  <c:v>25.9</c:v>
                </c:pt>
                <c:pt idx="1">
                  <c:v>21.035306875341309</c:v>
                </c:pt>
                <c:pt idx="2">
                  <c:v>29.4</c:v>
                </c:pt>
                <c:pt idx="3">
                  <c:v>31.22218350311914</c:v>
                </c:pt>
                <c:pt idx="4">
                  <c:v>24.201251180358831</c:v>
                </c:pt>
                <c:pt idx="5">
                  <c:v>23.647688356517381</c:v>
                </c:pt>
                <c:pt idx="6">
                  <c:v>22.068067512098978</c:v>
                </c:pt>
                <c:pt idx="7">
                  <c:v>26.226540710751241</c:v>
                </c:pt>
                <c:pt idx="8">
                  <c:v>24.054631543752702</c:v>
                </c:pt>
                <c:pt idx="9">
                  <c:v>35.379518072289159</c:v>
                </c:pt>
                <c:pt idx="10">
                  <c:v>30.849808333333335</c:v>
                </c:pt>
                <c:pt idx="11">
                  <c:v>22.955555555555556</c:v>
                </c:pt>
                <c:pt idx="12">
                  <c:v>26.90358755398508</c:v>
                </c:pt>
                <c:pt idx="13">
                  <c:v>27.646744249833333</c:v>
                </c:pt>
                <c:pt idx="14">
                  <c:v>32.01</c:v>
                </c:pt>
                <c:pt idx="15">
                  <c:v>26.194043407424914</c:v>
                </c:pt>
                <c:pt idx="16">
                  <c:v>25.965993188367516</c:v>
                </c:pt>
                <c:pt idx="17">
                  <c:v>25.052436693456158</c:v>
                </c:pt>
                <c:pt idx="18">
                  <c:v>29.119999999999997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4655872"/>
        <c:axId val="144657792"/>
      </c:scatterChart>
      <c:valAx>
        <c:axId val="144655872"/>
        <c:scaling>
          <c:orientation val="minMax"/>
          <c:max val="30"/>
          <c:min val="15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800" dirty="0"/>
                  <a:t>home </a:t>
                </a:r>
                <a:r>
                  <a:rPr lang="en-US" sz="1800" dirty="0" smtClean="0"/>
                  <a:t>work, hours per week</a:t>
                </a:r>
                <a:endParaRPr lang="en-US" sz="1800" dirty="0"/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44657792"/>
        <c:crosses val="autoZero"/>
        <c:crossBetween val="midCat"/>
        <c:majorUnit val="3"/>
      </c:valAx>
      <c:valAx>
        <c:axId val="144657792"/>
        <c:scaling>
          <c:orientation val="minMax"/>
          <c:min val="15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b="1" dirty="0"/>
                  <a:t>market </a:t>
                </a:r>
                <a:r>
                  <a:rPr lang="en-US" sz="1800" b="1" dirty="0" smtClean="0"/>
                  <a:t>work hours per week</a:t>
                </a:r>
                <a:endParaRPr lang="en-US" sz="1800" b="1" dirty="0"/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44655872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400" dirty="0"/>
              <a:t>Marketization in selection of services </a:t>
            </a:r>
            <a:r>
              <a:rPr lang="en-US" sz="2400" dirty="0" smtClean="0"/>
              <a:t>(logs</a:t>
            </a:r>
            <a:r>
              <a:rPr lang="en-US" sz="2400" dirty="0"/>
              <a:t>)</a:t>
            </a:r>
          </a:p>
        </c:rich>
      </c:tx>
      <c:layout>
        <c:manualLayout>
          <c:xMode val="edge"/>
          <c:yMode val="edge"/>
          <c:x val="0.11657727762024446"/>
          <c:y val="5.32492204062562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91106659812455"/>
          <c:y val="0.19832429284366931"/>
          <c:w val="0.83333467624322577"/>
          <c:h val="0.6424589768175204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0"/>
              <c:tx>
                <c:strRef>
                  <c:f>marketization!$B$3</c:f>
                  <c:strCache>
                    <c:ptCount val="1"/>
                    <c:pt idx="0">
                      <c:v>AL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tx>
                <c:strRef>
                  <c:f>marketization!$C$3</c:f>
                  <c:strCache>
                    <c:ptCount val="1"/>
                    <c:pt idx="0">
                      <c:v>BE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tx>
                <c:strRef>
                  <c:f>marketization!$D$3</c:f>
                  <c:strCache>
                    <c:ptCount val="1"/>
                    <c:pt idx="0">
                      <c:v>CA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tx>
                <c:strRef>
                  <c:f>marketization!$E$3</c:f>
                  <c:strCache>
                    <c:ptCount val="1"/>
                    <c:pt idx="0">
                      <c:v>DE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tx>
                <c:strRef>
                  <c:f>marketization!$F$3</c:f>
                  <c:strCache>
                    <c:ptCount val="1"/>
                    <c:pt idx="0">
                      <c:v>FI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tx>
                <c:strRef>
                  <c:f>marketization!$G$3</c:f>
                  <c:strCache>
                    <c:ptCount val="1"/>
                    <c:pt idx="0">
                      <c:v>FR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tx>
                <c:strRef>
                  <c:f>marketization!$H$3</c:f>
                  <c:strCache>
                    <c:ptCount val="1"/>
                    <c:pt idx="0">
                      <c:v>GE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tx>
                <c:strRef>
                  <c:f>marketization!$I$3</c:f>
                  <c:strCache>
                    <c:ptCount val="1"/>
                    <c:pt idx="0">
                      <c:v>IR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8"/>
              <c:tx>
                <c:strRef>
                  <c:f>marketization!$J$3</c:f>
                  <c:strCache>
                    <c:ptCount val="1"/>
                    <c:pt idx="0">
                      <c:v>IT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9"/>
              <c:tx>
                <c:strRef>
                  <c:f>marketization!$K$3</c:f>
                  <c:strCache>
                    <c:ptCount val="1"/>
                    <c:pt idx="0">
                      <c:v>JA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0"/>
              <c:tx>
                <c:strRef>
                  <c:f>marketization!$L$3</c:f>
                  <c:strCache>
                    <c:ptCount val="1"/>
                    <c:pt idx="0">
                      <c:v>KO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1"/>
              <c:tx>
                <c:strRef>
                  <c:f>marketization!$M$3</c:f>
                  <c:strCache>
                    <c:ptCount val="1"/>
                    <c:pt idx="0">
                      <c:v>NE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2"/>
              <c:tx>
                <c:strRef>
                  <c:f>marketization!$N$3</c:f>
                  <c:strCache>
                    <c:ptCount val="1"/>
                    <c:pt idx="0">
                      <c:v>NZ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3"/>
              <c:tx>
                <c:strRef>
                  <c:f>marketization!$O$3</c:f>
                  <c:strCache>
                    <c:ptCount val="1"/>
                    <c:pt idx="0">
                      <c:v>NO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4"/>
              <c:tx>
                <c:strRef>
                  <c:f>marketization!$P$3</c:f>
                  <c:strCache>
                    <c:ptCount val="1"/>
                    <c:pt idx="0">
                      <c:v>PO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5"/>
              <c:tx>
                <c:strRef>
                  <c:f>marketization!$Q$3</c:f>
                  <c:strCache>
                    <c:ptCount val="1"/>
                    <c:pt idx="0">
                      <c:v>SP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6"/>
              <c:tx>
                <c:strRef>
                  <c:f>marketization!$R$3</c:f>
                  <c:strCache>
                    <c:ptCount val="1"/>
                    <c:pt idx="0">
                      <c:v>SW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7"/>
              <c:tx>
                <c:strRef>
                  <c:f>marketization!$S$3</c:f>
                  <c:strCache>
                    <c:ptCount val="1"/>
                    <c:pt idx="0">
                      <c:v>UK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8"/>
              <c:tx>
                <c:strRef>
                  <c:f>marketization!$T$3</c:f>
                  <c:strCache>
                    <c:ptCount val="1"/>
                    <c:pt idx="0">
                      <c:v>US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marketization!$B$4:$T$4</c:f>
              <c:numCache>
                <c:formatCode>General</c:formatCode>
                <c:ptCount val="19"/>
                <c:pt idx="0">
                  <c:v>-0.17707500975308355</c:v>
                </c:pt>
                <c:pt idx="1">
                  <c:v>-0.25800757214947534</c:v>
                </c:pt>
                <c:pt idx="2">
                  <c:v>-0.21407865592229794</c:v>
                </c:pt>
                <c:pt idx="3">
                  <c:v>-0.27388146426666482</c:v>
                </c:pt>
                <c:pt idx="4">
                  <c:v>-0.28236465194862875</c:v>
                </c:pt>
                <c:pt idx="5">
                  <c:v>-0.23680861476750911</c:v>
                </c:pt>
                <c:pt idx="6">
                  <c:v>-0.21837515669285232</c:v>
                </c:pt>
                <c:pt idx="7">
                  <c:v>-0.15306458460382699</c:v>
                </c:pt>
                <c:pt idx="8">
                  <c:v>-0.25305454209581879</c:v>
                </c:pt>
                <c:pt idx="9">
                  <c:v>-0.14463481423829169</c:v>
                </c:pt>
                <c:pt idx="10">
                  <c:v>-0.13591371719595879</c:v>
                </c:pt>
                <c:pt idx="11">
                  <c:v>-0.21289810426475306</c:v>
                </c:pt>
                <c:pt idx="12">
                  <c:v>-0.17261677985642651</c:v>
                </c:pt>
                <c:pt idx="13">
                  <c:v>-0.22364218218544712</c:v>
                </c:pt>
                <c:pt idx="14">
                  <c:v>-0.19558660461677516</c:v>
                </c:pt>
                <c:pt idx="15">
                  <c:v>-0.23626478883791227</c:v>
                </c:pt>
                <c:pt idx="16">
                  <c:v>-0.28964218373586997</c:v>
                </c:pt>
                <c:pt idx="17">
                  <c:v>-0.17042935308310764</c:v>
                </c:pt>
                <c:pt idx="18">
                  <c:v>-0.14547497330784886</c:v>
                </c:pt>
              </c:numCache>
            </c:numRef>
          </c:xVal>
          <c:yVal>
            <c:numRef>
              <c:f>marketization!$B$5:$T$5</c:f>
              <c:numCache>
                <c:formatCode>General</c:formatCode>
                <c:ptCount val="19"/>
                <c:pt idx="0">
                  <c:v>-0.65591843659576465</c:v>
                </c:pt>
                <c:pt idx="1">
                  <c:v>-1.0093847718543005</c:v>
                </c:pt>
                <c:pt idx="2">
                  <c:v>-0.64397819348952201</c:v>
                </c:pt>
                <c:pt idx="3">
                  <c:v>-0.67335815747186845</c:v>
                </c:pt>
                <c:pt idx="4">
                  <c:v>-0.80896520897626267</c:v>
                </c:pt>
                <c:pt idx="5">
                  <c:v>-0.87449002121394082</c:v>
                </c:pt>
                <c:pt idx="6">
                  <c:v>-0.84457576347576646</c:v>
                </c:pt>
                <c:pt idx="7">
                  <c:v>-0.66583770091293459</c:v>
                </c:pt>
                <c:pt idx="8">
                  <c:v>-0.76080045825709819</c:v>
                </c:pt>
                <c:pt idx="9">
                  <c:v>-0.49753090242917591</c:v>
                </c:pt>
                <c:pt idx="10">
                  <c:v>-0.31550269326143227</c:v>
                </c:pt>
                <c:pt idx="11">
                  <c:v>-0.74328846444487706</c:v>
                </c:pt>
                <c:pt idx="12">
                  <c:v>-0.62774228806485444</c:v>
                </c:pt>
                <c:pt idx="13">
                  <c:v>-0.76999151820756406</c:v>
                </c:pt>
                <c:pt idx="14">
                  <c:v>-0.68991382859323003</c:v>
                </c:pt>
                <c:pt idx="15">
                  <c:v>-0.70677220456902246</c:v>
                </c:pt>
                <c:pt idx="16">
                  <c:v>-0.87185290932320203</c:v>
                </c:pt>
                <c:pt idx="17">
                  <c:v>-0.71272034678554697</c:v>
                </c:pt>
                <c:pt idx="18">
                  <c:v>-0.66201321318097006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714688"/>
        <c:axId val="31726592"/>
      </c:scatterChart>
      <c:valAx>
        <c:axId val="31714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/>
                  <a:t>1 - tax wedge in services</a:t>
                </a:r>
              </a:p>
            </c:rich>
          </c:tx>
          <c:layout>
            <c:manualLayout>
              <c:xMode val="edge"/>
              <c:yMode val="edge"/>
              <c:x val="0.25816099810947729"/>
              <c:y val="0.8770962282729620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1726592"/>
        <c:crosses val="autoZero"/>
        <c:crossBetween val="midCat"/>
      </c:valAx>
      <c:valAx>
        <c:axId val="3172659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/>
                  <a:t>market/home services with home substitutes</a:t>
                </a:r>
              </a:p>
            </c:rich>
          </c:tx>
          <c:layout>
            <c:manualLayout>
              <c:xMode val="edge"/>
              <c:yMode val="edge"/>
              <c:x val="2.3281093556110969E-2"/>
              <c:y val="0.1444881314557134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1714688"/>
        <c:crosses val="autoZero"/>
        <c:crossBetween val="midCat"/>
      </c:valAx>
      <c:spPr>
        <a:solidFill>
          <a:srgbClr val="CC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0000990831244"/>
          <c:y val="0.11006314069231912"/>
          <c:w val="0.85227340283948605"/>
          <c:h val="0.67059822710840633"/>
        </c:manualLayout>
      </c:layout>
      <c:lineChart>
        <c:grouping val="standard"/>
        <c:varyColors val="0"/>
        <c:ser>
          <c:idx val="0"/>
          <c:order val="0"/>
          <c:tx>
            <c:strRef>
              <c:f>'EMP_15+'!$B$150</c:f>
              <c:strCache>
                <c:ptCount val="1"/>
                <c:pt idx="0">
                  <c:v>production</c:v>
                </c:pt>
              </c:strCache>
            </c:strRef>
          </c:tx>
          <c:spPr>
            <a:ln w="508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strRef>
              <c:f>'EMP_15+'!$D$1:$AL$1</c:f>
              <c:strCache>
                <c:ptCount val="35"/>
                <c:pt idx="0">
                  <c:v>_1970</c:v>
                </c:pt>
                <c:pt idx="1">
                  <c:v>_1971</c:v>
                </c:pt>
                <c:pt idx="2">
                  <c:v>_1972</c:v>
                </c:pt>
                <c:pt idx="3">
                  <c:v>_1973</c:v>
                </c:pt>
                <c:pt idx="4">
                  <c:v>_1974</c:v>
                </c:pt>
                <c:pt idx="5">
                  <c:v>_1975</c:v>
                </c:pt>
                <c:pt idx="6">
                  <c:v>_1976</c:v>
                </c:pt>
                <c:pt idx="7">
                  <c:v>_1977</c:v>
                </c:pt>
                <c:pt idx="8">
                  <c:v>_1978</c:v>
                </c:pt>
                <c:pt idx="9">
                  <c:v>_1979</c:v>
                </c:pt>
                <c:pt idx="10">
                  <c:v>_1980</c:v>
                </c:pt>
                <c:pt idx="11">
                  <c:v>_1981</c:v>
                </c:pt>
                <c:pt idx="12">
                  <c:v>_1982</c:v>
                </c:pt>
                <c:pt idx="13">
                  <c:v>_1983</c:v>
                </c:pt>
                <c:pt idx="14">
                  <c:v>_1984</c:v>
                </c:pt>
                <c:pt idx="15">
                  <c:v>_1985</c:v>
                </c:pt>
                <c:pt idx="16">
                  <c:v>_1986</c:v>
                </c:pt>
                <c:pt idx="17">
                  <c:v>_1987</c:v>
                </c:pt>
                <c:pt idx="18">
                  <c:v>_1988</c:v>
                </c:pt>
                <c:pt idx="19">
                  <c:v>_1989</c:v>
                </c:pt>
                <c:pt idx="20">
                  <c:v>_1990</c:v>
                </c:pt>
                <c:pt idx="21">
                  <c:v>_1991</c:v>
                </c:pt>
                <c:pt idx="22">
                  <c:v>_1992</c:v>
                </c:pt>
                <c:pt idx="23">
                  <c:v>_1993</c:v>
                </c:pt>
                <c:pt idx="24">
                  <c:v>_1994</c:v>
                </c:pt>
                <c:pt idx="25">
                  <c:v>_1995</c:v>
                </c:pt>
                <c:pt idx="26">
                  <c:v>_1996</c:v>
                </c:pt>
                <c:pt idx="27">
                  <c:v>_1997</c:v>
                </c:pt>
                <c:pt idx="28">
                  <c:v>_1998</c:v>
                </c:pt>
                <c:pt idx="29">
                  <c:v>_1999</c:v>
                </c:pt>
                <c:pt idx="30">
                  <c:v>_2000</c:v>
                </c:pt>
                <c:pt idx="31">
                  <c:v>_2001</c:v>
                </c:pt>
                <c:pt idx="32">
                  <c:v>_2002</c:v>
                </c:pt>
                <c:pt idx="33">
                  <c:v>_2003</c:v>
                </c:pt>
                <c:pt idx="34">
                  <c:v>_2004</c:v>
                </c:pt>
              </c:strCache>
            </c:strRef>
          </c:cat>
          <c:val>
            <c:numRef>
              <c:f>'EMP_15+'!$D$126:$AL$126</c:f>
              <c:numCache>
                <c:formatCode>General</c:formatCode>
                <c:ptCount val="35"/>
                <c:pt idx="0">
                  <c:v>0.19952266521641418</c:v>
                </c:pt>
                <c:pt idx="1">
                  <c:v>0.19005164371370817</c:v>
                </c:pt>
                <c:pt idx="2">
                  <c:v>0.19150524400297206</c:v>
                </c:pt>
                <c:pt idx="3">
                  <c:v>0.1974754325764238</c:v>
                </c:pt>
                <c:pt idx="4">
                  <c:v>0.19457427676684055</c:v>
                </c:pt>
                <c:pt idx="5">
                  <c:v>0.17682924416773499</c:v>
                </c:pt>
                <c:pt idx="6">
                  <c:v>0.17873261669474613</c:v>
                </c:pt>
                <c:pt idx="7">
                  <c:v>0.18178207794520521</c:v>
                </c:pt>
                <c:pt idx="8">
                  <c:v>0.18785279558749468</c:v>
                </c:pt>
                <c:pt idx="9">
                  <c:v>0.19012315441917169</c:v>
                </c:pt>
                <c:pt idx="10">
                  <c:v>0.18319716343980821</c:v>
                </c:pt>
                <c:pt idx="11">
                  <c:v>0.17958482864959763</c:v>
                </c:pt>
                <c:pt idx="12">
                  <c:v>0.1675271406587121</c:v>
                </c:pt>
                <c:pt idx="13">
                  <c:v>0.16335065587599271</c:v>
                </c:pt>
                <c:pt idx="14">
                  <c:v>0.16924779599285086</c:v>
                </c:pt>
                <c:pt idx="15">
                  <c:v>0.16784286319543348</c:v>
                </c:pt>
                <c:pt idx="16">
                  <c:v>0.16468756090612519</c:v>
                </c:pt>
                <c:pt idx="17">
                  <c:v>0.16389352280123276</c:v>
                </c:pt>
                <c:pt idx="18">
                  <c:v>0.16580041013976421</c:v>
                </c:pt>
                <c:pt idx="19">
                  <c:v>0.1645602151410592</c:v>
                </c:pt>
                <c:pt idx="20">
                  <c:v>0.16134565438692341</c:v>
                </c:pt>
                <c:pt idx="21">
                  <c:v>0.15369149975034468</c:v>
                </c:pt>
                <c:pt idx="22">
                  <c:v>0.14833243987246489</c:v>
                </c:pt>
                <c:pt idx="23">
                  <c:v>0.14798509722391653</c:v>
                </c:pt>
                <c:pt idx="24">
                  <c:v>0.14876353033984729</c:v>
                </c:pt>
                <c:pt idx="25">
                  <c:v>0.14927529834960979</c:v>
                </c:pt>
                <c:pt idx="26">
                  <c:v>0.14865932208629146</c:v>
                </c:pt>
                <c:pt idx="27">
                  <c:v>0.1490061431871457</c:v>
                </c:pt>
                <c:pt idx="28">
                  <c:v>0.14922418515961039</c:v>
                </c:pt>
                <c:pt idx="29">
                  <c:v>0.14793938363016812</c:v>
                </c:pt>
                <c:pt idx="30">
                  <c:v>0.14682930568125291</c:v>
                </c:pt>
                <c:pt idx="31">
                  <c:v>0.14098140482003119</c:v>
                </c:pt>
                <c:pt idx="32">
                  <c:v>0.13212477767594116</c:v>
                </c:pt>
                <c:pt idx="33">
                  <c:v>0.12739333969030725</c:v>
                </c:pt>
                <c:pt idx="34">
                  <c:v>0.12680797021533752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'EMP_15+'!$B$151</c:f>
              <c:strCache>
                <c:ptCount val="1"/>
                <c:pt idx="0">
                  <c:v>skilled services</c:v>
                </c:pt>
              </c:strCache>
            </c:strRef>
          </c:tx>
          <c:spPr>
            <a:ln w="50800">
              <a:solidFill>
                <a:srgbClr val="FF00FF"/>
              </a:solidFill>
              <a:prstDash val="solid"/>
            </a:ln>
          </c:spPr>
          <c:marker>
            <c:symbol val="none"/>
          </c:marker>
          <c:cat>
            <c:strRef>
              <c:f>'EMP_15+'!$D$1:$AL$1</c:f>
              <c:strCache>
                <c:ptCount val="35"/>
                <c:pt idx="0">
                  <c:v>_1970</c:v>
                </c:pt>
                <c:pt idx="1">
                  <c:v>_1971</c:v>
                </c:pt>
                <c:pt idx="2">
                  <c:v>_1972</c:v>
                </c:pt>
                <c:pt idx="3">
                  <c:v>_1973</c:v>
                </c:pt>
                <c:pt idx="4">
                  <c:v>_1974</c:v>
                </c:pt>
                <c:pt idx="5">
                  <c:v>_1975</c:v>
                </c:pt>
                <c:pt idx="6">
                  <c:v>_1976</c:v>
                </c:pt>
                <c:pt idx="7">
                  <c:v>_1977</c:v>
                </c:pt>
                <c:pt idx="8">
                  <c:v>_1978</c:v>
                </c:pt>
                <c:pt idx="9">
                  <c:v>_1979</c:v>
                </c:pt>
                <c:pt idx="10">
                  <c:v>_1980</c:v>
                </c:pt>
                <c:pt idx="11">
                  <c:v>_1981</c:v>
                </c:pt>
                <c:pt idx="12">
                  <c:v>_1982</c:v>
                </c:pt>
                <c:pt idx="13">
                  <c:v>_1983</c:v>
                </c:pt>
                <c:pt idx="14">
                  <c:v>_1984</c:v>
                </c:pt>
                <c:pt idx="15">
                  <c:v>_1985</c:v>
                </c:pt>
                <c:pt idx="16">
                  <c:v>_1986</c:v>
                </c:pt>
                <c:pt idx="17">
                  <c:v>_1987</c:v>
                </c:pt>
                <c:pt idx="18">
                  <c:v>_1988</c:v>
                </c:pt>
                <c:pt idx="19">
                  <c:v>_1989</c:v>
                </c:pt>
                <c:pt idx="20">
                  <c:v>_1990</c:v>
                </c:pt>
                <c:pt idx="21">
                  <c:v>_1991</c:v>
                </c:pt>
                <c:pt idx="22">
                  <c:v>_1992</c:v>
                </c:pt>
                <c:pt idx="23">
                  <c:v>_1993</c:v>
                </c:pt>
                <c:pt idx="24">
                  <c:v>_1994</c:v>
                </c:pt>
                <c:pt idx="25">
                  <c:v>_1995</c:v>
                </c:pt>
                <c:pt idx="26">
                  <c:v>_1996</c:v>
                </c:pt>
                <c:pt idx="27">
                  <c:v>_1997</c:v>
                </c:pt>
                <c:pt idx="28">
                  <c:v>_1998</c:v>
                </c:pt>
                <c:pt idx="29">
                  <c:v>_1999</c:v>
                </c:pt>
                <c:pt idx="30">
                  <c:v>_2000</c:v>
                </c:pt>
                <c:pt idx="31">
                  <c:v>_2001</c:v>
                </c:pt>
                <c:pt idx="32">
                  <c:v>_2002</c:v>
                </c:pt>
                <c:pt idx="33">
                  <c:v>_2003</c:v>
                </c:pt>
                <c:pt idx="34">
                  <c:v>_2004</c:v>
                </c:pt>
              </c:strCache>
            </c:strRef>
          </c:cat>
          <c:val>
            <c:numRef>
              <c:f>'EMP_15+'!$D$127:$AL$127</c:f>
              <c:numCache>
                <c:formatCode>General</c:formatCode>
                <c:ptCount val="35"/>
                <c:pt idx="0">
                  <c:v>0.10753040175723241</c:v>
                </c:pt>
                <c:pt idx="1">
                  <c:v>0.10682811970153459</c:v>
                </c:pt>
                <c:pt idx="2">
                  <c:v>0.10873565057262119</c:v>
                </c:pt>
                <c:pt idx="3">
                  <c:v>0.11300450942587406</c:v>
                </c:pt>
                <c:pt idx="4">
                  <c:v>0.11448947077924808</c:v>
                </c:pt>
                <c:pt idx="5">
                  <c:v>0.11308925494925476</c:v>
                </c:pt>
                <c:pt idx="6">
                  <c:v>0.11478168970286655</c:v>
                </c:pt>
                <c:pt idx="7">
                  <c:v>0.11781525095099174</c:v>
                </c:pt>
                <c:pt idx="8">
                  <c:v>0.12370822024372004</c:v>
                </c:pt>
                <c:pt idx="9">
                  <c:v>0.1288659711241131</c:v>
                </c:pt>
                <c:pt idx="10">
                  <c:v>0.1308544228270449</c:v>
                </c:pt>
                <c:pt idx="11">
                  <c:v>0.1328174712956417</c:v>
                </c:pt>
                <c:pt idx="12">
                  <c:v>0.13219151524787237</c:v>
                </c:pt>
                <c:pt idx="13">
                  <c:v>0.13443479864946625</c:v>
                </c:pt>
                <c:pt idx="14">
                  <c:v>0.14063047751669241</c:v>
                </c:pt>
                <c:pt idx="15">
                  <c:v>0.14460484387494804</c:v>
                </c:pt>
                <c:pt idx="16">
                  <c:v>0.14785909281236775</c:v>
                </c:pt>
                <c:pt idx="17">
                  <c:v>0.1551347092204334</c:v>
                </c:pt>
                <c:pt idx="18">
                  <c:v>0.16129019346691731</c:v>
                </c:pt>
                <c:pt idx="19">
                  <c:v>0.16618972499267565</c:v>
                </c:pt>
                <c:pt idx="20">
                  <c:v>0.16862730469782081</c:v>
                </c:pt>
                <c:pt idx="21">
                  <c:v>0.16508546772380039</c:v>
                </c:pt>
                <c:pt idx="22">
                  <c:v>0.16318686334343147</c:v>
                </c:pt>
                <c:pt idx="23">
                  <c:v>0.16585278617950686</c:v>
                </c:pt>
                <c:pt idx="24">
                  <c:v>0.16995439189408096</c:v>
                </c:pt>
                <c:pt idx="25">
                  <c:v>0.17358949058596324</c:v>
                </c:pt>
                <c:pt idx="26">
                  <c:v>0.17687344198483598</c:v>
                </c:pt>
                <c:pt idx="27">
                  <c:v>0.18211255722553377</c:v>
                </c:pt>
                <c:pt idx="28">
                  <c:v>0.18801440165124869</c:v>
                </c:pt>
                <c:pt idx="29">
                  <c:v>0.19117583717495507</c:v>
                </c:pt>
                <c:pt idx="30">
                  <c:v>0.19485887810442989</c:v>
                </c:pt>
                <c:pt idx="31">
                  <c:v>0.19046272871823511</c:v>
                </c:pt>
                <c:pt idx="32">
                  <c:v>0.18677978035076512</c:v>
                </c:pt>
                <c:pt idx="33">
                  <c:v>0.18571391700334891</c:v>
                </c:pt>
                <c:pt idx="34">
                  <c:v>0.18599974634398939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'EMP_15+'!$B$152</c:f>
              <c:strCache>
                <c:ptCount val="1"/>
                <c:pt idx="0">
                  <c:v>health+education</c:v>
                </c:pt>
              </c:strCache>
            </c:strRef>
          </c:tx>
          <c:spPr>
            <a:ln w="41275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'EMP_15+'!$D$1:$AL$1</c:f>
              <c:strCache>
                <c:ptCount val="35"/>
                <c:pt idx="0">
                  <c:v>_1970</c:v>
                </c:pt>
                <c:pt idx="1">
                  <c:v>_1971</c:v>
                </c:pt>
                <c:pt idx="2">
                  <c:v>_1972</c:v>
                </c:pt>
                <c:pt idx="3">
                  <c:v>_1973</c:v>
                </c:pt>
                <c:pt idx="4">
                  <c:v>_1974</c:v>
                </c:pt>
                <c:pt idx="5">
                  <c:v>_1975</c:v>
                </c:pt>
                <c:pt idx="6">
                  <c:v>_1976</c:v>
                </c:pt>
                <c:pt idx="7">
                  <c:v>_1977</c:v>
                </c:pt>
                <c:pt idx="8">
                  <c:v>_1978</c:v>
                </c:pt>
                <c:pt idx="9">
                  <c:v>_1979</c:v>
                </c:pt>
                <c:pt idx="10">
                  <c:v>_1980</c:v>
                </c:pt>
                <c:pt idx="11">
                  <c:v>_1981</c:v>
                </c:pt>
                <c:pt idx="12">
                  <c:v>_1982</c:v>
                </c:pt>
                <c:pt idx="13">
                  <c:v>_1983</c:v>
                </c:pt>
                <c:pt idx="14">
                  <c:v>_1984</c:v>
                </c:pt>
                <c:pt idx="15">
                  <c:v>_1985</c:v>
                </c:pt>
                <c:pt idx="16">
                  <c:v>_1986</c:v>
                </c:pt>
                <c:pt idx="17">
                  <c:v>_1987</c:v>
                </c:pt>
                <c:pt idx="18">
                  <c:v>_1988</c:v>
                </c:pt>
                <c:pt idx="19">
                  <c:v>_1989</c:v>
                </c:pt>
                <c:pt idx="20">
                  <c:v>_1990</c:v>
                </c:pt>
                <c:pt idx="21">
                  <c:v>_1991</c:v>
                </c:pt>
                <c:pt idx="22">
                  <c:v>_1992</c:v>
                </c:pt>
                <c:pt idx="23">
                  <c:v>_1993</c:v>
                </c:pt>
                <c:pt idx="24">
                  <c:v>_1994</c:v>
                </c:pt>
                <c:pt idx="25">
                  <c:v>_1995</c:v>
                </c:pt>
                <c:pt idx="26">
                  <c:v>_1996</c:v>
                </c:pt>
                <c:pt idx="27">
                  <c:v>_1997</c:v>
                </c:pt>
                <c:pt idx="28">
                  <c:v>_1998</c:v>
                </c:pt>
                <c:pt idx="29">
                  <c:v>_1999</c:v>
                </c:pt>
                <c:pt idx="30">
                  <c:v>_2000</c:v>
                </c:pt>
                <c:pt idx="31">
                  <c:v>_2001</c:v>
                </c:pt>
                <c:pt idx="32">
                  <c:v>_2002</c:v>
                </c:pt>
                <c:pt idx="33">
                  <c:v>_2003</c:v>
                </c:pt>
                <c:pt idx="34">
                  <c:v>_2004</c:v>
                </c:pt>
              </c:strCache>
            </c:strRef>
          </c:cat>
          <c:val>
            <c:numRef>
              <c:f>'EMP_15+'!$D$128:$AL$128</c:f>
              <c:numCache>
                <c:formatCode>General</c:formatCode>
                <c:ptCount val="35"/>
                <c:pt idx="0">
                  <c:v>7.2302031682551671E-2</c:v>
                </c:pt>
                <c:pt idx="1">
                  <c:v>7.4426755607714681E-2</c:v>
                </c:pt>
                <c:pt idx="2">
                  <c:v>7.6852943708457563E-2</c:v>
                </c:pt>
                <c:pt idx="3">
                  <c:v>7.8623644630849754E-2</c:v>
                </c:pt>
                <c:pt idx="4">
                  <c:v>8.0613733828878181E-2</c:v>
                </c:pt>
                <c:pt idx="5">
                  <c:v>8.2512208142559287E-2</c:v>
                </c:pt>
                <c:pt idx="6">
                  <c:v>8.264304003354439E-2</c:v>
                </c:pt>
                <c:pt idx="7">
                  <c:v>8.3298787449725409E-2</c:v>
                </c:pt>
                <c:pt idx="8">
                  <c:v>8.3955750432381876E-2</c:v>
                </c:pt>
                <c:pt idx="9">
                  <c:v>8.4944741907423543E-2</c:v>
                </c:pt>
                <c:pt idx="10">
                  <c:v>8.6221215229753193E-2</c:v>
                </c:pt>
                <c:pt idx="11">
                  <c:v>8.6406848368567268E-2</c:v>
                </c:pt>
                <c:pt idx="12">
                  <c:v>8.6519949438693108E-2</c:v>
                </c:pt>
                <c:pt idx="13">
                  <c:v>8.6955131430335689E-2</c:v>
                </c:pt>
                <c:pt idx="14">
                  <c:v>8.7890159549713853E-2</c:v>
                </c:pt>
                <c:pt idx="15">
                  <c:v>8.90652790412155E-2</c:v>
                </c:pt>
                <c:pt idx="16">
                  <c:v>9.0422486520404993E-2</c:v>
                </c:pt>
                <c:pt idx="17">
                  <c:v>9.216781477576827E-2</c:v>
                </c:pt>
                <c:pt idx="18">
                  <c:v>9.4653983911107895E-2</c:v>
                </c:pt>
                <c:pt idx="19">
                  <c:v>9.7473250964855179E-2</c:v>
                </c:pt>
                <c:pt idx="20">
                  <c:v>9.9751191828180166E-2</c:v>
                </c:pt>
                <c:pt idx="21">
                  <c:v>0.10113086707886471</c:v>
                </c:pt>
                <c:pt idx="22">
                  <c:v>0.1026462463250358</c:v>
                </c:pt>
                <c:pt idx="23">
                  <c:v>0.10391241109475383</c:v>
                </c:pt>
                <c:pt idx="24">
                  <c:v>0.10484747905011306</c:v>
                </c:pt>
                <c:pt idx="25">
                  <c:v>0.10571558472439216</c:v>
                </c:pt>
                <c:pt idx="26">
                  <c:v>0.10606124772824889</c:v>
                </c:pt>
                <c:pt idx="27">
                  <c:v>0.10680890124369026</c:v>
                </c:pt>
                <c:pt idx="28">
                  <c:v>0.10760631377563397</c:v>
                </c:pt>
                <c:pt idx="29">
                  <c:v>0.10807443861632017</c:v>
                </c:pt>
                <c:pt idx="30">
                  <c:v>0.10877749181167279</c:v>
                </c:pt>
                <c:pt idx="31">
                  <c:v>0.11018498787752351</c:v>
                </c:pt>
                <c:pt idx="32">
                  <c:v>0.11167705811984392</c:v>
                </c:pt>
                <c:pt idx="33">
                  <c:v>0.11279477373331109</c:v>
                </c:pt>
                <c:pt idx="34">
                  <c:v>0.11320771912839252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'EMP_15+'!$B$153</c:f>
              <c:strCache>
                <c:ptCount val="1"/>
                <c:pt idx="0">
                  <c:v>other services</c:v>
                </c:pt>
              </c:strCache>
            </c:strRef>
          </c:tx>
          <c:spPr>
            <a:ln w="50800">
              <a:solidFill>
                <a:srgbClr val="00FFFF"/>
              </a:solidFill>
              <a:prstDash val="solid"/>
            </a:ln>
          </c:spPr>
          <c:marker>
            <c:symbol val="none"/>
          </c:marker>
          <c:cat>
            <c:strRef>
              <c:f>'EMP_15+'!$D$1:$AL$1</c:f>
              <c:strCache>
                <c:ptCount val="35"/>
                <c:pt idx="0">
                  <c:v>_1970</c:v>
                </c:pt>
                <c:pt idx="1">
                  <c:v>_1971</c:v>
                </c:pt>
                <c:pt idx="2">
                  <c:v>_1972</c:v>
                </c:pt>
                <c:pt idx="3">
                  <c:v>_1973</c:v>
                </c:pt>
                <c:pt idx="4">
                  <c:v>_1974</c:v>
                </c:pt>
                <c:pt idx="5">
                  <c:v>_1975</c:v>
                </c:pt>
                <c:pt idx="6">
                  <c:v>_1976</c:v>
                </c:pt>
                <c:pt idx="7">
                  <c:v>_1977</c:v>
                </c:pt>
                <c:pt idx="8">
                  <c:v>_1978</c:v>
                </c:pt>
                <c:pt idx="9">
                  <c:v>_1979</c:v>
                </c:pt>
                <c:pt idx="10">
                  <c:v>_1980</c:v>
                </c:pt>
                <c:pt idx="11">
                  <c:v>_1981</c:v>
                </c:pt>
                <c:pt idx="12">
                  <c:v>_1982</c:v>
                </c:pt>
                <c:pt idx="13">
                  <c:v>_1983</c:v>
                </c:pt>
                <c:pt idx="14">
                  <c:v>_1984</c:v>
                </c:pt>
                <c:pt idx="15">
                  <c:v>_1985</c:v>
                </c:pt>
                <c:pt idx="16">
                  <c:v>_1986</c:v>
                </c:pt>
                <c:pt idx="17">
                  <c:v>_1987</c:v>
                </c:pt>
                <c:pt idx="18">
                  <c:v>_1988</c:v>
                </c:pt>
                <c:pt idx="19">
                  <c:v>_1989</c:v>
                </c:pt>
                <c:pt idx="20">
                  <c:v>_1990</c:v>
                </c:pt>
                <c:pt idx="21">
                  <c:v>_1991</c:v>
                </c:pt>
                <c:pt idx="22">
                  <c:v>_1992</c:v>
                </c:pt>
                <c:pt idx="23">
                  <c:v>_1993</c:v>
                </c:pt>
                <c:pt idx="24">
                  <c:v>_1994</c:v>
                </c:pt>
                <c:pt idx="25">
                  <c:v>_1995</c:v>
                </c:pt>
                <c:pt idx="26">
                  <c:v>_1996</c:v>
                </c:pt>
                <c:pt idx="27">
                  <c:v>_1997</c:v>
                </c:pt>
                <c:pt idx="28">
                  <c:v>_1998</c:v>
                </c:pt>
                <c:pt idx="29">
                  <c:v>_1999</c:v>
                </c:pt>
                <c:pt idx="30">
                  <c:v>_2000</c:v>
                </c:pt>
                <c:pt idx="31">
                  <c:v>_2001</c:v>
                </c:pt>
                <c:pt idx="32">
                  <c:v>_2002</c:v>
                </c:pt>
                <c:pt idx="33">
                  <c:v>_2003</c:v>
                </c:pt>
                <c:pt idx="34">
                  <c:v>_2004</c:v>
                </c:pt>
              </c:strCache>
            </c:strRef>
          </c:cat>
          <c:val>
            <c:numRef>
              <c:f>'EMP_15+'!$D$129:$AL$129</c:f>
              <c:numCache>
                <c:formatCode>General</c:formatCode>
                <c:ptCount val="35"/>
                <c:pt idx="0">
                  <c:v>0.14638675267575177</c:v>
                </c:pt>
                <c:pt idx="1">
                  <c:v>0.14482793495348931</c:v>
                </c:pt>
                <c:pt idx="2">
                  <c:v>0.14464299499629779</c:v>
                </c:pt>
                <c:pt idx="3">
                  <c:v>0.14613132442732052</c:v>
                </c:pt>
                <c:pt idx="4">
                  <c:v>0.14498849886452742</c:v>
                </c:pt>
                <c:pt idx="5">
                  <c:v>0.14196296222027491</c:v>
                </c:pt>
                <c:pt idx="6">
                  <c:v>0.14351305536117853</c:v>
                </c:pt>
                <c:pt idx="7">
                  <c:v>0.14703673519651841</c:v>
                </c:pt>
                <c:pt idx="8">
                  <c:v>0.15114000691832891</c:v>
                </c:pt>
                <c:pt idx="9">
                  <c:v>0.15180682976801288</c:v>
                </c:pt>
                <c:pt idx="10">
                  <c:v>0.14910343436685941</c:v>
                </c:pt>
                <c:pt idx="11">
                  <c:v>0.14852169447692937</c:v>
                </c:pt>
                <c:pt idx="12">
                  <c:v>0.14677154267358017</c:v>
                </c:pt>
                <c:pt idx="13">
                  <c:v>0.14784106125120239</c:v>
                </c:pt>
                <c:pt idx="14">
                  <c:v>0.15392413755311987</c:v>
                </c:pt>
                <c:pt idx="15">
                  <c:v>0.1575283108602312</c:v>
                </c:pt>
                <c:pt idx="16">
                  <c:v>0.15930812797397811</c:v>
                </c:pt>
                <c:pt idx="17">
                  <c:v>0.16316307059565457</c:v>
                </c:pt>
                <c:pt idx="18">
                  <c:v>0.1647725945493814</c:v>
                </c:pt>
                <c:pt idx="19">
                  <c:v>0.16706837620726839</c:v>
                </c:pt>
                <c:pt idx="20">
                  <c:v>0.16565841403081613</c:v>
                </c:pt>
                <c:pt idx="21">
                  <c:v>0.16203881703493073</c:v>
                </c:pt>
                <c:pt idx="22">
                  <c:v>0.16150642449851915</c:v>
                </c:pt>
                <c:pt idx="23">
                  <c:v>0.16366945486780118</c:v>
                </c:pt>
                <c:pt idx="24">
                  <c:v>0.16608314210596734</c:v>
                </c:pt>
                <c:pt idx="25">
                  <c:v>0.16779108311596302</c:v>
                </c:pt>
                <c:pt idx="26">
                  <c:v>0.16919105424096414</c:v>
                </c:pt>
                <c:pt idx="27">
                  <c:v>0.17027525918285225</c:v>
                </c:pt>
                <c:pt idx="28">
                  <c:v>0.16965145205291621</c:v>
                </c:pt>
                <c:pt idx="29">
                  <c:v>0.17111571229148126</c:v>
                </c:pt>
                <c:pt idx="30">
                  <c:v>0.17166900609722258</c:v>
                </c:pt>
                <c:pt idx="31">
                  <c:v>0.16923435065569301</c:v>
                </c:pt>
                <c:pt idx="32">
                  <c:v>0.16589314205507821</c:v>
                </c:pt>
                <c:pt idx="33">
                  <c:v>0.16431967134134756</c:v>
                </c:pt>
                <c:pt idx="34">
                  <c:v>0.16385294026235595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'EMP_15+'!$B$154</c:f>
              <c:strCache>
                <c:ptCount val="1"/>
                <c:pt idx="0">
                  <c:v>government</c:v>
                </c:pt>
              </c:strCache>
            </c:strRef>
          </c:tx>
          <c:spPr>
            <a:ln w="50800">
              <a:solidFill>
                <a:srgbClr val="800080"/>
              </a:solidFill>
              <a:prstDash val="solid"/>
            </a:ln>
          </c:spPr>
          <c:marker>
            <c:symbol val="none"/>
          </c:marker>
          <c:cat>
            <c:strRef>
              <c:f>'EMP_15+'!$D$1:$AL$1</c:f>
              <c:strCache>
                <c:ptCount val="35"/>
                <c:pt idx="0">
                  <c:v>_1970</c:v>
                </c:pt>
                <c:pt idx="1">
                  <c:v>_1971</c:v>
                </c:pt>
                <c:pt idx="2">
                  <c:v>_1972</c:v>
                </c:pt>
                <c:pt idx="3">
                  <c:v>_1973</c:v>
                </c:pt>
                <c:pt idx="4">
                  <c:v>_1974</c:v>
                </c:pt>
                <c:pt idx="5">
                  <c:v>_1975</c:v>
                </c:pt>
                <c:pt idx="6">
                  <c:v>_1976</c:v>
                </c:pt>
                <c:pt idx="7">
                  <c:v>_1977</c:v>
                </c:pt>
                <c:pt idx="8">
                  <c:v>_1978</c:v>
                </c:pt>
                <c:pt idx="9">
                  <c:v>_1979</c:v>
                </c:pt>
                <c:pt idx="10">
                  <c:v>_1980</c:v>
                </c:pt>
                <c:pt idx="11">
                  <c:v>_1981</c:v>
                </c:pt>
                <c:pt idx="12">
                  <c:v>_1982</c:v>
                </c:pt>
                <c:pt idx="13">
                  <c:v>_1983</c:v>
                </c:pt>
                <c:pt idx="14">
                  <c:v>_1984</c:v>
                </c:pt>
                <c:pt idx="15">
                  <c:v>_1985</c:v>
                </c:pt>
                <c:pt idx="16">
                  <c:v>_1986</c:v>
                </c:pt>
                <c:pt idx="17">
                  <c:v>_1987</c:v>
                </c:pt>
                <c:pt idx="18">
                  <c:v>_1988</c:v>
                </c:pt>
                <c:pt idx="19">
                  <c:v>_1989</c:v>
                </c:pt>
                <c:pt idx="20">
                  <c:v>_1990</c:v>
                </c:pt>
                <c:pt idx="21">
                  <c:v>_1991</c:v>
                </c:pt>
                <c:pt idx="22">
                  <c:v>_1992</c:v>
                </c:pt>
                <c:pt idx="23">
                  <c:v>_1993</c:v>
                </c:pt>
                <c:pt idx="24">
                  <c:v>_1994</c:v>
                </c:pt>
                <c:pt idx="25">
                  <c:v>_1995</c:v>
                </c:pt>
                <c:pt idx="26">
                  <c:v>_1996</c:v>
                </c:pt>
                <c:pt idx="27">
                  <c:v>_1997</c:v>
                </c:pt>
                <c:pt idx="28">
                  <c:v>_1998</c:v>
                </c:pt>
                <c:pt idx="29">
                  <c:v>_1999</c:v>
                </c:pt>
                <c:pt idx="30">
                  <c:v>_2000</c:v>
                </c:pt>
                <c:pt idx="31">
                  <c:v>_2001</c:v>
                </c:pt>
                <c:pt idx="32">
                  <c:v>_2002</c:v>
                </c:pt>
                <c:pt idx="33">
                  <c:v>_2003</c:v>
                </c:pt>
                <c:pt idx="34">
                  <c:v>_2004</c:v>
                </c:pt>
              </c:strCache>
            </c:strRef>
          </c:cat>
          <c:val>
            <c:numRef>
              <c:f>'EMP_15+'!$D$130:$AL$130</c:f>
              <c:numCache>
                <c:formatCode>General</c:formatCode>
                <c:ptCount val="35"/>
                <c:pt idx="0">
                  <c:v>7.1939413315249195E-2</c:v>
                </c:pt>
                <c:pt idx="1">
                  <c:v>6.8377451087288793E-2</c:v>
                </c:pt>
                <c:pt idx="2">
                  <c:v>6.5483809276931093E-2</c:v>
                </c:pt>
                <c:pt idx="3">
                  <c:v>6.4496509614077768E-2</c:v>
                </c:pt>
                <c:pt idx="4">
                  <c:v>6.399510773065667E-2</c:v>
                </c:pt>
                <c:pt idx="5">
                  <c:v>6.3476468710692679E-2</c:v>
                </c:pt>
                <c:pt idx="6">
                  <c:v>6.190013515526796E-2</c:v>
                </c:pt>
                <c:pt idx="7">
                  <c:v>6.0916376749447415E-2</c:v>
                </c:pt>
                <c:pt idx="8">
                  <c:v>6.1223253820474957E-2</c:v>
                </c:pt>
                <c:pt idx="9">
                  <c:v>6.1762257849930391E-2</c:v>
                </c:pt>
                <c:pt idx="10">
                  <c:v>6.2077440351920893E-2</c:v>
                </c:pt>
                <c:pt idx="11">
                  <c:v>6.0948044506662878E-2</c:v>
                </c:pt>
                <c:pt idx="12">
                  <c:v>6.0709158383214695E-2</c:v>
                </c:pt>
                <c:pt idx="13">
                  <c:v>6.0289171256448504E-2</c:v>
                </c:pt>
                <c:pt idx="14">
                  <c:v>6.0755040926722993E-2</c:v>
                </c:pt>
                <c:pt idx="15">
                  <c:v>6.1395072336464886E-2</c:v>
                </c:pt>
                <c:pt idx="16">
                  <c:v>6.2129325433609363E-2</c:v>
                </c:pt>
                <c:pt idx="17">
                  <c:v>6.3363016957951476E-2</c:v>
                </c:pt>
                <c:pt idx="18">
                  <c:v>6.3374726656052413E-2</c:v>
                </c:pt>
                <c:pt idx="19">
                  <c:v>6.3637201976894403E-2</c:v>
                </c:pt>
                <c:pt idx="20">
                  <c:v>6.4201294496897543E-2</c:v>
                </c:pt>
                <c:pt idx="21">
                  <c:v>6.3048934935644854E-2</c:v>
                </c:pt>
                <c:pt idx="22">
                  <c:v>6.2049643395343163E-2</c:v>
                </c:pt>
                <c:pt idx="23">
                  <c:v>6.0500067834764581E-2</c:v>
                </c:pt>
                <c:pt idx="24">
                  <c:v>5.923703519437392E-2</c:v>
                </c:pt>
                <c:pt idx="25">
                  <c:v>5.8267326191351637E-2</c:v>
                </c:pt>
                <c:pt idx="26">
                  <c:v>5.7136222855506076E-2</c:v>
                </c:pt>
                <c:pt idx="27">
                  <c:v>5.6154916222319051E-2</c:v>
                </c:pt>
                <c:pt idx="28">
                  <c:v>5.5513472872942567E-2</c:v>
                </c:pt>
                <c:pt idx="29">
                  <c:v>5.4954220900165288E-2</c:v>
                </c:pt>
                <c:pt idx="30">
                  <c:v>5.5266120754333188E-2</c:v>
                </c:pt>
                <c:pt idx="31">
                  <c:v>5.5336732091859034E-2</c:v>
                </c:pt>
                <c:pt idx="32">
                  <c:v>5.5075731634478813E-2</c:v>
                </c:pt>
                <c:pt idx="33">
                  <c:v>5.4685466522417979E-2</c:v>
                </c:pt>
                <c:pt idx="34">
                  <c:v>5.4083571367026156E-2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638720"/>
        <c:axId val="92460160"/>
      </c:lineChart>
      <c:catAx>
        <c:axId val="8263872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46016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9246016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% of population 15+</a:t>
                </a:r>
              </a:p>
            </c:rich>
          </c:tx>
          <c:layout>
            <c:manualLayout>
              <c:xMode val="edge"/>
              <c:yMode val="edge"/>
              <c:x val="2.597404656272722E-2"/>
              <c:y val="0.32311357964694104"/>
            </c:manualLayout>
          </c:layout>
          <c:overlay val="0"/>
          <c:spPr>
            <a:noFill/>
            <a:ln w="25400">
              <a:noFill/>
            </a:ln>
          </c:spPr>
        </c:title>
        <c:numFmt formatCode="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638720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4.2207825664431618E-2"/>
          <c:y val="0.92688785986311983"/>
          <c:w val="0.91396176342596147"/>
          <c:h val="5.660383877026675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9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  <a:effectLst>
      <a:outerShdw blurRad="50800" dist="50800" dir="5400000" algn="ctr" rotWithShape="0">
        <a:schemeClr val="accent5">
          <a:lumMod val="20000"/>
          <a:lumOff val="80000"/>
        </a:schemeClr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79740680713129"/>
          <c:y val="0.11294117647058829"/>
          <c:w val="0.85251215559157212"/>
          <c:h val="0.66823529411764704"/>
        </c:manualLayout>
      </c:layout>
      <c:lineChart>
        <c:grouping val="standard"/>
        <c:varyColors val="0"/>
        <c:ser>
          <c:idx val="0"/>
          <c:order val="0"/>
          <c:tx>
            <c:strRef>
              <c:f>'EMP_15+'!$B$150</c:f>
              <c:strCache>
                <c:ptCount val="1"/>
                <c:pt idx="0">
                  <c:v>production</c:v>
                </c:pt>
              </c:strCache>
            </c:strRef>
          </c:tx>
          <c:spPr>
            <a:ln w="508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strRef>
              <c:f>'EMP_15+'!$D$1:$AL$1</c:f>
              <c:strCache>
                <c:ptCount val="35"/>
                <c:pt idx="0">
                  <c:v>_1970</c:v>
                </c:pt>
                <c:pt idx="1">
                  <c:v>_1971</c:v>
                </c:pt>
                <c:pt idx="2">
                  <c:v>_1972</c:v>
                </c:pt>
                <c:pt idx="3">
                  <c:v>_1973</c:v>
                </c:pt>
                <c:pt idx="4">
                  <c:v>_1974</c:v>
                </c:pt>
                <c:pt idx="5">
                  <c:v>_1975</c:v>
                </c:pt>
                <c:pt idx="6">
                  <c:v>_1976</c:v>
                </c:pt>
                <c:pt idx="7">
                  <c:v>_1977</c:v>
                </c:pt>
                <c:pt idx="8">
                  <c:v>_1978</c:v>
                </c:pt>
                <c:pt idx="9">
                  <c:v>_1979</c:v>
                </c:pt>
                <c:pt idx="10">
                  <c:v>_1980</c:v>
                </c:pt>
                <c:pt idx="11">
                  <c:v>_1981</c:v>
                </c:pt>
                <c:pt idx="12">
                  <c:v>_1982</c:v>
                </c:pt>
                <c:pt idx="13">
                  <c:v>_1983</c:v>
                </c:pt>
                <c:pt idx="14">
                  <c:v>_1984</c:v>
                </c:pt>
                <c:pt idx="15">
                  <c:v>_1985</c:v>
                </c:pt>
                <c:pt idx="16">
                  <c:v>_1986</c:v>
                </c:pt>
                <c:pt idx="17">
                  <c:v>_1987</c:v>
                </c:pt>
                <c:pt idx="18">
                  <c:v>_1988</c:v>
                </c:pt>
                <c:pt idx="19">
                  <c:v>_1989</c:v>
                </c:pt>
                <c:pt idx="20">
                  <c:v>_1990</c:v>
                </c:pt>
                <c:pt idx="21">
                  <c:v>_1991</c:v>
                </c:pt>
                <c:pt idx="22">
                  <c:v>_1992</c:v>
                </c:pt>
                <c:pt idx="23">
                  <c:v>_1993</c:v>
                </c:pt>
                <c:pt idx="24">
                  <c:v>_1994</c:v>
                </c:pt>
                <c:pt idx="25">
                  <c:v>_1995</c:v>
                </c:pt>
                <c:pt idx="26">
                  <c:v>_1996</c:v>
                </c:pt>
                <c:pt idx="27">
                  <c:v>_1997</c:v>
                </c:pt>
                <c:pt idx="28">
                  <c:v>_1998</c:v>
                </c:pt>
                <c:pt idx="29">
                  <c:v>_1999</c:v>
                </c:pt>
                <c:pt idx="30">
                  <c:v>_2000</c:v>
                </c:pt>
                <c:pt idx="31">
                  <c:v>_2001</c:v>
                </c:pt>
                <c:pt idx="32">
                  <c:v>_2002</c:v>
                </c:pt>
                <c:pt idx="33">
                  <c:v>_2003</c:v>
                </c:pt>
                <c:pt idx="34">
                  <c:v>_2004</c:v>
                </c:pt>
              </c:strCache>
            </c:strRef>
          </c:cat>
          <c:val>
            <c:numRef>
              <c:f>'EMP_15+'!$D$126:$AL$126</c:f>
              <c:numCache>
                <c:formatCode>General</c:formatCode>
                <c:ptCount val="35"/>
                <c:pt idx="0">
                  <c:v>0.30866893471105206</c:v>
                </c:pt>
                <c:pt idx="1">
                  <c:v>0.30239340748165838</c:v>
                </c:pt>
                <c:pt idx="2">
                  <c:v>0.29465271536775822</c:v>
                </c:pt>
                <c:pt idx="3">
                  <c:v>0.29195620031235237</c:v>
                </c:pt>
                <c:pt idx="4">
                  <c:v>0.28078144907125585</c:v>
                </c:pt>
                <c:pt idx="5">
                  <c:v>0.26340535288970657</c:v>
                </c:pt>
                <c:pt idx="6">
                  <c:v>0.25621090116690481</c:v>
                </c:pt>
                <c:pt idx="7">
                  <c:v>0.25414804305004185</c:v>
                </c:pt>
                <c:pt idx="8">
                  <c:v>0.25168560285485414</c:v>
                </c:pt>
                <c:pt idx="9">
                  <c:v>0.25179343364761125</c:v>
                </c:pt>
                <c:pt idx="10">
                  <c:v>0.25231355195961042</c:v>
                </c:pt>
                <c:pt idx="11">
                  <c:v>0.24641506030917351</c:v>
                </c:pt>
                <c:pt idx="12">
                  <c:v>0.23804770224116167</c:v>
                </c:pt>
                <c:pt idx="13">
                  <c:v>0.23073411515978876</c:v>
                </c:pt>
                <c:pt idx="14">
                  <c:v>0.22947282028202654</c:v>
                </c:pt>
                <c:pt idx="15">
                  <c:v>0.22884118624862534</c:v>
                </c:pt>
                <c:pt idx="16">
                  <c:v>0.23036339512898341</c:v>
                </c:pt>
                <c:pt idx="17">
                  <c:v>0.22914841815129131</c:v>
                </c:pt>
                <c:pt idx="18">
                  <c:v>0.22804493168453521</c:v>
                </c:pt>
                <c:pt idx="19">
                  <c:v>0.22848689096322874</c:v>
                </c:pt>
                <c:pt idx="20">
                  <c:v>0.23226672620778677</c:v>
                </c:pt>
                <c:pt idx="21">
                  <c:v>0.23329552221095257</c:v>
                </c:pt>
                <c:pt idx="22">
                  <c:v>0.21739211434125771</c:v>
                </c:pt>
                <c:pt idx="23">
                  <c:v>0.20540852845477472</c:v>
                </c:pt>
                <c:pt idx="24">
                  <c:v>0.19857825442871438</c:v>
                </c:pt>
                <c:pt idx="25">
                  <c:v>0.19476043965391823</c:v>
                </c:pt>
                <c:pt idx="26">
                  <c:v>0.18726514711810718</c:v>
                </c:pt>
                <c:pt idx="27">
                  <c:v>0.1823307916265732</c:v>
                </c:pt>
                <c:pt idx="28">
                  <c:v>0.18090387995035542</c:v>
                </c:pt>
                <c:pt idx="29">
                  <c:v>0.17787323273447544</c:v>
                </c:pt>
                <c:pt idx="30">
                  <c:v>0.1764109952836502</c:v>
                </c:pt>
                <c:pt idx="31">
                  <c:v>0.17317623403936591</c:v>
                </c:pt>
                <c:pt idx="32">
                  <c:v>0.16702775613927909</c:v>
                </c:pt>
                <c:pt idx="33">
                  <c:v>0.16131785918863992</c:v>
                </c:pt>
                <c:pt idx="34">
                  <c:v>0.15808214558733522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'EMP_15+'!$B$151</c:f>
              <c:strCache>
                <c:ptCount val="1"/>
                <c:pt idx="0">
                  <c:v>skilled services</c:v>
                </c:pt>
              </c:strCache>
            </c:strRef>
          </c:tx>
          <c:spPr>
            <a:ln w="50800">
              <a:solidFill>
                <a:srgbClr val="FF00FF"/>
              </a:solidFill>
              <a:prstDash val="solid"/>
            </a:ln>
          </c:spPr>
          <c:marker>
            <c:symbol val="none"/>
          </c:marker>
          <c:cat>
            <c:strRef>
              <c:f>'EMP_15+'!$D$1:$AL$1</c:f>
              <c:strCache>
                <c:ptCount val="35"/>
                <c:pt idx="0">
                  <c:v>_1970</c:v>
                </c:pt>
                <c:pt idx="1">
                  <c:v>_1971</c:v>
                </c:pt>
                <c:pt idx="2">
                  <c:v>_1972</c:v>
                </c:pt>
                <c:pt idx="3">
                  <c:v>_1973</c:v>
                </c:pt>
                <c:pt idx="4">
                  <c:v>_1974</c:v>
                </c:pt>
                <c:pt idx="5">
                  <c:v>_1975</c:v>
                </c:pt>
                <c:pt idx="6">
                  <c:v>_1976</c:v>
                </c:pt>
                <c:pt idx="7">
                  <c:v>_1977</c:v>
                </c:pt>
                <c:pt idx="8">
                  <c:v>_1978</c:v>
                </c:pt>
                <c:pt idx="9">
                  <c:v>_1979</c:v>
                </c:pt>
                <c:pt idx="10">
                  <c:v>_1980</c:v>
                </c:pt>
                <c:pt idx="11">
                  <c:v>_1981</c:v>
                </c:pt>
                <c:pt idx="12">
                  <c:v>_1982</c:v>
                </c:pt>
                <c:pt idx="13">
                  <c:v>_1983</c:v>
                </c:pt>
                <c:pt idx="14">
                  <c:v>_1984</c:v>
                </c:pt>
                <c:pt idx="15">
                  <c:v>_1985</c:v>
                </c:pt>
                <c:pt idx="16">
                  <c:v>_1986</c:v>
                </c:pt>
                <c:pt idx="17">
                  <c:v>_1987</c:v>
                </c:pt>
                <c:pt idx="18">
                  <c:v>_1988</c:v>
                </c:pt>
                <c:pt idx="19">
                  <c:v>_1989</c:v>
                </c:pt>
                <c:pt idx="20">
                  <c:v>_1990</c:v>
                </c:pt>
                <c:pt idx="21">
                  <c:v>_1991</c:v>
                </c:pt>
                <c:pt idx="22">
                  <c:v>_1992</c:v>
                </c:pt>
                <c:pt idx="23">
                  <c:v>_1993</c:v>
                </c:pt>
                <c:pt idx="24">
                  <c:v>_1994</c:v>
                </c:pt>
                <c:pt idx="25">
                  <c:v>_1995</c:v>
                </c:pt>
                <c:pt idx="26">
                  <c:v>_1996</c:v>
                </c:pt>
                <c:pt idx="27">
                  <c:v>_1997</c:v>
                </c:pt>
                <c:pt idx="28">
                  <c:v>_1998</c:v>
                </c:pt>
                <c:pt idx="29">
                  <c:v>_1999</c:v>
                </c:pt>
                <c:pt idx="30">
                  <c:v>_2000</c:v>
                </c:pt>
                <c:pt idx="31">
                  <c:v>_2001</c:v>
                </c:pt>
                <c:pt idx="32">
                  <c:v>_2002</c:v>
                </c:pt>
                <c:pt idx="33">
                  <c:v>_2003</c:v>
                </c:pt>
                <c:pt idx="34">
                  <c:v>_2004</c:v>
                </c:pt>
              </c:strCache>
            </c:strRef>
          </c:cat>
          <c:val>
            <c:numRef>
              <c:f>'EMP_15+'!$D$127:$AL$127</c:f>
              <c:numCache>
                <c:formatCode>General</c:formatCode>
                <c:ptCount val="35"/>
                <c:pt idx="0">
                  <c:v>6.854510620789328E-2</c:v>
                </c:pt>
                <c:pt idx="1">
                  <c:v>6.9473766869596984E-2</c:v>
                </c:pt>
                <c:pt idx="2">
                  <c:v>7.1074268827736403E-2</c:v>
                </c:pt>
                <c:pt idx="3">
                  <c:v>7.2291036269527598E-2</c:v>
                </c:pt>
                <c:pt idx="4">
                  <c:v>7.2717415764679549E-2</c:v>
                </c:pt>
                <c:pt idx="5">
                  <c:v>7.3017535179979942E-2</c:v>
                </c:pt>
                <c:pt idx="6">
                  <c:v>7.3947864598334787E-2</c:v>
                </c:pt>
                <c:pt idx="7">
                  <c:v>7.4032003620211187E-2</c:v>
                </c:pt>
                <c:pt idx="8">
                  <c:v>7.5167968379696526E-2</c:v>
                </c:pt>
                <c:pt idx="9">
                  <c:v>7.6968093255802672E-2</c:v>
                </c:pt>
                <c:pt idx="10">
                  <c:v>7.8259347710106952E-2</c:v>
                </c:pt>
                <c:pt idx="11">
                  <c:v>7.8830731084997913E-2</c:v>
                </c:pt>
                <c:pt idx="12">
                  <c:v>7.8865698563547304E-2</c:v>
                </c:pt>
                <c:pt idx="13">
                  <c:v>7.8846193734624925E-2</c:v>
                </c:pt>
                <c:pt idx="14">
                  <c:v>8.0452412875145332E-2</c:v>
                </c:pt>
                <c:pt idx="15">
                  <c:v>8.2521306611864242E-2</c:v>
                </c:pt>
                <c:pt idx="16">
                  <c:v>8.4872972324373575E-2</c:v>
                </c:pt>
                <c:pt idx="17">
                  <c:v>8.757004848601907E-2</c:v>
                </c:pt>
                <c:pt idx="18">
                  <c:v>9.021612519279297E-2</c:v>
                </c:pt>
                <c:pt idx="19">
                  <c:v>9.300092610291022E-2</c:v>
                </c:pt>
                <c:pt idx="20">
                  <c:v>9.7186248041692708E-2</c:v>
                </c:pt>
                <c:pt idx="21">
                  <c:v>0.10097398680320699</c:v>
                </c:pt>
                <c:pt idx="22">
                  <c:v>0.10365540242543322</c:v>
                </c:pt>
                <c:pt idx="23">
                  <c:v>0.10506570458388019</c:v>
                </c:pt>
                <c:pt idx="24">
                  <c:v>0.10687040693895052</c:v>
                </c:pt>
                <c:pt idx="25">
                  <c:v>0.10866983233730788</c:v>
                </c:pt>
                <c:pt idx="26">
                  <c:v>0.11029649144199653</c:v>
                </c:pt>
                <c:pt idx="27">
                  <c:v>0.11214323958107512</c:v>
                </c:pt>
                <c:pt idx="28">
                  <c:v>0.11609642840944875</c:v>
                </c:pt>
                <c:pt idx="29">
                  <c:v>0.12077669190878294</c:v>
                </c:pt>
                <c:pt idx="30">
                  <c:v>0.12656793443792286</c:v>
                </c:pt>
                <c:pt idx="31">
                  <c:v>0.12882727305961736</c:v>
                </c:pt>
                <c:pt idx="32">
                  <c:v>0.12846531752639001</c:v>
                </c:pt>
                <c:pt idx="33">
                  <c:v>0.12791918769803742</c:v>
                </c:pt>
                <c:pt idx="34">
                  <c:v>0.12974479345352041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'EMP_15+'!$B$152</c:f>
              <c:strCache>
                <c:ptCount val="1"/>
                <c:pt idx="0">
                  <c:v>health+education</c:v>
                </c:pt>
              </c:strCache>
            </c:strRef>
          </c:tx>
          <c:spPr>
            <a:ln w="508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'EMP_15+'!$D$1:$AL$1</c:f>
              <c:strCache>
                <c:ptCount val="35"/>
                <c:pt idx="0">
                  <c:v>_1970</c:v>
                </c:pt>
                <c:pt idx="1">
                  <c:v>_1971</c:v>
                </c:pt>
                <c:pt idx="2">
                  <c:v>_1972</c:v>
                </c:pt>
                <c:pt idx="3">
                  <c:v>_1973</c:v>
                </c:pt>
                <c:pt idx="4">
                  <c:v>_1974</c:v>
                </c:pt>
                <c:pt idx="5">
                  <c:v>_1975</c:v>
                </c:pt>
                <c:pt idx="6">
                  <c:v>_1976</c:v>
                </c:pt>
                <c:pt idx="7">
                  <c:v>_1977</c:v>
                </c:pt>
                <c:pt idx="8">
                  <c:v>_1978</c:v>
                </c:pt>
                <c:pt idx="9">
                  <c:v>_1979</c:v>
                </c:pt>
                <c:pt idx="10">
                  <c:v>_1980</c:v>
                </c:pt>
                <c:pt idx="11">
                  <c:v>_1981</c:v>
                </c:pt>
                <c:pt idx="12">
                  <c:v>_1982</c:v>
                </c:pt>
                <c:pt idx="13">
                  <c:v>_1983</c:v>
                </c:pt>
                <c:pt idx="14">
                  <c:v>_1984</c:v>
                </c:pt>
                <c:pt idx="15">
                  <c:v>_1985</c:v>
                </c:pt>
                <c:pt idx="16">
                  <c:v>_1986</c:v>
                </c:pt>
                <c:pt idx="17">
                  <c:v>_1987</c:v>
                </c:pt>
                <c:pt idx="18">
                  <c:v>_1988</c:v>
                </c:pt>
                <c:pt idx="19">
                  <c:v>_1989</c:v>
                </c:pt>
                <c:pt idx="20">
                  <c:v>_1990</c:v>
                </c:pt>
                <c:pt idx="21">
                  <c:v>_1991</c:v>
                </c:pt>
                <c:pt idx="22">
                  <c:v>_1992</c:v>
                </c:pt>
                <c:pt idx="23">
                  <c:v>_1993</c:v>
                </c:pt>
                <c:pt idx="24">
                  <c:v>_1994</c:v>
                </c:pt>
                <c:pt idx="25">
                  <c:v>_1995</c:v>
                </c:pt>
                <c:pt idx="26">
                  <c:v>_1996</c:v>
                </c:pt>
                <c:pt idx="27">
                  <c:v>_1997</c:v>
                </c:pt>
                <c:pt idx="28">
                  <c:v>_1998</c:v>
                </c:pt>
                <c:pt idx="29">
                  <c:v>_1999</c:v>
                </c:pt>
                <c:pt idx="30">
                  <c:v>_2000</c:v>
                </c:pt>
                <c:pt idx="31">
                  <c:v>_2001</c:v>
                </c:pt>
                <c:pt idx="32">
                  <c:v>_2002</c:v>
                </c:pt>
                <c:pt idx="33">
                  <c:v>_2003</c:v>
                </c:pt>
                <c:pt idx="34">
                  <c:v>_2004</c:v>
                </c:pt>
              </c:strCache>
            </c:strRef>
          </c:cat>
          <c:val>
            <c:numRef>
              <c:f>'EMP_15+'!$D$128:$AL$128</c:f>
              <c:numCache>
                <c:formatCode>General</c:formatCode>
                <c:ptCount val="35"/>
                <c:pt idx="0">
                  <c:v>3.8334963891420756E-2</c:v>
                </c:pt>
                <c:pt idx="1">
                  <c:v>3.9660797706642111E-2</c:v>
                </c:pt>
                <c:pt idx="2">
                  <c:v>4.1167961737184303E-2</c:v>
                </c:pt>
                <c:pt idx="3">
                  <c:v>4.2740627153711359E-2</c:v>
                </c:pt>
                <c:pt idx="4">
                  <c:v>4.4399446963042676E-2</c:v>
                </c:pt>
                <c:pt idx="5">
                  <c:v>4.6459730697539309E-2</c:v>
                </c:pt>
                <c:pt idx="6">
                  <c:v>4.8635047854544901E-2</c:v>
                </c:pt>
                <c:pt idx="7">
                  <c:v>4.9925915166669055E-2</c:v>
                </c:pt>
                <c:pt idx="8">
                  <c:v>5.1494448309526424E-2</c:v>
                </c:pt>
                <c:pt idx="9">
                  <c:v>5.3551088643180846E-2</c:v>
                </c:pt>
                <c:pt idx="10">
                  <c:v>5.463252713866544E-2</c:v>
                </c:pt>
                <c:pt idx="11">
                  <c:v>5.5383244242881449E-2</c:v>
                </c:pt>
                <c:pt idx="12">
                  <c:v>5.654987218633039E-2</c:v>
                </c:pt>
                <c:pt idx="13">
                  <c:v>5.7328338357735514E-2</c:v>
                </c:pt>
                <c:pt idx="14">
                  <c:v>5.8668270756395129E-2</c:v>
                </c:pt>
                <c:pt idx="15">
                  <c:v>6.0158532414051995E-2</c:v>
                </c:pt>
                <c:pt idx="16">
                  <c:v>6.1853460056884531E-2</c:v>
                </c:pt>
                <c:pt idx="17">
                  <c:v>6.35511776371388E-2</c:v>
                </c:pt>
                <c:pt idx="18">
                  <c:v>6.4839103120198804E-2</c:v>
                </c:pt>
                <c:pt idx="19">
                  <c:v>6.5941993800594692E-2</c:v>
                </c:pt>
                <c:pt idx="20">
                  <c:v>6.7699576400209974E-2</c:v>
                </c:pt>
                <c:pt idx="21">
                  <c:v>6.9358128224877788E-2</c:v>
                </c:pt>
                <c:pt idx="22">
                  <c:v>7.1042884352992511E-2</c:v>
                </c:pt>
                <c:pt idx="23">
                  <c:v>7.2652912650216991E-2</c:v>
                </c:pt>
                <c:pt idx="24">
                  <c:v>7.4582212710924814E-2</c:v>
                </c:pt>
                <c:pt idx="25">
                  <c:v>7.6394994500080401E-2</c:v>
                </c:pt>
                <c:pt idx="26">
                  <c:v>7.8454424578260976E-2</c:v>
                </c:pt>
                <c:pt idx="27">
                  <c:v>7.9511038164515171E-2</c:v>
                </c:pt>
                <c:pt idx="28">
                  <c:v>8.0777237607723609E-2</c:v>
                </c:pt>
                <c:pt idx="29">
                  <c:v>8.2360240846386851E-2</c:v>
                </c:pt>
                <c:pt idx="30">
                  <c:v>8.3859724696484741E-2</c:v>
                </c:pt>
                <c:pt idx="31">
                  <c:v>8.4865827272896821E-2</c:v>
                </c:pt>
                <c:pt idx="32">
                  <c:v>8.6447821473915179E-2</c:v>
                </c:pt>
                <c:pt idx="33">
                  <c:v>8.7180774091100574E-2</c:v>
                </c:pt>
                <c:pt idx="34">
                  <c:v>8.828829681331038E-2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'EMP_15+'!$B$153</c:f>
              <c:strCache>
                <c:ptCount val="1"/>
                <c:pt idx="0">
                  <c:v>other services</c:v>
                </c:pt>
              </c:strCache>
            </c:strRef>
          </c:tx>
          <c:spPr>
            <a:ln w="50800">
              <a:solidFill>
                <a:srgbClr val="00FFFF"/>
              </a:solidFill>
              <a:prstDash val="solid"/>
            </a:ln>
          </c:spPr>
          <c:marker>
            <c:symbol val="none"/>
          </c:marker>
          <c:cat>
            <c:strRef>
              <c:f>'EMP_15+'!$D$1:$AL$1</c:f>
              <c:strCache>
                <c:ptCount val="35"/>
                <c:pt idx="0">
                  <c:v>_1970</c:v>
                </c:pt>
                <c:pt idx="1">
                  <c:v>_1971</c:v>
                </c:pt>
                <c:pt idx="2">
                  <c:v>_1972</c:v>
                </c:pt>
                <c:pt idx="3">
                  <c:v>_1973</c:v>
                </c:pt>
                <c:pt idx="4">
                  <c:v>_1974</c:v>
                </c:pt>
                <c:pt idx="5">
                  <c:v>_1975</c:v>
                </c:pt>
                <c:pt idx="6">
                  <c:v>_1976</c:v>
                </c:pt>
                <c:pt idx="7">
                  <c:v>_1977</c:v>
                </c:pt>
                <c:pt idx="8">
                  <c:v>_1978</c:v>
                </c:pt>
                <c:pt idx="9">
                  <c:v>_1979</c:v>
                </c:pt>
                <c:pt idx="10">
                  <c:v>_1980</c:v>
                </c:pt>
                <c:pt idx="11">
                  <c:v>_1981</c:v>
                </c:pt>
                <c:pt idx="12">
                  <c:v>_1982</c:v>
                </c:pt>
                <c:pt idx="13">
                  <c:v>_1983</c:v>
                </c:pt>
                <c:pt idx="14">
                  <c:v>_1984</c:v>
                </c:pt>
                <c:pt idx="15">
                  <c:v>_1985</c:v>
                </c:pt>
                <c:pt idx="16">
                  <c:v>_1986</c:v>
                </c:pt>
                <c:pt idx="17">
                  <c:v>_1987</c:v>
                </c:pt>
                <c:pt idx="18">
                  <c:v>_1988</c:v>
                </c:pt>
                <c:pt idx="19">
                  <c:v>_1989</c:v>
                </c:pt>
                <c:pt idx="20">
                  <c:v>_1990</c:v>
                </c:pt>
                <c:pt idx="21">
                  <c:v>_1991</c:v>
                </c:pt>
                <c:pt idx="22">
                  <c:v>_1992</c:v>
                </c:pt>
                <c:pt idx="23">
                  <c:v>_1993</c:v>
                </c:pt>
                <c:pt idx="24">
                  <c:v>_1994</c:v>
                </c:pt>
                <c:pt idx="25">
                  <c:v>_1995</c:v>
                </c:pt>
                <c:pt idx="26">
                  <c:v>_1996</c:v>
                </c:pt>
                <c:pt idx="27">
                  <c:v>_1997</c:v>
                </c:pt>
                <c:pt idx="28">
                  <c:v>_1998</c:v>
                </c:pt>
                <c:pt idx="29">
                  <c:v>_1999</c:v>
                </c:pt>
                <c:pt idx="30">
                  <c:v>_2000</c:v>
                </c:pt>
                <c:pt idx="31">
                  <c:v>_2001</c:v>
                </c:pt>
                <c:pt idx="32">
                  <c:v>_2002</c:v>
                </c:pt>
                <c:pt idx="33">
                  <c:v>_2003</c:v>
                </c:pt>
                <c:pt idx="34">
                  <c:v>_2004</c:v>
                </c:pt>
              </c:strCache>
            </c:strRef>
          </c:cat>
          <c:val>
            <c:numRef>
              <c:f>'EMP_15+'!$D$129:$AL$129</c:f>
              <c:numCache>
                <c:formatCode>General</c:formatCode>
                <c:ptCount val="35"/>
                <c:pt idx="0">
                  <c:v>9.7064389584958027E-2</c:v>
                </c:pt>
                <c:pt idx="1">
                  <c:v>9.7044076111877611E-2</c:v>
                </c:pt>
                <c:pt idx="2">
                  <c:v>9.8568328355510437E-2</c:v>
                </c:pt>
                <c:pt idx="3">
                  <c:v>9.9835760697504244E-2</c:v>
                </c:pt>
                <c:pt idx="4">
                  <c:v>9.9066038885730845E-2</c:v>
                </c:pt>
                <c:pt idx="5">
                  <c:v>9.8730134416033261E-2</c:v>
                </c:pt>
                <c:pt idx="6">
                  <c:v>9.9520736893100842E-2</c:v>
                </c:pt>
                <c:pt idx="7">
                  <c:v>9.9589297040103553E-2</c:v>
                </c:pt>
                <c:pt idx="8">
                  <c:v>0.10055351988395736</c:v>
                </c:pt>
                <c:pt idx="9">
                  <c:v>0.10198819763336957</c:v>
                </c:pt>
                <c:pt idx="10">
                  <c:v>0.10263154110708037</c:v>
                </c:pt>
                <c:pt idx="11">
                  <c:v>0.10274880546873424</c:v>
                </c:pt>
                <c:pt idx="12">
                  <c:v>0.10244501316434231</c:v>
                </c:pt>
                <c:pt idx="13">
                  <c:v>0.10222659770327323</c:v>
                </c:pt>
                <c:pt idx="14">
                  <c:v>0.10396387404612357</c:v>
                </c:pt>
                <c:pt idx="15">
                  <c:v>0.10598797660249538</c:v>
                </c:pt>
                <c:pt idx="16">
                  <c:v>0.1082251332107583</c:v>
                </c:pt>
                <c:pt idx="17">
                  <c:v>0.11084451741081761</c:v>
                </c:pt>
                <c:pt idx="18">
                  <c:v>0.11346716207568922</c:v>
                </c:pt>
                <c:pt idx="19">
                  <c:v>0.11561325796877653</c:v>
                </c:pt>
                <c:pt idx="20">
                  <c:v>0.11907972856614622</c:v>
                </c:pt>
                <c:pt idx="21">
                  <c:v>0.12430204841333679</c:v>
                </c:pt>
                <c:pt idx="22">
                  <c:v>0.12436575775150892</c:v>
                </c:pt>
                <c:pt idx="23">
                  <c:v>0.1239130883637356</c:v>
                </c:pt>
                <c:pt idx="24">
                  <c:v>0.12477248196011545</c:v>
                </c:pt>
                <c:pt idx="25">
                  <c:v>0.12580898500845911</c:v>
                </c:pt>
                <c:pt idx="26">
                  <c:v>0.12627579032100714</c:v>
                </c:pt>
                <c:pt idx="27">
                  <c:v>0.12695625491035464</c:v>
                </c:pt>
                <c:pt idx="28">
                  <c:v>0.12970193188871698</c:v>
                </c:pt>
                <c:pt idx="29">
                  <c:v>0.13290211036086849</c:v>
                </c:pt>
                <c:pt idx="30">
                  <c:v>0.13619637996856038</c:v>
                </c:pt>
                <c:pt idx="31">
                  <c:v>0.13697944452774008</c:v>
                </c:pt>
                <c:pt idx="32">
                  <c:v>0.13643193757303654</c:v>
                </c:pt>
                <c:pt idx="33">
                  <c:v>0.13523048120151659</c:v>
                </c:pt>
                <c:pt idx="34">
                  <c:v>0.1372617086842117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'EMP_15+'!$B$154</c:f>
              <c:strCache>
                <c:ptCount val="1"/>
                <c:pt idx="0">
                  <c:v>government</c:v>
                </c:pt>
              </c:strCache>
            </c:strRef>
          </c:tx>
          <c:spPr>
            <a:ln w="50800">
              <a:solidFill>
                <a:srgbClr val="800080"/>
              </a:solidFill>
              <a:prstDash val="solid"/>
            </a:ln>
          </c:spPr>
          <c:marker>
            <c:symbol val="none"/>
          </c:marker>
          <c:cat>
            <c:strRef>
              <c:f>'EMP_15+'!$D$1:$AL$1</c:f>
              <c:strCache>
                <c:ptCount val="35"/>
                <c:pt idx="0">
                  <c:v>_1970</c:v>
                </c:pt>
                <c:pt idx="1">
                  <c:v>_1971</c:v>
                </c:pt>
                <c:pt idx="2">
                  <c:v>_1972</c:v>
                </c:pt>
                <c:pt idx="3">
                  <c:v>_1973</c:v>
                </c:pt>
                <c:pt idx="4">
                  <c:v>_1974</c:v>
                </c:pt>
                <c:pt idx="5">
                  <c:v>_1975</c:v>
                </c:pt>
                <c:pt idx="6">
                  <c:v>_1976</c:v>
                </c:pt>
                <c:pt idx="7">
                  <c:v>_1977</c:v>
                </c:pt>
                <c:pt idx="8">
                  <c:v>_1978</c:v>
                </c:pt>
                <c:pt idx="9">
                  <c:v>_1979</c:v>
                </c:pt>
                <c:pt idx="10">
                  <c:v>_1980</c:v>
                </c:pt>
                <c:pt idx="11">
                  <c:v>_1981</c:v>
                </c:pt>
                <c:pt idx="12">
                  <c:v>_1982</c:v>
                </c:pt>
                <c:pt idx="13">
                  <c:v>_1983</c:v>
                </c:pt>
                <c:pt idx="14">
                  <c:v>_1984</c:v>
                </c:pt>
                <c:pt idx="15">
                  <c:v>_1985</c:v>
                </c:pt>
                <c:pt idx="16">
                  <c:v>_1986</c:v>
                </c:pt>
                <c:pt idx="17">
                  <c:v>_1987</c:v>
                </c:pt>
                <c:pt idx="18">
                  <c:v>_1988</c:v>
                </c:pt>
                <c:pt idx="19">
                  <c:v>_1989</c:v>
                </c:pt>
                <c:pt idx="20">
                  <c:v>_1990</c:v>
                </c:pt>
                <c:pt idx="21">
                  <c:v>_1991</c:v>
                </c:pt>
                <c:pt idx="22">
                  <c:v>_1992</c:v>
                </c:pt>
                <c:pt idx="23">
                  <c:v>_1993</c:v>
                </c:pt>
                <c:pt idx="24">
                  <c:v>_1994</c:v>
                </c:pt>
                <c:pt idx="25">
                  <c:v>_1995</c:v>
                </c:pt>
                <c:pt idx="26">
                  <c:v>_1996</c:v>
                </c:pt>
                <c:pt idx="27">
                  <c:v>_1997</c:v>
                </c:pt>
                <c:pt idx="28">
                  <c:v>_1998</c:v>
                </c:pt>
                <c:pt idx="29">
                  <c:v>_1999</c:v>
                </c:pt>
                <c:pt idx="30">
                  <c:v>_2000</c:v>
                </c:pt>
                <c:pt idx="31">
                  <c:v>_2001</c:v>
                </c:pt>
                <c:pt idx="32">
                  <c:v>_2002</c:v>
                </c:pt>
                <c:pt idx="33">
                  <c:v>_2003</c:v>
                </c:pt>
                <c:pt idx="34">
                  <c:v>_2004</c:v>
                </c:pt>
              </c:strCache>
            </c:strRef>
          </c:cat>
          <c:val>
            <c:numRef>
              <c:f>'EMP_15+'!$D$130:$AL$130</c:f>
              <c:numCache>
                <c:formatCode>General</c:formatCode>
                <c:ptCount val="35"/>
                <c:pt idx="0">
                  <c:v>3.9553809871261142E-2</c:v>
                </c:pt>
                <c:pt idx="1">
                  <c:v>4.0636269661199244E-2</c:v>
                </c:pt>
                <c:pt idx="2">
                  <c:v>4.2432308832395661E-2</c:v>
                </c:pt>
                <c:pt idx="3">
                  <c:v>4.3345115951499896E-2</c:v>
                </c:pt>
                <c:pt idx="4">
                  <c:v>4.4704581418066991E-2</c:v>
                </c:pt>
                <c:pt idx="5">
                  <c:v>4.5237923040114432E-2</c:v>
                </c:pt>
                <c:pt idx="6">
                  <c:v>4.5352928603524592E-2</c:v>
                </c:pt>
                <c:pt idx="7">
                  <c:v>4.4623183859385504E-2</c:v>
                </c:pt>
                <c:pt idx="8">
                  <c:v>4.5209464407351782E-2</c:v>
                </c:pt>
                <c:pt idx="9">
                  <c:v>4.585963932098417E-2</c:v>
                </c:pt>
                <c:pt idx="10">
                  <c:v>4.5740818469858356E-2</c:v>
                </c:pt>
                <c:pt idx="11">
                  <c:v>4.5967264533870893E-2</c:v>
                </c:pt>
                <c:pt idx="12">
                  <c:v>4.605088713252415E-2</c:v>
                </c:pt>
                <c:pt idx="13">
                  <c:v>4.6166226435598534E-2</c:v>
                </c:pt>
                <c:pt idx="14">
                  <c:v>4.6222710775012485E-2</c:v>
                </c:pt>
                <c:pt idx="15">
                  <c:v>4.7147083060195619E-2</c:v>
                </c:pt>
                <c:pt idx="16">
                  <c:v>4.7720690434295283E-2</c:v>
                </c:pt>
                <c:pt idx="17">
                  <c:v>4.8013589166667141E-2</c:v>
                </c:pt>
                <c:pt idx="18">
                  <c:v>4.822047894801141E-2</c:v>
                </c:pt>
                <c:pt idx="19">
                  <c:v>4.8073072725081108E-2</c:v>
                </c:pt>
                <c:pt idx="20">
                  <c:v>4.7806415080886712E-2</c:v>
                </c:pt>
                <c:pt idx="21">
                  <c:v>4.775917533473209E-2</c:v>
                </c:pt>
                <c:pt idx="22">
                  <c:v>4.6942485160104006E-2</c:v>
                </c:pt>
                <c:pt idx="23">
                  <c:v>4.5492670294546664E-2</c:v>
                </c:pt>
                <c:pt idx="24">
                  <c:v>4.4769837368804972E-2</c:v>
                </c:pt>
                <c:pt idx="25">
                  <c:v>4.4207899765264666E-2</c:v>
                </c:pt>
                <c:pt idx="26">
                  <c:v>4.3903014422368838E-2</c:v>
                </c:pt>
                <c:pt idx="27">
                  <c:v>4.3088447531345483E-2</c:v>
                </c:pt>
                <c:pt idx="28">
                  <c:v>4.2412038564371424E-2</c:v>
                </c:pt>
                <c:pt idx="29">
                  <c:v>4.2019349862597886E-2</c:v>
                </c:pt>
                <c:pt idx="30">
                  <c:v>4.1180342636276443E-2</c:v>
                </c:pt>
                <c:pt idx="31">
                  <c:v>4.0416399391252592E-2</c:v>
                </c:pt>
                <c:pt idx="32">
                  <c:v>3.9818823136374852E-2</c:v>
                </c:pt>
                <c:pt idx="33">
                  <c:v>3.9173739899966004E-2</c:v>
                </c:pt>
                <c:pt idx="34">
                  <c:v>3.7981696203380752E-2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914048"/>
        <c:axId val="94915584"/>
      </c:lineChart>
      <c:catAx>
        <c:axId val="9491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91558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9491558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% of population 15+</a:t>
                </a:r>
              </a:p>
            </c:rich>
          </c:tx>
          <c:layout>
            <c:manualLayout>
              <c:xMode val="edge"/>
              <c:yMode val="edge"/>
              <c:x val="2.5931928687196213E-2"/>
              <c:y val="0.32470588235294257"/>
            </c:manualLayout>
          </c:layout>
          <c:overlay val="0"/>
          <c:spPr>
            <a:noFill/>
            <a:ln w="25400">
              <a:noFill/>
            </a:ln>
          </c:spPr>
        </c:title>
        <c:numFmt formatCode="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914048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4.3760129659643557E-2"/>
          <c:y val="0.92705882352941316"/>
          <c:w val="0.91247974068071314"/>
          <c:h val="5.647058823529408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9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24972-9AFD-42E9-A5B5-FBD72520EA26}" type="datetimeFigureOut">
              <a:rPr lang="en-GB" smtClean="0"/>
              <a:t>25/04/2013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22965-A96F-4AE9-9577-DBA527E58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5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E6278A-1521-4ADC-8B91-C82969F3218B}" type="datetime1">
              <a:rPr lang="en-GB" smtClean="0"/>
              <a:t>25/04/2013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1BB0-DF1A-46E9-A637-F61722E3CA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66652-A6BA-44BC-AF93-EE6EC7BF2211}" type="datetime1">
              <a:rPr lang="en-GB" smtClean="0"/>
              <a:t>25/04/2013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1BB0-DF1A-46E9-A637-F61722E3CA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2A7CD-B2A9-4371-8B8E-D84610420A45}" type="datetime1">
              <a:rPr lang="en-GB" smtClean="0"/>
              <a:t>25/04/2013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1BB0-DF1A-46E9-A637-F61722E3CA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DA21E2-4B0C-4F37-AF39-593FD70C6E5F}" type="datetime1">
              <a:rPr lang="en-GB" smtClean="0"/>
              <a:t>25/04/2013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1BB0-DF1A-46E9-A637-F61722E3CAC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0DC9B-70DD-403F-B643-1BB22086FDF7}" type="datetime1">
              <a:rPr lang="en-GB" smtClean="0"/>
              <a:t>25/04/2013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1BB0-DF1A-46E9-A637-F61722E3CAC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1DF20-FE10-4C46-BAFC-B2DF553B1E5A}" type="datetime1">
              <a:rPr lang="en-GB" smtClean="0"/>
              <a:t>25/04/2013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1BB0-DF1A-46E9-A637-F61722E3CAC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ECA8A-2F76-4977-96A4-106899F70FF5}" type="datetime1">
              <a:rPr lang="en-GB" smtClean="0"/>
              <a:t>25/04/2013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1BB0-DF1A-46E9-A637-F61722E3CAC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445BD-3E34-49C5-BB73-97353EA277D9}" type="datetime1">
              <a:rPr lang="en-GB" smtClean="0"/>
              <a:t>25/04/2013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1BB0-DF1A-46E9-A637-F61722E3CAC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B3B77-1399-442C-97E4-4DE4C24E469E}" type="datetime1">
              <a:rPr lang="en-GB" smtClean="0"/>
              <a:t>25/04/2013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1BB0-DF1A-46E9-A637-F61722E3CA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0C51CC-A629-4EDB-9DBE-A37ECB9C7EE0}" type="datetime1">
              <a:rPr lang="en-GB" smtClean="0"/>
              <a:t>25/04/2013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1BB0-DF1A-46E9-A637-F61722E3CAC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DC1892-674E-434C-A1D2-139E030DBE04}" type="datetime1">
              <a:rPr lang="en-GB" smtClean="0"/>
              <a:t>25/04/2013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1BB0-DF1A-46E9-A637-F61722E3CAC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52D308-7C13-4DD5-8AB8-46AE9F4DFC9C}" type="datetime1">
              <a:rPr lang="en-GB" smtClean="0"/>
              <a:t>25/04/2013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1BB0-DF1A-46E9-A637-F61722E3CAC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829761"/>
          </a:xfrm>
        </p:spPr>
        <p:txBody>
          <a:bodyPr/>
          <a:lstStyle/>
          <a:p>
            <a:r>
              <a:rPr lang="el-GR" dirty="0" smtClean="0"/>
              <a:t>Η απασχόληση στην Ευρώπη μετά την κρίση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7772400" cy="2232248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Χριστόφορος Πισσαρίδης</a:t>
            </a:r>
          </a:p>
          <a:p>
            <a:r>
              <a:rPr lang="el-GR" dirty="0" smtClean="0"/>
              <a:t>Πανεπιστήμιο Κύπρου και </a:t>
            </a:r>
            <a:endParaRPr lang="en-GB" dirty="0" smtClean="0"/>
          </a:p>
          <a:p>
            <a:r>
              <a:rPr lang="en-GB" dirty="0" smtClean="0"/>
              <a:t>London School of Economics</a:t>
            </a:r>
          </a:p>
          <a:p>
            <a:endParaRPr lang="en-GB" dirty="0"/>
          </a:p>
          <a:p>
            <a:r>
              <a:rPr lang="el-GR" dirty="0" smtClean="0"/>
              <a:t>Δεκάτη ετήσια διάλεξης εις μνήμην Ντίνου Λεβέντη</a:t>
            </a:r>
          </a:p>
          <a:p>
            <a:r>
              <a:rPr lang="el-GR" dirty="0" smtClean="0"/>
              <a:t>Πανεπιστήμιο Κύπρου</a:t>
            </a:r>
          </a:p>
          <a:p>
            <a:r>
              <a:rPr lang="el-GR" dirty="0" smtClean="0"/>
              <a:t>24 Απριλίου 2013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67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Μ</a:t>
            </a:r>
            <a:r>
              <a:rPr lang="el-GR" dirty="0" smtClean="0"/>
              <a:t>ε κανονικές συνθήκες (μετά την κρίση) η απασχόληση καθορίζεται από την χρήση χρόνου που μπορεί και θέλει να ασκήσει ο κάθε πολίτης</a:t>
            </a:r>
          </a:p>
          <a:p>
            <a:endParaRPr lang="el-GR" dirty="0"/>
          </a:p>
          <a:p>
            <a:r>
              <a:rPr lang="el-GR" dirty="0" smtClean="0"/>
              <a:t>3 χρήσεις</a:t>
            </a:r>
            <a:endParaRPr lang="el-GR" dirty="0"/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Εργασία με απολαβές (απασχόληση)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Εργασία (συνήθως στο σπίτι) χωρίς απολαβές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Ελεύθερος χρόνος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Χρήσεις χρόνου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40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Ποια από τις 3 χρήσεις επιλέγουμε εξαρτάται από</a:t>
            </a:r>
          </a:p>
          <a:p>
            <a:endParaRPr lang="el-GR" dirty="0" smtClean="0"/>
          </a:p>
          <a:p>
            <a:pPr lvl="1"/>
            <a:r>
              <a:rPr lang="el-GR" dirty="0" smtClean="0"/>
              <a:t>την παραγωγικότητα μας (που καθορίζει τον ακάθαρτο μισθό)</a:t>
            </a:r>
          </a:p>
          <a:p>
            <a:pPr lvl="1"/>
            <a:r>
              <a:rPr lang="el-GR" dirty="0" smtClean="0"/>
              <a:t>την φορολογία (που καθορίζει τον καθαρό μισθό)</a:t>
            </a:r>
          </a:p>
          <a:p>
            <a:pPr lvl="1"/>
            <a:r>
              <a:rPr lang="el-GR" dirty="0" smtClean="0"/>
              <a:t>το επίπεδο ζωής</a:t>
            </a:r>
          </a:p>
          <a:p>
            <a:pPr lvl="1"/>
            <a:r>
              <a:rPr lang="el-GR" dirty="0" smtClean="0"/>
              <a:t>το διεθνές εμπόριο και την ανταγωνιστικότητα</a:t>
            </a:r>
          </a:p>
          <a:p>
            <a:pPr lvl="1"/>
            <a:r>
              <a:rPr lang="el-GR" dirty="0" smtClean="0"/>
              <a:t>και φυσικά από τις προσωπικές μας προτιμήσεις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11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Επιλογές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32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Μια ώρα στην αγορά εργασίας αποδίδει μισθό</a:t>
            </a:r>
          </a:p>
          <a:p>
            <a:r>
              <a:rPr lang="el-GR" dirty="0" smtClean="0"/>
              <a:t>Μια ώρα απασχόληση στο σπίτι αποδίδει κάποιο προϊόν, π.χ., καθαριότητα εάν η απασχόληση είναι καθαρισμός</a:t>
            </a:r>
          </a:p>
          <a:p>
            <a:r>
              <a:rPr lang="el-GR" dirty="0" smtClean="0"/>
              <a:t>Μια ώρα ελεύθερου χρόνου, π.χ., στη τηλεόραση, αποδίδει ψυχική ευχαρίστηση</a:t>
            </a:r>
          </a:p>
          <a:p>
            <a:endParaRPr lang="el-GR" dirty="0"/>
          </a:p>
          <a:p>
            <a:r>
              <a:rPr lang="el-GR" dirty="0" smtClean="0"/>
              <a:t>Επιλέγουμε με βάση τις προτιμήσεις μας για το κάθε ένα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12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Συγκρίσεις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34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Για να επιλέξουμε περισσότερες ώρες στην αγορά εργασίας θα πρέπει να βρεθεί τρόπος  να γίνει η αμοιβή πιο ελκυστική από τις άλλες δύο εναλλακτικές λύσεις</a:t>
            </a:r>
          </a:p>
          <a:p>
            <a:endParaRPr lang="el-GR" dirty="0" smtClean="0"/>
          </a:p>
          <a:p>
            <a:r>
              <a:rPr lang="el-GR" dirty="0" smtClean="0"/>
              <a:t>Βρίσκουμε τις πιο πολλές διαφορές μεταξύ χωρών στην απασχόληση στην αγορά και στην απασχόληση στο σπίτι</a:t>
            </a:r>
          </a:p>
          <a:p>
            <a:endParaRPr lang="el-GR" dirty="0"/>
          </a:p>
          <a:p>
            <a:r>
              <a:rPr lang="el-GR" dirty="0" smtClean="0"/>
              <a:t>Δηλαδή, οι χώρες που έχουν λιγότερη απασχόληση στην αγορά έχουν συνήθως μεγαλύτερη απασχόληση στο σπίτι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13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Αγορ</a:t>
            </a:r>
            <a:r>
              <a:rPr lang="el-GR" dirty="0"/>
              <a:t>ά</a:t>
            </a:r>
            <a:r>
              <a:rPr lang="el-GR" dirty="0" smtClean="0"/>
              <a:t> εργασίας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0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Οπόταν, για να </a:t>
            </a:r>
            <a:r>
              <a:rPr lang="el-GR" dirty="0"/>
              <a:t>πετύχουμε τους στόχους της ΕΕ στην απασχόληση θα πρέπει να </a:t>
            </a:r>
            <a:r>
              <a:rPr lang="el-GR" dirty="0" smtClean="0"/>
              <a:t>εργαζόμαστε λιγότερο στο σπίτι </a:t>
            </a:r>
            <a:r>
              <a:rPr lang="el-GR" dirty="0"/>
              <a:t>και </a:t>
            </a:r>
            <a:r>
              <a:rPr lang="el-GR" dirty="0" smtClean="0"/>
              <a:t>περισσότερο </a:t>
            </a:r>
            <a:r>
              <a:rPr lang="el-GR" dirty="0"/>
              <a:t>στην </a:t>
            </a:r>
            <a:r>
              <a:rPr lang="el-GR" dirty="0" smtClean="0"/>
              <a:t>αγορά</a:t>
            </a:r>
          </a:p>
          <a:p>
            <a:endParaRPr lang="el-GR" dirty="0"/>
          </a:p>
          <a:p>
            <a:r>
              <a:rPr lang="el-GR" dirty="0" smtClean="0"/>
              <a:t>Ο όρος που χρησιμοποιείται είναι «</a:t>
            </a:r>
            <a:r>
              <a:rPr lang="en-GB" dirty="0" smtClean="0"/>
              <a:t>marketization of home production</a:t>
            </a:r>
            <a:r>
              <a:rPr lang="el-GR" dirty="0" smtClean="0"/>
              <a:t>» που μπορούμε να μεταφράσουμε σε «</a:t>
            </a:r>
            <a:r>
              <a:rPr lang="el-GR" dirty="0" err="1" smtClean="0"/>
              <a:t>αγοραποίηση</a:t>
            </a:r>
            <a:r>
              <a:rPr lang="el-GR" dirty="0" smtClean="0"/>
              <a:t>»</a:t>
            </a:r>
          </a:p>
          <a:p>
            <a:endParaRPr lang="el-GR" dirty="0"/>
          </a:p>
          <a:p>
            <a:r>
              <a:rPr lang="el-GR" dirty="0" smtClean="0"/>
              <a:t>Οι ώρες ελεύθερου χρόνου είτε είναι σταθερές, είτε αυξάνονται όσο το </a:t>
            </a:r>
            <a:r>
              <a:rPr lang="el-GR" dirty="0"/>
              <a:t>ε</a:t>
            </a:r>
            <a:r>
              <a:rPr lang="el-GR" dirty="0" smtClean="0"/>
              <a:t>πίπεδο ζωής ανεβαίνει</a:t>
            </a:r>
            <a:endParaRPr lang="en-GB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14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στόχοι της ΕΕ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183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ώρα που ξοδεύουμε ψωνίζοντας τρόφιμα είναι σπιτική εργασία</a:t>
            </a:r>
          </a:p>
          <a:p>
            <a:endParaRPr lang="el-GR" dirty="0" smtClean="0"/>
          </a:p>
          <a:p>
            <a:r>
              <a:rPr lang="el-GR" dirty="0" smtClean="0"/>
              <a:t>Μια νέα τεχνολογία, η κατάψυξη, απελευθέρωσε πολύ χρόνο γιατί το νοικοκυριό μπορεί τώρα να ψωνίζει, π.χ., μια φορά την εβδομάδα αντί κάθε μέρα</a:t>
            </a:r>
          </a:p>
          <a:p>
            <a:endParaRPr lang="el-GR" dirty="0" smtClean="0"/>
          </a:p>
          <a:p>
            <a:r>
              <a:rPr lang="el-GR" dirty="0" smtClean="0"/>
              <a:t>Μέρος αυτού του χρόνου χρησιμοποιήθηκε για περισσότερη απασχόληση στην αγορά εργασίας, κυρίως από γυναίκες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15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Ένα παράδειγμα από την ιστορία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29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ώρα που χρησιμοποιείται για φροντίδα βρεφών είναι σπιτική εργασία</a:t>
            </a:r>
          </a:p>
          <a:p>
            <a:endParaRPr lang="el-GR" dirty="0" smtClean="0"/>
          </a:p>
          <a:p>
            <a:r>
              <a:rPr lang="el-GR" dirty="0" smtClean="0"/>
              <a:t>Αν το κόστος βρεφοκομίας πέσει, π.χ., με επιχορήγηση, περισσότερες μητέρες θα πάρουν τα παιδιά τους σε σταθμούς για να απασχοληθούν στην αγορά εργασίας (</a:t>
            </a:r>
            <a:r>
              <a:rPr lang="en-GB" dirty="0" smtClean="0"/>
              <a:t>marketize childcare)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16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σημερινό παράδειγμα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949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Λίγη ιστορία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Πώς φτάσαμε στα σημερινά δεδομένα;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72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Στο τέλος του 19</a:t>
            </a:r>
            <a:r>
              <a:rPr lang="el-GR" baseline="30000" dirty="0" smtClean="0"/>
              <a:t>ου</a:t>
            </a:r>
            <a:r>
              <a:rPr lang="el-GR" dirty="0" smtClean="0"/>
              <a:t> αιώνα οι σημερινές προηγμένες χώρες του κ</a:t>
            </a:r>
            <a:r>
              <a:rPr lang="el-GR" dirty="0"/>
              <a:t>ό</a:t>
            </a:r>
            <a:r>
              <a:rPr lang="el-GR" dirty="0" smtClean="0"/>
              <a:t>σμου (με την εξαίρεση της Αγγλίας, που ήταν πιο μπροστά) είχαν περίπου 50% του εργατικού δυναμικού τους στην γεωργία</a:t>
            </a:r>
          </a:p>
          <a:p>
            <a:endParaRPr lang="el-GR" dirty="0"/>
          </a:p>
          <a:p>
            <a:r>
              <a:rPr lang="el-GR" dirty="0" smtClean="0"/>
              <a:t>Το νοικοκυριό καλλιεργούσε αρκετά από τα δικά του τρόφιμα, μεγάλωνε ζώα για διατροφή, έφτιαχνε τα περισσότερα ρούχα του στο σπίτι, αλλά πιθανόν να είχε οικιακή βοήθεια, πλύστρες, ράπτριες κλπ.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18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Πριν ενάμιση αιώνα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8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Εκεί γύρω ξεκίνησε μια επανάσταση στη γεωργία που αύξησε με ταχύ ρυθμό την παραγωγή</a:t>
            </a:r>
          </a:p>
          <a:p>
            <a:endParaRPr lang="el-GR" dirty="0" smtClean="0"/>
          </a:p>
          <a:p>
            <a:r>
              <a:rPr lang="el-GR" dirty="0" smtClean="0"/>
              <a:t>Εργατικό δυναμικό έφυγε για τις πόλεις και τον «νέο κόσμο», να δουλέψουν στην βιομηχανία και υπηρεσίες</a:t>
            </a:r>
          </a:p>
          <a:p>
            <a:endParaRPr lang="el-GR" dirty="0" smtClean="0"/>
          </a:p>
          <a:p>
            <a:r>
              <a:rPr lang="el-GR" dirty="0" smtClean="0"/>
              <a:t>Η απασχόληση στη γεωργία έπεσε και στην βιομηχανία και υπηρεσίες ανέβηκε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19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Πράσινη επανάσταση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57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Στρατηγικοί στόχοι στην Ευρώπη του 21</a:t>
            </a:r>
            <a:r>
              <a:rPr lang="el-GR" baseline="30000" dirty="0" smtClean="0"/>
              <a:t>ου</a:t>
            </a:r>
            <a:r>
              <a:rPr lang="el-GR" dirty="0" smtClean="0"/>
              <a:t> αιώνα</a:t>
            </a:r>
          </a:p>
          <a:p>
            <a:r>
              <a:rPr lang="el-GR" dirty="0" smtClean="0"/>
              <a:t>Θεωρητικό πλαίσιο: Πώς σκέφτονται οι οικονομολόγοι</a:t>
            </a:r>
          </a:p>
          <a:p>
            <a:r>
              <a:rPr lang="el-GR" dirty="0"/>
              <a:t>Λίγη </a:t>
            </a:r>
            <a:r>
              <a:rPr lang="el-GR" dirty="0" smtClean="0"/>
              <a:t>ιστορία</a:t>
            </a:r>
          </a:p>
          <a:p>
            <a:r>
              <a:rPr lang="el-GR" dirty="0"/>
              <a:t>Εμπειρίες </a:t>
            </a:r>
            <a:r>
              <a:rPr lang="el-GR" dirty="0" smtClean="0"/>
              <a:t>κρατών</a:t>
            </a:r>
          </a:p>
          <a:p>
            <a:r>
              <a:rPr lang="el-GR" dirty="0" smtClean="0"/>
              <a:t>Κλάδοι απασχόλησης, παρόν και μέλλον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76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Στο επόμενο στάδιο η τεχνολογία έφερε αύξηση της παραγωγικότητας στη βιομηχανία</a:t>
            </a:r>
          </a:p>
          <a:p>
            <a:endParaRPr lang="el-GR" dirty="0" smtClean="0"/>
          </a:p>
          <a:p>
            <a:r>
              <a:rPr lang="el-GR" dirty="0" smtClean="0"/>
              <a:t>Η βιομηχανική απασχόληση άρχισε να πέφτει, διογκώνοντας την στις υπηρεσίες</a:t>
            </a:r>
          </a:p>
          <a:p>
            <a:endParaRPr lang="el-GR" dirty="0" smtClean="0"/>
          </a:p>
          <a:p>
            <a:r>
              <a:rPr lang="el-GR" dirty="0" smtClean="0"/>
              <a:t>Η καλλιέργεια στο σπίτι και η κατασκευή αντικειμένων (κυρίως ρούχων) σταμάτησε εξ αιτίας της ανώτερης ποιότητας και χαμηλών τιμών των έτοιμων προϊόντων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20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Βιομηχανική επανάσταση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14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el-GR" dirty="0" smtClean="0"/>
              <a:t>Στο δεύτερο μισό του εικοστού αιώνα αρχίζει η αποβιομηχανοποίηση του δυτικού κόσμου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Ταυτόχρονα αρχίζει το κράτος να παίζει πιο μεγάλο ρόλο στην οικονομία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Πιο ψηλοί φόροι, κοινωνικές παροχές, γραφειοκρατία, εθνικοποιήσεις και χρέος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Σήμερα στην Ευρώπη οι μεγαλύτερες διαφορές στην απασχόληση οφείλονται κυρίως στις δραστηριότητες του κρατικού μηχανισμού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21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κρατικός μηχανισμός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20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Εμπειρίες κρατών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Πού βρίσκεται η Ευρώπη στο διεθνή χάρτη;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39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20</a:t>
            </a:r>
            <a:r>
              <a:rPr lang="el-GR" baseline="30000" dirty="0" smtClean="0"/>
              <a:t>ος</a:t>
            </a:r>
            <a:r>
              <a:rPr lang="el-GR" dirty="0" smtClean="0"/>
              <a:t> αιώνας χαρακτηρίζεται από τεράστια αύξηση του επιπέδου ζωής και μεγάλη αύξηση στον ρόλο της αγοράς στη ζωή μας</a:t>
            </a:r>
            <a:endParaRPr lang="en-GB" dirty="0" smtClean="0"/>
          </a:p>
          <a:p>
            <a:r>
              <a:rPr lang="el-GR" dirty="0" smtClean="0"/>
              <a:t>Οι άντρες ξοδεύουν λιγότερο χρόνο στην δουλειά – και βοηθούν περισσότερο στο σπίτι, αυξάνοντας λίγο και την ώρα ξεκούρασης (κυρίως μπροστά στην τηλεόραση παρακολουθώντας σπορ)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23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Κύρια χαρακτηριστικά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85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Το νοικοκυριό χρησιμοποιεί περισσότερο την τεχνολογία της αγοράς για κατανάλωση, π.χ., έτοιμα φαγητά</a:t>
            </a:r>
          </a:p>
          <a:p>
            <a:endParaRPr lang="el-GR" dirty="0"/>
          </a:p>
          <a:p>
            <a:r>
              <a:rPr lang="el-GR" dirty="0" smtClean="0"/>
              <a:t>Η γυναίκα απελευθερώθηκε από την σπιτική εργασία εξ’ αιτίας της νέας τεχνολογίας (ψυγεία, κουζίνες κλπ.) και την χαμηλού κόστους μετανάστευση οικιακών βοηθών</a:t>
            </a:r>
            <a:endParaRPr lang="en-GB" dirty="0" smtClean="0"/>
          </a:p>
          <a:p>
            <a:endParaRPr lang="en-GB" dirty="0" smtClean="0"/>
          </a:p>
          <a:p>
            <a:r>
              <a:rPr lang="el-GR" dirty="0" smtClean="0"/>
              <a:t>Ξοδεύει λιγότερο χρόνο δουλεύοντας στο σπίτι, περισσότερο στην αγορά εργασίας και αυξάνεται ο ελεύθερος χρόνος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24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ρόλος της γυναίκας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47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Αλλά παραμένουν μεγάλες διαφορές μεταξύ κρατών, που οφείλονται κυρίως στην πολιτική που ακολουθείται στην αγορά εργασίας (από κυβέρνηση, εργοδότες και συντεχνίες)</a:t>
            </a:r>
          </a:p>
          <a:p>
            <a:r>
              <a:rPr lang="el-GR" dirty="0" smtClean="0"/>
              <a:t>Η γενική τάση είναι προς νέα τεχνολογία στην βιομηχανία και γεωργία η οποία αντικαθιστά τα ανθρώπινα χέρια στην παραγωγή.</a:t>
            </a:r>
          </a:p>
          <a:p>
            <a:r>
              <a:rPr lang="el-GR" dirty="0" smtClean="0"/>
              <a:t>Οι θέσεις εργασίας μεταφέρονται σε τεχνολογικά πιο καθυστερημένους τομείς στις υπηρεσίες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25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Διαφορές μεταξύ κρατών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82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26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Απασχόληση στην Αμερική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957827"/>
              </p:ext>
            </p:extLst>
          </p:nvPr>
        </p:nvGraphicFramePr>
        <p:xfrm>
          <a:off x="457200" y="1481138"/>
          <a:ext cx="8229600" cy="4684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45966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Να δούμε πρώτα πώς ξοδεύει το χρόνο του το νοικοκυριό στην Ευρώπη</a:t>
            </a:r>
          </a:p>
          <a:p>
            <a:r>
              <a:rPr lang="el-GR" dirty="0" smtClean="0"/>
              <a:t>Θα δούμε μετά την σχέση μεταξύ δουλειάς στο σπίτι και δουλειάς στην αγορά</a:t>
            </a:r>
          </a:p>
          <a:p>
            <a:r>
              <a:rPr lang="el-GR" dirty="0" smtClean="0"/>
              <a:t>Θα συμπεράνουμε από αυτές τις συγκρίσεις τι μπορεί να βοηθήσει την απασχόληση στην αγορά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27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διαφορές στην απασχόληση οφείλονται στις υπηρεσίες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72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88585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28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Κατανομή χρόνου στις αρχές του 21</a:t>
            </a:r>
            <a:r>
              <a:rPr lang="el-GR" baseline="30000" dirty="0" smtClean="0"/>
              <a:t>ου</a:t>
            </a:r>
            <a:r>
              <a:rPr lang="el-GR" dirty="0" smtClean="0"/>
              <a:t> αιώνα (ανά εβδομάδα)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11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29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Εργασία στην αγορά και στο σπίτι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045872"/>
              </p:ext>
            </p:extLst>
          </p:nvPr>
        </p:nvGraphicFramePr>
        <p:xfrm>
          <a:off x="539552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022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Στρατηγικοί στόχοι στην ΕΕ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Από την Λισαβόνα στην Ευρώπη του 2020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2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l-GR" dirty="0" smtClean="0"/>
              <a:t>Υπάρχει </a:t>
            </a:r>
            <a:r>
              <a:rPr lang="en-GB" dirty="0" smtClean="0"/>
              <a:t>trade-off </a:t>
            </a:r>
            <a:r>
              <a:rPr lang="el-GR" dirty="0" smtClean="0"/>
              <a:t>μεταξύ απασχόλησης στην αγορά και στο σπίτι (χωρίς αμοιβή)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Επομένως για να αυξήσουμε την απασχόληση στην Ευρώπη πρέπει</a:t>
            </a:r>
          </a:p>
          <a:p>
            <a:pPr marL="624078" indent="-514350">
              <a:spcBef>
                <a:spcPts val="1200"/>
              </a:spcBef>
              <a:buFont typeface="+mj-lt"/>
              <a:buAutoNum type="arabicPeriod"/>
            </a:pPr>
            <a:r>
              <a:rPr lang="el-GR" dirty="0" smtClean="0"/>
              <a:t>Να ερευνήσουμε τι δουλειά γίνεται στο σπίτι</a:t>
            </a:r>
          </a:p>
          <a:p>
            <a:pPr marL="624078" indent="-514350">
              <a:spcBef>
                <a:spcPts val="1200"/>
              </a:spcBef>
              <a:buFont typeface="+mj-lt"/>
              <a:buAutoNum type="arabicPeriod"/>
            </a:pPr>
            <a:r>
              <a:rPr lang="el-GR" dirty="0" smtClean="0"/>
              <a:t>Να βρούμε τον λόγο που γίνεται στο σπίτι και αποφεύγεται η αγορά</a:t>
            </a:r>
          </a:p>
          <a:p>
            <a:pPr marL="624078" indent="-514350">
              <a:spcBef>
                <a:spcPts val="1200"/>
              </a:spcBef>
              <a:buFont typeface="+mj-lt"/>
              <a:buAutoNum type="arabicPeriod"/>
            </a:pPr>
            <a:r>
              <a:rPr lang="el-GR" dirty="0" smtClean="0"/>
              <a:t>Να ενθαρρύνουμε την ανάπτυξη της αγοράς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30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μας λέει το προηγούμενο σχεδιάγραμμα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97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l-GR" dirty="0" smtClean="0"/>
              <a:t>Ψωνίζουν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Μαγειρεύουν, καθαρίζουν στο σπίτι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Μεταφορές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Φροντίζουν </a:t>
            </a:r>
            <a:r>
              <a:rPr lang="el-GR" dirty="0"/>
              <a:t>παιδιά, αρρώστους, ηλικιωμένους</a:t>
            </a:r>
          </a:p>
          <a:p>
            <a:pPr marL="624078" indent="-514350">
              <a:buFont typeface="+mj-lt"/>
              <a:buAutoNum type="arabicPeriod"/>
            </a:pPr>
            <a:endParaRPr lang="el-GR" dirty="0"/>
          </a:p>
          <a:p>
            <a:r>
              <a:rPr lang="el-GR" dirty="0" smtClean="0"/>
              <a:t>Μέρος αυτών όλων μπορούν να γίνουν στην αγορά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31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κάνουν χωρίς αμοιβή;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43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Καταστήματα με λιγότερους υπαλλήλους (</a:t>
            </a:r>
            <a:r>
              <a:rPr lang="en-GB" dirty="0" smtClean="0"/>
              <a:t>self service), </a:t>
            </a:r>
            <a:r>
              <a:rPr lang="el-GR" dirty="0" smtClean="0"/>
              <a:t>ακριβά εστιατόρια/ξενοδοχεία, ακριβές οικιακές υπηρεσίες, ανεπαρκής συγκοινωνία, ακριβά ταξί</a:t>
            </a:r>
          </a:p>
          <a:p>
            <a:r>
              <a:rPr lang="en-GB" dirty="0" smtClean="0"/>
              <a:t> </a:t>
            </a:r>
            <a:r>
              <a:rPr lang="el-GR" dirty="0"/>
              <a:t>Π</a:t>
            </a:r>
            <a:r>
              <a:rPr lang="el-GR" dirty="0" smtClean="0"/>
              <a:t>αράγοντες που επηρεάζουν: ψηλή φορολογία, γραφειοκρατία σε διορισμούς και απολύσεις, περιορισμούς στις ώρες ανοίγματος καταστημάτων, περιορισμοί από συντεχνίες στα συμβόλαια κλπ.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32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αποφεύγεται η αγορά;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86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Τα ίδια ισχύουν αλλά όλες οι χώρες επιχορηγούν τις υπηρεσίες αυτές</a:t>
            </a:r>
          </a:p>
          <a:p>
            <a:endParaRPr lang="el-GR" dirty="0" smtClean="0"/>
          </a:p>
          <a:p>
            <a:r>
              <a:rPr lang="el-GR" dirty="0" smtClean="0"/>
              <a:t>Για να καταλάβουμε τις διαφορές απασχόλησης σε αυτούς τους τομείς πρέπει να κοιτάξουμε την επιχορήγηση σε συνδυασμό με την φορολογία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33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Φροντίδα παιδιών, αρρώστων και ηλικιωμένων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1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34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Φορολογία και χορηγήσεις</a:t>
            </a:r>
            <a:endParaRPr lang="en-GB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7848872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118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Οι Σκανδιναβικές χώρες έχουν την πιο ψηλή φορολογία και τις μεγαλύτερες επιχορηγήσεις</a:t>
            </a:r>
          </a:p>
          <a:p>
            <a:r>
              <a:rPr lang="el-GR" dirty="0" smtClean="0"/>
              <a:t>Οι Αγγλοσάξονες </a:t>
            </a:r>
            <a:r>
              <a:rPr lang="el-GR" dirty="0"/>
              <a:t>(και Ιρλανδοί) </a:t>
            </a:r>
            <a:r>
              <a:rPr lang="el-GR" dirty="0" smtClean="0"/>
              <a:t>και Ασιάτες έχουν χαμηλή φορολογία και επιχορηγήσεις</a:t>
            </a:r>
          </a:p>
          <a:p>
            <a:r>
              <a:rPr lang="el-GR" dirty="0" smtClean="0"/>
              <a:t>Οι χώρες της Νότιας και Κεντρικής Ευρώπης έχουν υψηλή φορολογία και χαμηλές επιχορηγήσεις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35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μας λέει ο πίνακας φορολογίας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97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Οι Σκανδιναβοί και άλλοι Ευρωπαίοι έχουν χαμηλή απασχόληση στις υπηρεσίες (λιανική πώληση, εστιατόρια/ξενοδοχεία, οικιακές υπηρεσίες) εξ αιτίας της ψηλής φορολογίας</a:t>
            </a:r>
          </a:p>
          <a:p>
            <a:r>
              <a:rPr lang="el-GR" dirty="0" smtClean="0"/>
              <a:t>Αλλά οι Σκανδιναβοί έχουν ψηλή απασχόληση σε κλάδους υγείας λόγω ψηλών επιχορηγήσεων</a:t>
            </a:r>
          </a:p>
          <a:p>
            <a:r>
              <a:rPr lang="el-GR" dirty="0" smtClean="0"/>
              <a:t>Οι Αγγλοσάξονες και Ασιάτες έχουν γενικά ψηλή απασχόληση στις υπηρεσίες λόγω χαμηλής φορολογίας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36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Αποτέλεσμα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821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37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Υπηρεσίες εκτός υγείας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15276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295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38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Γιατί η Σουηδία έχει περισσότερη απασχόληση από την Ιταλία;</a:t>
            </a:r>
            <a:endParaRPr lang="en-GB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35292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257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39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Χορηγημένες υπηρεσίες</a:t>
            </a:r>
            <a:endParaRPr lang="en-GB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776864" cy="475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215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αγορά εργασίας είναι στο επίκεντρο οικονομικής πολιτικής στην Ευρώπη</a:t>
            </a:r>
          </a:p>
          <a:p>
            <a:endParaRPr lang="el-GR" dirty="0" smtClean="0"/>
          </a:p>
          <a:p>
            <a:r>
              <a:rPr lang="el-GR" dirty="0" smtClean="0"/>
              <a:t>Μεταξύ άλλων</a:t>
            </a:r>
            <a:r>
              <a:rPr lang="en-GB" dirty="0" smtClean="0"/>
              <a:t>, </a:t>
            </a:r>
            <a:r>
              <a:rPr lang="el-GR" dirty="0" smtClean="0"/>
              <a:t>η στρατηγική Λισαβόνας επιδίωκε απασχόληση</a:t>
            </a:r>
          </a:p>
          <a:p>
            <a:endParaRPr lang="el-GR" dirty="0" smtClean="0"/>
          </a:p>
          <a:p>
            <a:pPr lvl="1"/>
            <a:r>
              <a:rPr lang="el-GR" dirty="0" smtClean="0"/>
              <a:t>70% ατόμων ηλικίας15-64 ετών</a:t>
            </a:r>
          </a:p>
          <a:p>
            <a:pPr lvl="1"/>
            <a:r>
              <a:rPr lang="el-GR" dirty="0" smtClean="0"/>
              <a:t>60% των γυναικών 15-64 ετών</a:t>
            </a:r>
          </a:p>
          <a:p>
            <a:pPr lvl="1"/>
            <a:r>
              <a:rPr lang="el-GR" dirty="0" smtClean="0"/>
              <a:t>50% ατόμων ηλικίας 50-64 ετών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Στρατηγικοί στόχοι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30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Για να πετύχει στους στόχους της η Ευρώπη χρειάζεται να μεταρρυθμιστεί το σύστημα φορολογίας σε πολλές χώρες</a:t>
            </a:r>
          </a:p>
          <a:p>
            <a:endParaRPr lang="en-GB" dirty="0"/>
          </a:p>
          <a:p>
            <a:r>
              <a:rPr lang="el-GR" dirty="0" smtClean="0"/>
              <a:t>Το κράτος πρόνοιας μπορεί να συνυπάρξει με αυξημένη απασχόληση αλλά οι κοινωνικές υπηρεσίες πρέπει να παραχωρούνται μέσω της αγοράς, όχι με κοινωνικές παροχές προς νοικοκυριά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40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Συμπεράσματα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98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Κλάδοι απασχόλησης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Πού θα εργάζονται οι Ευρωπαίοι του 21</a:t>
            </a:r>
            <a:r>
              <a:rPr lang="el-GR" baseline="30000" dirty="0" smtClean="0"/>
              <a:t>ου</a:t>
            </a:r>
            <a:r>
              <a:rPr lang="el-GR" dirty="0" smtClean="0"/>
              <a:t> αιώνα;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79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Πολλοί λένε με απαισιοδοξία πως αφού χάσαμε την πρωτοβουλία στην βιομηχανία ποτέ δεν θα μπορέσουμε να ξαναφτάσουμε τα ψηλά επίπεδα απασχόλησης που είχαμε την δεκαετία του 1960</a:t>
            </a:r>
          </a:p>
          <a:p>
            <a:r>
              <a:rPr lang="el-GR" dirty="0" smtClean="0"/>
              <a:t>Κάνουν λάθος!</a:t>
            </a:r>
          </a:p>
          <a:p>
            <a:r>
              <a:rPr lang="el-GR" dirty="0" smtClean="0"/>
              <a:t>Υπάρχουν κλάδοι στις υπηρεσίες που θα δημιουργήσουν αρκετές θέσεις αν τους χειριστούμε σωστά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42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Βιομηχανία και υπηρεσίες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78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Λιανικό εμπόριο, υγεία, μόρφωση, κοινωνικές και οικιακές υπηρεσίες (</a:t>
            </a:r>
            <a:r>
              <a:rPr lang="en-GB" dirty="0" smtClean="0"/>
              <a:t>marketization of domestic services)</a:t>
            </a:r>
          </a:p>
          <a:p>
            <a:r>
              <a:rPr lang="el-GR" dirty="0" smtClean="0"/>
              <a:t>Υπηρεσίες προς επιχειρήσεις</a:t>
            </a:r>
          </a:p>
          <a:p>
            <a:r>
              <a:rPr lang="el-GR" dirty="0" smtClean="0"/>
              <a:t>Ευνοϊκή φορολογία και διοίκηση/έλεγχος από τις αρχές δημιουργούν εξειδικευμένες υπηρεσίες προς επιχειρήσεις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43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Κλάδοι που θα δημιουργήσουν θέσεις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89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44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Αμερική σαν πρωτοπόρος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38713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58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45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Γερμανία χάνει θέσεις στη βιομηχανία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99963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342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445452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46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Κλάδοι που χάνουν θέσεις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42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χώρες στα αριστερά του πίνακα έχουν τον πιο μεγάλο αριθμό θέσεων σε κλάδους που χάνουν θέσεις</a:t>
            </a:r>
          </a:p>
          <a:p>
            <a:r>
              <a:rPr lang="el-GR" dirty="0" smtClean="0"/>
              <a:t>Χρειάζονται να δημιουργήσουν τις πιο πολλές νέες θέσεις στις υπηρεσίες για να απορροφήσουν αυτούς που φεύγουν από γεωργία-βιομηχανία</a:t>
            </a:r>
          </a:p>
          <a:p>
            <a:r>
              <a:rPr lang="el-GR" dirty="0" smtClean="0"/>
              <a:t>Θ αντιμετωπίσουν τις πιο μεγάλες δυσκολίες στην αντιμετώπιση της χαμηλής απασχόλησης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47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Εξηγήσεις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89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22837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48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Χρηματοπιστωτικά και υπηρεσίες προς επιχειρήσεις, </a:t>
            </a:r>
            <a:r>
              <a:rPr lang="el-GR" dirty="0"/>
              <a:t>ε</a:t>
            </a:r>
            <a:r>
              <a:rPr lang="el-GR" dirty="0" smtClean="0"/>
              <a:t>νοικιάσεις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93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Κύπρος (παρά τον μεγάλο χρηματοπιστωτικό τομέα), Ελλάδα, Ισπανία και Ιρλανδία είναι πίσω στις θέσεις στις υπηρεσίες επιχειρήσεων, κυρίως αυτές που σχετίζονται με χρήση στέγης (</a:t>
            </a:r>
            <a:r>
              <a:rPr lang="en-GB" dirty="0" smtClean="0"/>
              <a:t>real estate), </a:t>
            </a:r>
            <a:r>
              <a:rPr lang="el-GR" dirty="0" smtClean="0"/>
              <a:t>έρευνας, ψηφιακή τεχνολογία</a:t>
            </a:r>
          </a:p>
          <a:p>
            <a:r>
              <a:rPr lang="el-GR" dirty="0" smtClean="0"/>
              <a:t>Το Λουξεμβούργο είναι φούσκα έτοιμη για σπάσιμο!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49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Συμπεράσματα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49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07245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Απασχόληση ατόμων 15-64, 2010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043608" y="2492896"/>
            <a:ext cx="748883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63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50112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50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Σύγκριση Ευρωζώνης με Αμερική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Στην </a:t>
            </a:r>
            <a:r>
              <a:rPr lang="el-GR" dirty="0"/>
              <a:t>Ευρώπη </a:t>
            </a:r>
            <a:r>
              <a:rPr lang="el-GR" dirty="0" smtClean="0"/>
              <a:t>είμαστε ακόμα πίσω στις υπηρεσίες προς επιχειρήσεις και στα χρηματοπιστωτικά</a:t>
            </a:r>
          </a:p>
          <a:p>
            <a:r>
              <a:rPr lang="el-GR" dirty="0" smtClean="0"/>
              <a:t>Για τις πιο πολλές χώρες στην Ευρώπη οι κλάδοι που μπορούν να δημιουργήσουν θέσεις, εκτός από υπηρεσίες προς επιχειρήσεις, είναι η μόρφωση, η υγεία και το λιανικό εμπόριο</a:t>
            </a:r>
          </a:p>
          <a:p>
            <a:r>
              <a:rPr lang="el-GR" dirty="0" smtClean="0"/>
              <a:t>Ιδιαίτερη προσοχή χρειάζεται στους κλάδους μόρφωσης και υγείας με την κρατική επιχορήγηση και τα σχέδια υγείας, που είναι αντίθετα στην πολιτική δημοσιονομικής λιτότητας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51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Συμπεράσματα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92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Ευχαριστώ για την προσοχή σας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8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307022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Απασχόληση </a:t>
            </a:r>
            <a:r>
              <a:rPr lang="el-GR" dirty="0" smtClean="0"/>
              <a:t>γυναικών 15-64</a:t>
            </a:r>
            <a:r>
              <a:rPr lang="el-GR" dirty="0"/>
              <a:t>, 2010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115616" y="2852936"/>
            <a:ext cx="7416824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53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05317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Απασχόληση ατόμων 50-64, 2010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59632" y="3284984"/>
            <a:ext cx="712879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5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Γενική αποτυχία στους στόχους της στρατηγικής Λισαβόνας</a:t>
            </a:r>
          </a:p>
          <a:p>
            <a:endParaRPr lang="el-GR" dirty="0"/>
          </a:p>
          <a:p>
            <a:r>
              <a:rPr lang="el-GR" dirty="0" smtClean="0"/>
              <a:t>Η διάδοχος στρατηγική </a:t>
            </a:r>
            <a:r>
              <a:rPr lang="el-GR" b="1" i="1" dirty="0"/>
              <a:t>Ευρώπη 2020  </a:t>
            </a:r>
            <a:r>
              <a:rPr lang="el-GR" dirty="0" smtClean="0"/>
              <a:t>ανέβασε το στόχο στο 75% ως το 2020 αλλά για ηλικίες </a:t>
            </a:r>
            <a:r>
              <a:rPr lang="en-GB" dirty="0" smtClean="0"/>
              <a:t>24-64 </a:t>
            </a:r>
            <a:r>
              <a:rPr lang="el-GR" dirty="0" smtClean="0"/>
              <a:t>ετών</a:t>
            </a:r>
            <a:endParaRPr lang="en-GB" dirty="0" smtClean="0"/>
          </a:p>
          <a:p>
            <a:endParaRPr lang="en-GB" dirty="0"/>
          </a:p>
          <a:p>
            <a:r>
              <a:rPr lang="el-GR" dirty="0" smtClean="0"/>
              <a:t>Επιδίωξη είναι οι «καλές» θέσεις εργασίας, με χρήση ηλεκτρονικής τεχνολογίας, δια βίου μάθηση κλπ.</a:t>
            </a:r>
            <a:endParaRPr lang="el-GR" dirty="0"/>
          </a:p>
          <a:p>
            <a:endParaRPr lang="el-GR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Από τη Λισαβόνα στην Ευρώπη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11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Λίγη θεωρία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Πως βλέπουν οι οικονομολόγοι την απασχόληση;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1BB0-DF1A-46E9-A637-F61722E3CAC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41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4704</TotalTime>
  <Words>1722</Words>
  <Application>Microsoft Office PowerPoint</Application>
  <PresentationFormat>On-screen Show (4:3)</PresentationFormat>
  <Paragraphs>254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Concourse</vt:lpstr>
      <vt:lpstr>Η απασχόληση στην Ευρώπη μετά την κρίση</vt:lpstr>
      <vt:lpstr>Περιεχόμενα</vt:lpstr>
      <vt:lpstr>Στρατηγικοί στόχοι στην ΕΕ</vt:lpstr>
      <vt:lpstr>Στρατηγικοί στόχοι</vt:lpstr>
      <vt:lpstr>Απασχόληση ατόμων 15-64, 2010</vt:lpstr>
      <vt:lpstr>Απασχόληση γυναικών 15-64, 2010</vt:lpstr>
      <vt:lpstr>Απασχόληση ατόμων 50-64, 2010</vt:lpstr>
      <vt:lpstr>Από τη Λισαβόνα στην Ευρώπη 2020</vt:lpstr>
      <vt:lpstr>Λίγη θεωρία</vt:lpstr>
      <vt:lpstr>Χρήσεις χρόνου</vt:lpstr>
      <vt:lpstr>Επιλογές</vt:lpstr>
      <vt:lpstr>Συγκρίσεις </vt:lpstr>
      <vt:lpstr>Αγορά εργασίας</vt:lpstr>
      <vt:lpstr>Οι στόχοι της ΕΕ</vt:lpstr>
      <vt:lpstr>Ένα παράδειγμα από την ιστορία</vt:lpstr>
      <vt:lpstr>Ένα σημερινό παράδειγμα</vt:lpstr>
      <vt:lpstr>Λίγη ιστορία</vt:lpstr>
      <vt:lpstr>Πριν ενάμιση αιώνα</vt:lpstr>
      <vt:lpstr>Πράσινη επανάσταση</vt:lpstr>
      <vt:lpstr>Βιομηχανική επανάσταση</vt:lpstr>
      <vt:lpstr>Ο κρατικός μηχανισμός</vt:lpstr>
      <vt:lpstr>Εμπειρίες κρατών</vt:lpstr>
      <vt:lpstr>Κύρια χαρακτηριστικά</vt:lpstr>
      <vt:lpstr>Ο ρόλος της γυναίκας</vt:lpstr>
      <vt:lpstr>Διαφορές μεταξύ κρατών</vt:lpstr>
      <vt:lpstr>Απασχόληση στην Αμερική</vt:lpstr>
      <vt:lpstr>Οι διαφορές στην απασχόληση οφείλονται στις υπηρεσίες</vt:lpstr>
      <vt:lpstr>Κατανομή χρόνου στις αρχές του 21ου αιώνα (ανά εβδομάδα)</vt:lpstr>
      <vt:lpstr>Εργασία στην αγορά και στο σπίτι</vt:lpstr>
      <vt:lpstr>Τι μας λέει το προηγούμενο σχεδιάγραμμα</vt:lpstr>
      <vt:lpstr>Τι κάνουν χωρίς αμοιβή;</vt:lpstr>
      <vt:lpstr>Γιατί αποφεύγεται η αγορά;</vt:lpstr>
      <vt:lpstr>Φροντίδα παιδιών, αρρώστων και ηλικιωμένων</vt:lpstr>
      <vt:lpstr>Φορολογία και χορηγήσεις</vt:lpstr>
      <vt:lpstr>Τι μας λέει ο πίνακας φορολογίας</vt:lpstr>
      <vt:lpstr>Αποτέλεσμα</vt:lpstr>
      <vt:lpstr>Υπηρεσίες εκτός υγείας</vt:lpstr>
      <vt:lpstr>Γιατί η Σουηδία έχει περισσότερη απασχόληση από την Ιταλία;</vt:lpstr>
      <vt:lpstr>Χορηγημένες υπηρεσίες</vt:lpstr>
      <vt:lpstr>Συμπεράσματα</vt:lpstr>
      <vt:lpstr>Κλάδοι απασχόλησης</vt:lpstr>
      <vt:lpstr>Βιομηχανία και υπηρεσίες</vt:lpstr>
      <vt:lpstr>Κλάδοι που θα δημιουργήσουν θέσεις</vt:lpstr>
      <vt:lpstr>Η Αμερική σαν πρωτοπόρος</vt:lpstr>
      <vt:lpstr>Η Γερμανία χάνει θέσεις στη βιομηχανία</vt:lpstr>
      <vt:lpstr>Κλάδοι που χάνουν θέσεις</vt:lpstr>
      <vt:lpstr>Εξηγήσεις</vt:lpstr>
      <vt:lpstr>Χρηματοπιστωτικά και υπηρεσίες προς επιχειρήσεις, ενοικιάσεις</vt:lpstr>
      <vt:lpstr>Συμπεράσματα</vt:lpstr>
      <vt:lpstr>Σύγκριση Ευρωζώνης με Αμερική</vt:lpstr>
      <vt:lpstr>Συμπεράσματα</vt:lpstr>
      <vt:lpstr>Ευχαριστώ για την προσοχή σας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απασχόληση στην Ευρώπη μετά την κρίση</dc:title>
  <dc:creator>Pissarides</dc:creator>
  <cp:lastModifiedBy>Irini</cp:lastModifiedBy>
  <cp:revision>62</cp:revision>
  <dcterms:created xsi:type="dcterms:W3CDTF">2013-04-19T19:09:19Z</dcterms:created>
  <dcterms:modified xsi:type="dcterms:W3CDTF">2013-04-25T07:09:40Z</dcterms:modified>
</cp:coreProperties>
</file>