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44" r:id="rId1"/>
  </p:sldMasterIdLst>
  <p:notesMasterIdLst>
    <p:notesMasterId r:id="rId51"/>
  </p:notesMasterIdLst>
  <p:sldIdLst>
    <p:sldId id="256" r:id="rId2"/>
    <p:sldId id="413" r:id="rId3"/>
    <p:sldId id="335" r:id="rId4"/>
    <p:sldId id="394" r:id="rId5"/>
    <p:sldId id="404" r:id="rId6"/>
    <p:sldId id="403" r:id="rId7"/>
    <p:sldId id="419" r:id="rId8"/>
    <p:sldId id="420" r:id="rId9"/>
    <p:sldId id="390" r:id="rId10"/>
    <p:sldId id="395" r:id="rId11"/>
    <p:sldId id="364" r:id="rId12"/>
    <p:sldId id="418" r:id="rId13"/>
    <p:sldId id="422" r:id="rId14"/>
    <p:sldId id="423" r:id="rId15"/>
    <p:sldId id="424" r:id="rId16"/>
    <p:sldId id="263" r:id="rId17"/>
    <p:sldId id="308" r:id="rId18"/>
    <p:sldId id="264" r:id="rId19"/>
    <p:sldId id="402" r:id="rId20"/>
    <p:sldId id="425" r:id="rId21"/>
    <p:sldId id="426" r:id="rId22"/>
    <p:sldId id="431" r:id="rId23"/>
    <p:sldId id="430" r:id="rId24"/>
    <p:sldId id="339" r:id="rId25"/>
    <p:sldId id="340" r:id="rId26"/>
    <p:sldId id="341" r:id="rId27"/>
    <p:sldId id="342" r:id="rId28"/>
    <p:sldId id="427" r:id="rId29"/>
    <p:sldId id="428" r:id="rId30"/>
    <p:sldId id="429" r:id="rId31"/>
    <p:sldId id="369" r:id="rId32"/>
    <p:sldId id="370" r:id="rId33"/>
    <p:sldId id="343" r:id="rId34"/>
    <p:sldId id="347" r:id="rId35"/>
    <p:sldId id="348" r:id="rId36"/>
    <p:sldId id="349" r:id="rId37"/>
    <p:sldId id="352" r:id="rId38"/>
    <p:sldId id="353" r:id="rId39"/>
    <p:sldId id="354" r:id="rId40"/>
    <p:sldId id="355" r:id="rId41"/>
    <p:sldId id="374" r:id="rId42"/>
    <p:sldId id="405" r:id="rId43"/>
    <p:sldId id="414" r:id="rId44"/>
    <p:sldId id="415" r:id="rId45"/>
    <p:sldId id="399" r:id="rId46"/>
    <p:sldId id="400" r:id="rId47"/>
    <p:sldId id="401" r:id="rId48"/>
    <p:sldId id="432" r:id="rId49"/>
    <p:sldId id="4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CC3399"/>
    <a:srgbClr val="CC0099"/>
    <a:srgbClr val="D2CDF7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1" autoAdjust="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197B9-0A79-4C3A-956E-084BC22E4456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F5A396A0-2A21-48C5-AE98-53907A9E3C9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b="1" dirty="0">
              <a:solidFill>
                <a:schemeClr val="tx1">
                  <a:lumMod val="95000"/>
                  <a:lumOff val="5000"/>
                </a:schemeClr>
              </a:solidFill>
            </a:rPr>
            <a:t>1. DEFINITION </a:t>
          </a:r>
          <a:r>
            <a:rPr lang="en-ZA" dirty="0"/>
            <a:t>     </a:t>
          </a:r>
          <a:r>
            <a:rPr lang="en-ZA" b="1" dirty="0">
              <a:solidFill>
                <a:srgbClr val="FFFF00"/>
              </a:solidFill>
            </a:rPr>
            <a:t> </a:t>
          </a:r>
          <a:r>
            <a:rPr lang="en-ZA" b="1" dirty="0">
              <a:solidFill>
                <a:srgbClr val="FF0000"/>
              </a:solidFill>
            </a:rPr>
            <a:t>Contextualise and define </a:t>
          </a:r>
          <a:r>
            <a:rPr lang="en-ZA" b="1" dirty="0" smtClean="0">
              <a:solidFill>
                <a:srgbClr val="FF0000"/>
              </a:solidFill>
            </a:rPr>
            <a:t>agri-competitiveness</a:t>
          </a:r>
          <a:endParaRPr lang="en-GB" b="1" dirty="0">
            <a:solidFill>
              <a:srgbClr val="FF0000"/>
            </a:solidFill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 </a:t>
          </a:r>
        </a:p>
      </dgm:t>
    </dgm:pt>
    <dgm:pt modelId="{C1BB7A3A-0543-4E9D-AD36-A1A186C02983}" type="parTrans" cxnId="{4F27AFB2-E730-427A-B14F-BC04038E20F3}">
      <dgm:prSet/>
      <dgm:spPr/>
      <dgm:t>
        <a:bodyPr/>
        <a:lstStyle/>
        <a:p>
          <a:endParaRPr lang="en-GB"/>
        </a:p>
      </dgm:t>
    </dgm:pt>
    <dgm:pt modelId="{50D99982-5722-4375-9E76-1EB0C8B80664}" type="sibTrans" cxnId="{4F27AFB2-E730-427A-B14F-BC04038E20F3}">
      <dgm:prSet/>
      <dgm:spPr/>
      <dgm:t>
        <a:bodyPr/>
        <a:lstStyle/>
        <a:p>
          <a:endParaRPr lang="en-GB" dirty="0"/>
        </a:p>
      </dgm:t>
    </dgm:pt>
    <dgm:pt modelId="{A01957E8-F532-4206-BF6C-3D0AAA9032D1}">
      <dgm:prSet phldrT="[Text]"/>
      <dgm:spPr/>
      <dgm:t>
        <a:bodyPr/>
        <a:lstStyle/>
        <a:p>
          <a:r>
            <a:rPr lang="en-ZA" b="1" dirty="0">
              <a:solidFill>
                <a:schemeClr val="tx1"/>
              </a:solidFill>
            </a:rPr>
            <a:t>2. MEASUREMENT</a:t>
          </a:r>
          <a:endParaRPr lang="en-GB" b="1" dirty="0">
            <a:solidFill>
              <a:schemeClr val="tx1"/>
            </a:solidFill>
          </a:endParaRPr>
        </a:p>
      </dgm:t>
    </dgm:pt>
    <dgm:pt modelId="{E13B2AA0-4B89-4DE7-BE1F-E362C0F7D0EB}" type="parTrans" cxnId="{8C48AE0B-BCB4-4EC1-AD3A-1709CC1A730C}">
      <dgm:prSet/>
      <dgm:spPr/>
      <dgm:t>
        <a:bodyPr/>
        <a:lstStyle/>
        <a:p>
          <a:endParaRPr lang="en-GB"/>
        </a:p>
      </dgm:t>
    </dgm:pt>
    <dgm:pt modelId="{4CF963C8-7EEE-492B-897E-D45E839D94BF}" type="sibTrans" cxnId="{8C48AE0B-BCB4-4EC1-AD3A-1709CC1A730C}">
      <dgm:prSet/>
      <dgm:spPr/>
      <dgm:t>
        <a:bodyPr/>
        <a:lstStyle/>
        <a:p>
          <a:endParaRPr lang="en-GB"/>
        </a:p>
      </dgm:t>
    </dgm:pt>
    <dgm:pt modelId="{29FC1F6D-3C09-4C61-9EE7-6AF665BEA138}">
      <dgm:prSet phldrT="[Text]"/>
      <dgm:spPr/>
      <dgm:t>
        <a:bodyPr/>
        <a:lstStyle/>
        <a:p>
          <a:r>
            <a:rPr lang="en-ZA" b="1" dirty="0">
              <a:solidFill>
                <a:schemeClr val="tx1"/>
              </a:solidFill>
            </a:rPr>
            <a:t>3. IDENTIFY FACTORS</a:t>
          </a:r>
        </a:p>
        <a:p>
          <a:r>
            <a:rPr lang="en-ZA" b="1" dirty="0">
              <a:solidFill>
                <a:schemeClr val="tx1"/>
              </a:solidFill>
            </a:rPr>
            <a:t>    </a:t>
          </a:r>
          <a:r>
            <a:rPr lang="en-ZA" b="1" dirty="0" smtClean="0">
              <a:solidFill>
                <a:schemeClr val="tx1"/>
              </a:solidFill>
            </a:rPr>
            <a:t>AND CLUSTER INTO  </a:t>
          </a:r>
          <a:endParaRPr lang="en-ZA" b="1" dirty="0">
            <a:solidFill>
              <a:schemeClr val="tx1"/>
            </a:solidFill>
          </a:endParaRPr>
        </a:p>
        <a:p>
          <a:r>
            <a:rPr lang="en-ZA" b="1" dirty="0">
              <a:solidFill>
                <a:schemeClr val="tx1"/>
              </a:solidFill>
            </a:rPr>
            <a:t>    DETERMINANTS</a:t>
          </a:r>
          <a:endParaRPr lang="en-GB" b="1" dirty="0">
            <a:solidFill>
              <a:schemeClr val="tx1"/>
            </a:solidFill>
          </a:endParaRPr>
        </a:p>
      </dgm:t>
    </dgm:pt>
    <dgm:pt modelId="{2797F9AF-AF63-429E-849E-C1210E8BC7E3}" type="parTrans" cxnId="{D1FEF346-08E6-4237-998A-849686D1C14F}">
      <dgm:prSet/>
      <dgm:spPr/>
      <dgm:t>
        <a:bodyPr/>
        <a:lstStyle/>
        <a:p>
          <a:endParaRPr lang="en-GB"/>
        </a:p>
      </dgm:t>
    </dgm:pt>
    <dgm:pt modelId="{0290C351-38A9-4749-A84B-EDAC4659684B}" type="sibTrans" cxnId="{D1FEF346-08E6-4237-998A-849686D1C14F}">
      <dgm:prSet/>
      <dgm:spPr/>
      <dgm:t>
        <a:bodyPr/>
        <a:lstStyle/>
        <a:p>
          <a:endParaRPr lang="en-GB"/>
        </a:p>
      </dgm:t>
    </dgm:pt>
    <dgm:pt modelId="{49A0E2E2-7693-4B16-8413-29BCF1208A8E}">
      <dgm:prSet/>
      <dgm:spPr>
        <a:solidFill>
          <a:srgbClr val="92D050"/>
        </a:solidFill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4. ANALYSE</a:t>
          </a:r>
          <a:endParaRPr lang="en-GB" b="1" dirty="0">
            <a:solidFill>
              <a:schemeClr val="tx1"/>
            </a:solidFill>
          </a:endParaRPr>
        </a:p>
      </dgm:t>
    </dgm:pt>
    <dgm:pt modelId="{2DD29900-E8F3-4588-A54D-D347778B5482}" type="parTrans" cxnId="{B31702C3-E141-410E-8E5A-BD91A8D04BB5}">
      <dgm:prSet/>
      <dgm:spPr/>
      <dgm:t>
        <a:bodyPr/>
        <a:lstStyle/>
        <a:p>
          <a:endParaRPr lang="en-GB"/>
        </a:p>
      </dgm:t>
    </dgm:pt>
    <dgm:pt modelId="{EA6D05C4-26A8-44C3-BE4C-F580EEA32D39}" type="sibTrans" cxnId="{B31702C3-E141-410E-8E5A-BD91A8D04BB5}">
      <dgm:prSet/>
      <dgm:spPr/>
      <dgm:t>
        <a:bodyPr/>
        <a:lstStyle/>
        <a:p>
          <a:endParaRPr lang="en-GB"/>
        </a:p>
      </dgm:t>
    </dgm:pt>
    <dgm:pt modelId="{E80AB852-D598-4ADC-B868-35951C61CDFA}">
      <dgm:prSet/>
      <dgm:spPr/>
      <dgm:t>
        <a:bodyPr/>
        <a:lstStyle/>
        <a:p>
          <a:r>
            <a:rPr lang="en-ZA" b="1" dirty="0">
              <a:solidFill>
                <a:schemeClr val="tx1"/>
              </a:solidFill>
            </a:rPr>
            <a:t>5. STRATEGY</a:t>
          </a:r>
        </a:p>
        <a:p>
          <a:r>
            <a:rPr lang="en-ZA" b="1" dirty="0">
              <a:solidFill>
                <a:schemeClr val="tx1"/>
              </a:solidFill>
            </a:rPr>
            <a:t>   PLANNING</a:t>
          </a:r>
          <a:endParaRPr lang="en-GB" b="1" dirty="0">
            <a:solidFill>
              <a:schemeClr val="tx1"/>
            </a:solidFill>
          </a:endParaRPr>
        </a:p>
      </dgm:t>
    </dgm:pt>
    <dgm:pt modelId="{BCFB0249-DFE0-42B9-B9FC-F6D03B3963E6}" type="parTrans" cxnId="{934C7781-1632-43ED-BAE7-8B34B234F157}">
      <dgm:prSet/>
      <dgm:spPr/>
      <dgm:t>
        <a:bodyPr/>
        <a:lstStyle/>
        <a:p>
          <a:endParaRPr lang="en-GB"/>
        </a:p>
      </dgm:t>
    </dgm:pt>
    <dgm:pt modelId="{55611A47-27F4-4B35-BC9D-3A161C305677}" type="sibTrans" cxnId="{934C7781-1632-43ED-BAE7-8B34B234F157}">
      <dgm:prSet/>
      <dgm:spPr/>
      <dgm:t>
        <a:bodyPr/>
        <a:lstStyle/>
        <a:p>
          <a:endParaRPr lang="en-GB"/>
        </a:p>
      </dgm:t>
    </dgm:pt>
    <dgm:pt modelId="{F0D5F354-F0B5-4EAB-A78A-9630D5B559D5}" type="pres">
      <dgm:prSet presAssocID="{207197B9-0A79-4C3A-956E-084BC22E44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6DB9429-20AE-40E1-B3A5-06260B7113AA}" type="pres">
      <dgm:prSet presAssocID="{207197B9-0A79-4C3A-956E-084BC22E4456}" presName="dummyMaxCanvas" presStyleCnt="0">
        <dgm:presLayoutVars/>
      </dgm:prSet>
      <dgm:spPr/>
    </dgm:pt>
    <dgm:pt modelId="{4A9236D7-5A62-4419-9A1C-EC8A8410F089}" type="pres">
      <dgm:prSet presAssocID="{207197B9-0A79-4C3A-956E-084BC22E4456}" presName="FiveNodes_1" presStyleLbl="node1" presStyleIdx="0" presStyleCnt="5" custScaleX="129870" custLinFactNeighborX="14935" custLinFactNeighborY="136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05AF236-F25D-4A73-9857-716221FF778A}" type="pres">
      <dgm:prSet presAssocID="{207197B9-0A79-4C3A-956E-084BC22E4456}" presName="FiveNodes_2" presStyleLbl="node1" presStyleIdx="1" presStyleCnt="5" custScaleX="129870" custScaleY="75582" custLinFactNeighborX="7440" custLinFactNeighborY="-409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0301B7-5C33-4610-B452-2C1942966B31}" type="pres">
      <dgm:prSet presAssocID="{207197B9-0A79-4C3A-956E-084BC22E4456}" presName="FiveNodes_3" presStyleLbl="node1" presStyleIdx="2" presStyleCnt="5" custScaleX="129870" custScaleY="137600" custLinFactNeighborX="-2090" custLinFactNeighborY="683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3941FC-359E-4020-B88C-8AEC0E36077A}" type="pres">
      <dgm:prSet presAssocID="{207197B9-0A79-4C3A-956E-084BC22E4456}" presName="FiveNodes_4" presStyleLbl="node1" presStyleIdx="3" presStyleCnt="5" custScaleX="129870" custScaleY="77534" custLinFactNeighborX="-7468" custLinFactNeighborY="699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81ABB7-2F01-4671-B35D-26A2FD1736B4}" type="pres">
      <dgm:prSet presAssocID="{207197B9-0A79-4C3A-956E-084BC22E4456}" presName="FiveNodes_5" presStyleLbl="node1" presStyleIdx="4" presStyleCnt="5" custScaleX="129870" custLinFactNeighborX="-21548" custLinFactNeighborY="-62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E28F5E-8E19-4A43-BE1F-38D9B576618C}" type="pres">
      <dgm:prSet presAssocID="{207197B9-0A79-4C3A-956E-084BC22E4456}" presName="FiveConn_1-2" presStyleLbl="fgAccFollowNode1" presStyleIdx="0" presStyleCnt="4" custLinFactX="33712" custLinFactNeighborX="100000" custLinFactNeighborY="389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F2B8BD-A3FA-4059-933D-85E4F060188E}" type="pres">
      <dgm:prSet presAssocID="{207197B9-0A79-4C3A-956E-084BC22E4456}" presName="FiveConn_2-3" presStyleLbl="fgAccFollowNode1" presStyleIdx="1" presStyleCnt="4" custLinFactX="46469" custLinFactNeighborX="100000" custLinFactNeighborY="930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EADFCC-6621-4F9C-9E4D-7F20C8AB5754}" type="pres">
      <dgm:prSet presAssocID="{207197B9-0A79-4C3A-956E-084BC22E4456}" presName="FiveConn_3-4" presStyleLbl="fgAccFollowNode1" presStyleIdx="2" presStyleCnt="4" custLinFactX="24613" custLinFactNeighborX="100000" custLinFactNeighborY="549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5DA8EB-9890-4B8C-AAB7-CE16B435221C}" type="pres">
      <dgm:prSet presAssocID="{207197B9-0A79-4C3A-956E-084BC22E4456}" presName="FiveConn_4-5" presStyleLbl="fgAccFollowNode1" presStyleIdx="3" presStyleCnt="4" custLinFactNeighborX="88755" custLinFactNeighborY="22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24C3E9-6E0D-4029-B555-77301143DA8F}" type="pres">
      <dgm:prSet presAssocID="{207197B9-0A79-4C3A-956E-084BC22E445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FD0C7E-F594-45A2-B8B1-3686D9322976}" type="pres">
      <dgm:prSet presAssocID="{207197B9-0A79-4C3A-956E-084BC22E445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26CC940-0750-41C6-8F64-4A843723FA3A}" type="pres">
      <dgm:prSet presAssocID="{207197B9-0A79-4C3A-956E-084BC22E445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2280F19-CC0E-4B26-A201-9CB8CC0520EC}" type="pres">
      <dgm:prSet presAssocID="{207197B9-0A79-4C3A-956E-084BC22E445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1FA170-40D5-4C4B-9A56-93DFE0CF0D93}" type="pres">
      <dgm:prSet presAssocID="{207197B9-0A79-4C3A-956E-084BC22E445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E664502-0FD1-4B79-A3DA-AE7F740653FB}" type="presOf" srcId="{F5A396A0-2A21-48C5-AE98-53907A9E3C96}" destId="{0C24C3E9-6E0D-4029-B555-77301143DA8F}" srcOrd="1" destOrd="0" presId="urn:microsoft.com/office/officeart/2005/8/layout/vProcess5"/>
    <dgm:cxn modelId="{CCCFEDA2-AE9B-40E2-B061-F9E008509297}" type="presOf" srcId="{A01957E8-F532-4206-BF6C-3D0AAA9032D1}" destId="{B5FD0C7E-F594-45A2-B8B1-3686D9322976}" srcOrd="1" destOrd="0" presId="urn:microsoft.com/office/officeart/2005/8/layout/vProcess5"/>
    <dgm:cxn modelId="{D1FEF346-08E6-4237-998A-849686D1C14F}" srcId="{207197B9-0A79-4C3A-956E-084BC22E4456}" destId="{29FC1F6D-3C09-4C61-9EE7-6AF665BEA138}" srcOrd="2" destOrd="0" parTransId="{2797F9AF-AF63-429E-849E-C1210E8BC7E3}" sibTransId="{0290C351-38A9-4749-A84B-EDAC4659684B}"/>
    <dgm:cxn modelId="{E24270E0-D3F0-4E9C-92B0-21F2C7B4F0AB}" type="presOf" srcId="{EA6D05C4-26A8-44C3-BE4C-F580EEA32D39}" destId="{3E5DA8EB-9890-4B8C-AAB7-CE16B435221C}" srcOrd="0" destOrd="0" presId="urn:microsoft.com/office/officeart/2005/8/layout/vProcess5"/>
    <dgm:cxn modelId="{C9A5A47A-2912-46F1-9D41-A57F49B1013E}" type="presOf" srcId="{4CF963C8-7EEE-492B-897E-D45E839D94BF}" destId="{20F2B8BD-A3FA-4059-933D-85E4F060188E}" srcOrd="0" destOrd="0" presId="urn:microsoft.com/office/officeart/2005/8/layout/vProcess5"/>
    <dgm:cxn modelId="{934C7781-1632-43ED-BAE7-8B34B234F157}" srcId="{207197B9-0A79-4C3A-956E-084BC22E4456}" destId="{E80AB852-D598-4ADC-B868-35951C61CDFA}" srcOrd="4" destOrd="0" parTransId="{BCFB0249-DFE0-42B9-B9FC-F6D03B3963E6}" sibTransId="{55611A47-27F4-4B35-BC9D-3A161C305677}"/>
    <dgm:cxn modelId="{57A176AB-3166-4725-976D-62D906C1C64F}" type="presOf" srcId="{207197B9-0A79-4C3A-956E-084BC22E4456}" destId="{F0D5F354-F0B5-4EAB-A78A-9630D5B559D5}" srcOrd="0" destOrd="0" presId="urn:microsoft.com/office/officeart/2005/8/layout/vProcess5"/>
    <dgm:cxn modelId="{B31702C3-E141-410E-8E5A-BD91A8D04BB5}" srcId="{207197B9-0A79-4C3A-956E-084BC22E4456}" destId="{49A0E2E2-7693-4B16-8413-29BCF1208A8E}" srcOrd="3" destOrd="0" parTransId="{2DD29900-E8F3-4588-A54D-D347778B5482}" sibTransId="{EA6D05C4-26A8-44C3-BE4C-F580EEA32D39}"/>
    <dgm:cxn modelId="{358515A2-BF3B-4204-AB1E-0D1AB0F90854}" type="presOf" srcId="{29FC1F6D-3C09-4C61-9EE7-6AF665BEA138}" destId="{680301B7-5C33-4610-B452-2C1942966B31}" srcOrd="0" destOrd="0" presId="urn:microsoft.com/office/officeart/2005/8/layout/vProcess5"/>
    <dgm:cxn modelId="{8E5FE546-674C-425D-B2B1-A177E04CC634}" type="presOf" srcId="{E80AB852-D598-4ADC-B868-35951C61CDFA}" destId="{101FA170-40D5-4C4B-9A56-93DFE0CF0D93}" srcOrd="1" destOrd="0" presId="urn:microsoft.com/office/officeart/2005/8/layout/vProcess5"/>
    <dgm:cxn modelId="{2490B68D-F646-42EF-8BC6-6202694635A3}" type="presOf" srcId="{0290C351-38A9-4749-A84B-EDAC4659684B}" destId="{71EADFCC-6621-4F9C-9E4D-7F20C8AB5754}" srcOrd="0" destOrd="0" presId="urn:microsoft.com/office/officeart/2005/8/layout/vProcess5"/>
    <dgm:cxn modelId="{31F3FD7E-4F04-4CB5-B232-FD6095AFE765}" type="presOf" srcId="{F5A396A0-2A21-48C5-AE98-53907A9E3C96}" destId="{4A9236D7-5A62-4419-9A1C-EC8A8410F089}" srcOrd="0" destOrd="0" presId="urn:microsoft.com/office/officeart/2005/8/layout/vProcess5"/>
    <dgm:cxn modelId="{02AE8888-1AB6-4E8F-8E22-889EE7DA25D8}" type="presOf" srcId="{49A0E2E2-7693-4B16-8413-29BCF1208A8E}" destId="{B2280F19-CC0E-4B26-A201-9CB8CC0520EC}" srcOrd="1" destOrd="0" presId="urn:microsoft.com/office/officeart/2005/8/layout/vProcess5"/>
    <dgm:cxn modelId="{BBB5B787-B64A-4977-871F-5C940EBF953A}" type="presOf" srcId="{29FC1F6D-3C09-4C61-9EE7-6AF665BEA138}" destId="{726CC940-0750-41C6-8F64-4A843723FA3A}" srcOrd="1" destOrd="0" presId="urn:microsoft.com/office/officeart/2005/8/layout/vProcess5"/>
    <dgm:cxn modelId="{8C48AE0B-BCB4-4EC1-AD3A-1709CC1A730C}" srcId="{207197B9-0A79-4C3A-956E-084BC22E4456}" destId="{A01957E8-F532-4206-BF6C-3D0AAA9032D1}" srcOrd="1" destOrd="0" parTransId="{E13B2AA0-4B89-4DE7-BE1F-E362C0F7D0EB}" sibTransId="{4CF963C8-7EEE-492B-897E-D45E839D94BF}"/>
    <dgm:cxn modelId="{93F9F697-977A-472C-9A34-088E6D0CA3BC}" type="presOf" srcId="{50D99982-5722-4375-9E76-1EB0C8B80664}" destId="{34E28F5E-8E19-4A43-BE1F-38D9B576618C}" srcOrd="0" destOrd="0" presId="urn:microsoft.com/office/officeart/2005/8/layout/vProcess5"/>
    <dgm:cxn modelId="{06FDA90F-C067-47F0-8F1D-D6804C3ADBA6}" type="presOf" srcId="{A01957E8-F532-4206-BF6C-3D0AAA9032D1}" destId="{A05AF236-F25D-4A73-9857-716221FF778A}" srcOrd="0" destOrd="0" presId="urn:microsoft.com/office/officeart/2005/8/layout/vProcess5"/>
    <dgm:cxn modelId="{4F27AFB2-E730-427A-B14F-BC04038E20F3}" srcId="{207197B9-0A79-4C3A-956E-084BC22E4456}" destId="{F5A396A0-2A21-48C5-AE98-53907A9E3C96}" srcOrd="0" destOrd="0" parTransId="{C1BB7A3A-0543-4E9D-AD36-A1A186C02983}" sibTransId="{50D99982-5722-4375-9E76-1EB0C8B80664}"/>
    <dgm:cxn modelId="{52A3A676-D978-42A3-AD6C-71DAF4BC7240}" type="presOf" srcId="{E80AB852-D598-4ADC-B868-35951C61CDFA}" destId="{6881ABB7-2F01-4671-B35D-26A2FD1736B4}" srcOrd="0" destOrd="0" presId="urn:microsoft.com/office/officeart/2005/8/layout/vProcess5"/>
    <dgm:cxn modelId="{5ECD0570-5D4F-458C-BCAF-DF1646A55485}" type="presOf" srcId="{49A0E2E2-7693-4B16-8413-29BCF1208A8E}" destId="{7A3941FC-359E-4020-B88C-8AEC0E36077A}" srcOrd="0" destOrd="0" presId="urn:microsoft.com/office/officeart/2005/8/layout/vProcess5"/>
    <dgm:cxn modelId="{B82AC921-D95C-420F-916D-C117BA5A3119}" type="presParOf" srcId="{F0D5F354-F0B5-4EAB-A78A-9630D5B559D5}" destId="{C6DB9429-20AE-40E1-B3A5-06260B7113AA}" srcOrd="0" destOrd="0" presId="urn:microsoft.com/office/officeart/2005/8/layout/vProcess5"/>
    <dgm:cxn modelId="{E5092E9F-1DA0-45EE-BD6D-82F8E8FE05AC}" type="presParOf" srcId="{F0D5F354-F0B5-4EAB-A78A-9630D5B559D5}" destId="{4A9236D7-5A62-4419-9A1C-EC8A8410F089}" srcOrd="1" destOrd="0" presId="urn:microsoft.com/office/officeart/2005/8/layout/vProcess5"/>
    <dgm:cxn modelId="{94C094D1-5333-4F9A-8257-0EC83657A1A5}" type="presParOf" srcId="{F0D5F354-F0B5-4EAB-A78A-9630D5B559D5}" destId="{A05AF236-F25D-4A73-9857-716221FF778A}" srcOrd="2" destOrd="0" presId="urn:microsoft.com/office/officeart/2005/8/layout/vProcess5"/>
    <dgm:cxn modelId="{76E9E9C1-EEF1-44E9-9502-F41D6B0BA72C}" type="presParOf" srcId="{F0D5F354-F0B5-4EAB-A78A-9630D5B559D5}" destId="{680301B7-5C33-4610-B452-2C1942966B31}" srcOrd="3" destOrd="0" presId="urn:microsoft.com/office/officeart/2005/8/layout/vProcess5"/>
    <dgm:cxn modelId="{B5E0025A-AEBD-4FED-93D3-EE896010110E}" type="presParOf" srcId="{F0D5F354-F0B5-4EAB-A78A-9630D5B559D5}" destId="{7A3941FC-359E-4020-B88C-8AEC0E36077A}" srcOrd="4" destOrd="0" presId="urn:microsoft.com/office/officeart/2005/8/layout/vProcess5"/>
    <dgm:cxn modelId="{A5223FBF-4E57-4FF2-B717-12D33D398606}" type="presParOf" srcId="{F0D5F354-F0B5-4EAB-A78A-9630D5B559D5}" destId="{6881ABB7-2F01-4671-B35D-26A2FD1736B4}" srcOrd="5" destOrd="0" presId="urn:microsoft.com/office/officeart/2005/8/layout/vProcess5"/>
    <dgm:cxn modelId="{29E0F087-DD66-400B-8207-90098B4E0C31}" type="presParOf" srcId="{F0D5F354-F0B5-4EAB-A78A-9630D5B559D5}" destId="{34E28F5E-8E19-4A43-BE1F-38D9B576618C}" srcOrd="6" destOrd="0" presId="urn:microsoft.com/office/officeart/2005/8/layout/vProcess5"/>
    <dgm:cxn modelId="{B11EC3E9-B2E1-42E6-8DEA-FA91E321D3D3}" type="presParOf" srcId="{F0D5F354-F0B5-4EAB-A78A-9630D5B559D5}" destId="{20F2B8BD-A3FA-4059-933D-85E4F060188E}" srcOrd="7" destOrd="0" presId="urn:microsoft.com/office/officeart/2005/8/layout/vProcess5"/>
    <dgm:cxn modelId="{7FA2FC3A-6C7F-4FA9-9E2E-8FA97486F1A8}" type="presParOf" srcId="{F0D5F354-F0B5-4EAB-A78A-9630D5B559D5}" destId="{71EADFCC-6621-4F9C-9E4D-7F20C8AB5754}" srcOrd="8" destOrd="0" presId="urn:microsoft.com/office/officeart/2005/8/layout/vProcess5"/>
    <dgm:cxn modelId="{C0129F59-FCF9-45FD-B737-02945EF2F8EA}" type="presParOf" srcId="{F0D5F354-F0B5-4EAB-A78A-9630D5B559D5}" destId="{3E5DA8EB-9890-4B8C-AAB7-CE16B435221C}" srcOrd="9" destOrd="0" presId="urn:microsoft.com/office/officeart/2005/8/layout/vProcess5"/>
    <dgm:cxn modelId="{2C52CAEC-DC2E-4357-94C1-D4EBA4C23070}" type="presParOf" srcId="{F0D5F354-F0B5-4EAB-A78A-9630D5B559D5}" destId="{0C24C3E9-6E0D-4029-B555-77301143DA8F}" srcOrd="10" destOrd="0" presId="urn:microsoft.com/office/officeart/2005/8/layout/vProcess5"/>
    <dgm:cxn modelId="{2405C4BA-A13F-4A25-B2BC-4B4B1F729C97}" type="presParOf" srcId="{F0D5F354-F0B5-4EAB-A78A-9630D5B559D5}" destId="{B5FD0C7E-F594-45A2-B8B1-3686D9322976}" srcOrd="11" destOrd="0" presId="urn:microsoft.com/office/officeart/2005/8/layout/vProcess5"/>
    <dgm:cxn modelId="{440572C0-3616-4292-B62F-1E0F1147C069}" type="presParOf" srcId="{F0D5F354-F0B5-4EAB-A78A-9630D5B559D5}" destId="{726CC940-0750-41C6-8F64-4A843723FA3A}" srcOrd="12" destOrd="0" presId="urn:microsoft.com/office/officeart/2005/8/layout/vProcess5"/>
    <dgm:cxn modelId="{7AFB1CCE-8A27-486F-AAD8-28F6F984D5EA}" type="presParOf" srcId="{F0D5F354-F0B5-4EAB-A78A-9630D5B559D5}" destId="{B2280F19-CC0E-4B26-A201-9CB8CC0520EC}" srcOrd="13" destOrd="0" presId="urn:microsoft.com/office/officeart/2005/8/layout/vProcess5"/>
    <dgm:cxn modelId="{CAC9F4F4-3439-4577-81FD-75EF91B1F658}" type="presParOf" srcId="{F0D5F354-F0B5-4EAB-A78A-9630D5B559D5}" destId="{101FA170-40D5-4C4B-9A56-93DFE0CF0D9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580F9-8D04-420F-A170-8025F4559094}" type="doc">
      <dgm:prSet loTypeId="urn:microsoft.com/office/officeart/2005/8/layout/funnel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E127B1E-10B3-4832-8047-85E574969620}">
      <dgm:prSet phldrT="[Text]"/>
      <dgm:spPr/>
      <dgm:t>
        <a:bodyPr/>
        <a:lstStyle/>
        <a:p>
          <a:r>
            <a:rPr lang="en-ZA" dirty="0"/>
            <a:t>Vollrath </a:t>
          </a:r>
        </a:p>
        <a:p>
          <a:r>
            <a:rPr lang="en-ZA" dirty="0"/>
            <a:t>(1991)</a:t>
          </a:r>
          <a:endParaRPr lang="en-GB" dirty="0"/>
        </a:p>
      </dgm:t>
    </dgm:pt>
    <dgm:pt modelId="{F491B00F-23CA-4FEE-B37D-0EFC04E432B1}" type="parTrans" cxnId="{3E8E9E4D-D9E8-4FEE-BD72-7477AAA84BC1}">
      <dgm:prSet/>
      <dgm:spPr/>
      <dgm:t>
        <a:bodyPr/>
        <a:lstStyle/>
        <a:p>
          <a:endParaRPr lang="en-GB"/>
        </a:p>
      </dgm:t>
    </dgm:pt>
    <dgm:pt modelId="{F5F856A5-EF85-4568-B47B-D55D32A33B3D}" type="sibTrans" cxnId="{3E8E9E4D-D9E8-4FEE-BD72-7477AAA84BC1}">
      <dgm:prSet/>
      <dgm:spPr/>
      <dgm:t>
        <a:bodyPr/>
        <a:lstStyle/>
        <a:p>
          <a:endParaRPr lang="en-GB"/>
        </a:p>
      </dgm:t>
    </dgm:pt>
    <dgm:pt modelId="{3C53B3DE-639A-4493-B342-F1B87107392C}">
      <dgm:prSet phldrT="[Text]"/>
      <dgm:spPr/>
      <dgm:t>
        <a:bodyPr/>
        <a:lstStyle/>
        <a:p>
          <a:r>
            <a:rPr lang="en-ZA" dirty="0"/>
            <a:t>Porter</a:t>
          </a:r>
        </a:p>
        <a:p>
          <a:r>
            <a:rPr lang="en-ZA" dirty="0"/>
            <a:t>(1998)</a:t>
          </a:r>
          <a:endParaRPr lang="en-GB" dirty="0"/>
        </a:p>
      </dgm:t>
    </dgm:pt>
    <dgm:pt modelId="{5C229C77-E7A9-4A03-8B47-F1AC2212F092}" type="parTrans" cxnId="{C2B88BEA-5176-4795-BCD2-90BC5939BD11}">
      <dgm:prSet/>
      <dgm:spPr/>
      <dgm:t>
        <a:bodyPr/>
        <a:lstStyle/>
        <a:p>
          <a:endParaRPr lang="en-GB"/>
        </a:p>
      </dgm:t>
    </dgm:pt>
    <dgm:pt modelId="{22CAAE77-71C0-4A4D-AEC2-6F10A388E3E6}" type="sibTrans" cxnId="{C2B88BEA-5176-4795-BCD2-90BC5939BD11}">
      <dgm:prSet/>
      <dgm:spPr/>
      <dgm:t>
        <a:bodyPr/>
        <a:lstStyle/>
        <a:p>
          <a:endParaRPr lang="en-GB"/>
        </a:p>
      </dgm:t>
    </dgm:pt>
    <dgm:pt modelId="{BF242EB4-BEC4-43AE-96CA-ABCC4573436D}">
      <dgm:prSet phldrT="[Text]"/>
      <dgm:spPr/>
      <dgm:t>
        <a:bodyPr/>
        <a:lstStyle/>
        <a:p>
          <a:r>
            <a:rPr lang="en-ZA" dirty="0"/>
            <a:t>Data &amp; Info</a:t>
          </a:r>
          <a:endParaRPr lang="en-GB" dirty="0"/>
        </a:p>
      </dgm:t>
    </dgm:pt>
    <dgm:pt modelId="{1697B630-C8FE-4970-8419-0F062122A102}" type="parTrans" cxnId="{A2B95E26-06B4-46CB-B653-9F0279FF9B32}">
      <dgm:prSet/>
      <dgm:spPr/>
      <dgm:t>
        <a:bodyPr/>
        <a:lstStyle/>
        <a:p>
          <a:endParaRPr lang="en-GB"/>
        </a:p>
      </dgm:t>
    </dgm:pt>
    <dgm:pt modelId="{D1EBD914-CE73-4B9C-AD69-B96F453D9A86}" type="sibTrans" cxnId="{A2B95E26-06B4-46CB-B653-9F0279FF9B32}">
      <dgm:prSet/>
      <dgm:spPr/>
      <dgm:t>
        <a:bodyPr/>
        <a:lstStyle/>
        <a:p>
          <a:endParaRPr lang="en-GB"/>
        </a:p>
      </dgm:t>
    </dgm:pt>
    <dgm:pt modelId="{81D547A6-26A6-4729-8130-4A53EFB2AF48}">
      <dgm:prSet phldrT="[Text]" custT="1"/>
      <dgm:spPr/>
      <dgm:t>
        <a:bodyPr/>
        <a:lstStyle/>
        <a:p>
          <a:r>
            <a:rPr lang="en-ZA" sz="1800" b="1" u="sng" dirty="0">
              <a:solidFill>
                <a:schemeClr val="accent2">
                  <a:lumMod val="50000"/>
                </a:schemeClr>
              </a:solidFill>
            </a:rPr>
            <a:t>COMPREHENSIVE ASSEMENTS</a:t>
          </a:r>
          <a:endParaRPr lang="en-GB" sz="18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495EE309-23DB-414E-82B0-A15668D5E15F}" type="parTrans" cxnId="{D63FB12F-9A4B-423A-A2E1-067B3AB1ECE2}">
      <dgm:prSet/>
      <dgm:spPr/>
      <dgm:t>
        <a:bodyPr/>
        <a:lstStyle/>
        <a:p>
          <a:endParaRPr lang="en-GB"/>
        </a:p>
      </dgm:t>
    </dgm:pt>
    <dgm:pt modelId="{3F7765DD-822F-4327-97CE-DF0304B3E870}" type="sibTrans" cxnId="{D63FB12F-9A4B-423A-A2E1-067B3AB1ECE2}">
      <dgm:prSet/>
      <dgm:spPr/>
      <dgm:t>
        <a:bodyPr/>
        <a:lstStyle/>
        <a:p>
          <a:endParaRPr lang="en-GB"/>
        </a:p>
      </dgm:t>
    </dgm:pt>
    <dgm:pt modelId="{2342D755-FF64-4ECB-B702-5B7EDDCDF32E}" type="pres">
      <dgm:prSet presAssocID="{55A580F9-8D04-420F-A170-8025F45590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0410D88-6FFF-446B-B869-0994C9F384B6}" type="pres">
      <dgm:prSet presAssocID="{55A580F9-8D04-420F-A170-8025F4559094}" presName="ellipse" presStyleLbl="trBgShp" presStyleIdx="0" presStyleCnt="1"/>
      <dgm:spPr/>
    </dgm:pt>
    <dgm:pt modelId="{4C3C9143-DC5B-4300-A98C-5EDB44023E7B}" type="pres">
      <dgm:prSet presAssocID="{55A580F9-8D04-420F-A170-8025F4559094}" presName="arrow1" presStyleLbl="fgShp" presStyleIdx="0" presStyleCnt="1" custLinFactNeighborX="-8657" custLinFactNeighborY="-15559"/>
      <dgm:spPr/>
    </dgm:pt>
    <dgm:pt modelId="{6C9CD806-D2AB-4825-87D3-AEAD5A173ED1}" type="pres">
      <dgm:prSet presAssocID="{55A580F9-8D04-420F-A170-8025F4559094}" presName="rectangle" presStyleLbl="revTx" presStyleIdx="0" presStyleCnt="1" custScaleX="175818" custLinFactNeighborX="2534" custLinFactNeighborY="8762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1C45B2-C7FE-4644-8CE1-8465E9A51CAB}" type="pres">
      <dgm:prSet presAssocID="{3C53B3DE-639A-4493-B342-F1B87107392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32EA74D-5356-4D2E-8995-2754080A0453}" type="pres">
      <dgm:prSet presAssocID="{BF242EB4-BEC4-43AE-96CA-ABCC4573436D}" presName="item2" presStyleLbl="node1" presStyleIdx="1" presStyleCnt="3" custLinFactX="18739" custLinFactNeighborX="100000" custLinFactNeighborY="-2125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DFDDE6-C711-4806-A971-D439AAB9DE37}" type="pres">
      <dgm:prSet presAssocID="{81D547A6-26A6-4729-8130-4A53EFB2AF48}" presName="item3" presStyleLbl="node1" presStyleIdx="2" presStyleCnt="3" custLinFactNeighborX="-93502" custLinFactNeighborY="-58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F43A7C-7AED-4CE1-96D8-E0E5A1267591}" type="pres">
      <dgm:prSet presAssocID="{55A580F9-8D04-420F-A170-8025F4559094}" presName="funnel" presStyleLbl="trAlignAcc1" presStyleIdx="0" presStyleCnt="1"/>
      <dgm:spPr/>
    </dgm:pt>
  </dgm:ptLst>
  <dgm:cxnLst>
    <dgm:cxn modelId="{D63FB12F-9A4B-423A-A2E1-067B3AB1ECE2}" srcId="{55A580F9-8D04-420F-A170-8025F4559094}" destId="{81D547A6-26A6-4729-8130-4A53EFB2AF48}" srcOrd="3" destOrd="0" parTransId="{495EE309-23DB-414E-82B0-A15668D5E15F}" sibTransId="{3F7765DD-822F-4327-97CE-DF0304B3E870}"/>
    <dgm:cxn modelId="{A2B95E26-06B4-46CB-B653-9F0279FF9B32}" srcId="{55A580F9-8D04-420F-A170-8025F4559094}" destId="{BF242EB4-BEC4-43AE-96CA-ABCC4573436D}" srcOrd="2" destOrd="0" parTransId="{1697B630-C8FE-4970-8419-0F062122A102}" sibTransId="{D1EBD914-CE73-4B9C-AD69-B96F453D9A86}"/>
    <dgm:cxn modelId="{4D5FA9BF-F516-48BD-A544-6B359F7160B9}" type="presOf" srcId="{2E127B1E-10B3-4832-8047-85E574969620}" destId="{E2DFDDE6-C711-4806-A971-D439AAB9DE37}" srcOrd="0" destOrd="0" presId="urn:microsoft.com/office/officeart/2005/8/layout/funnel1"/>
    <dgm:cxn modelId="{C2B88BEA-5176-4795-BCD2-90BC5939BD11}" srcId="{55A580F9-8D04-420F-A170-8025F4559094}" destId="{3C53B3DE-639A-4493-B342-F1B87107392C}" srcOrd="1" destOrd="0" parTransId="{5C229C77-E7A9-4A03-8B47-F1AC2212F092}" sibTransId="{22CAAE77-71C0-4A4D-AEC2-6F10A388E3E6}"/>
    <dgm:cxn modelId="{3E8E9E4D-D9E8-4FEE-BD72-7477AAA84BC1}" srcId="{55A580F9-8D04-420F-A170-8025F4559094}" destId="{2E127B1E-10B3-4832-8047-85E574969620}" srcOrd="0" destOrd="0" parTransId="{F491B00F-23CA-4FEE-B37D-0EFC04E432B1}" sibTransId="{F5F856A5-EF85-4568-B47B-D55D32A33B3D}"/>
    <dgm:cxn modelId="{04BA31E8-E830-4E52-AEC3-F2485E7CDE6D}" type="presOf" srcId="{55A580F9-8D04-420F-A170-8025F4559094}" destId="{2342D755-FF64-4ECB-B702-5B7EDDCDF32E}" srcOrd="0" destOrd="0" presId="urn:microsoft.com/office/officeart/2005/8/layout/funnel1"/>
    <dgm:cxn modelId="{114AB118-4022-4001-8D1B-3C48CB388517}" type="presOf" srcId="{81D547A6-26A6-4729-8130-4A53EFB2AF48}" destId="{6C9CD806-D2AB-4825-87D3-AEAD5A173ED1}" srcOrd="0" destOrd="0" presId="urn:microsoft.com/office/officeart/2005/8/layout/funnel1"/>
    <dgm:cxn modelId="{88B5300A-EAB0-46FA-B0EF-CAEB0E88F369}" type="presOf" srcId="{3C53B3DE-639A-4493-B342-F1B87107392C}" destId="{732EA74D-5356-4D2E-8995-2754080A0453}" srcOrd="0" destOrd="0" presId="urn:microsoft.com/office/officeart/2005/8/layout/funnel1"/>
    <dgm:cxn modelId="{9D319D2C-0B6F-4743-A83E-F65A8ECDA5F1}" type="presOf" srcId="{BF242EB4-BEC4-43AE-96CA-ABCC4573436D}" destId="{E51C45B2-C7FE-4644-8CE1-8465E9A51CAB}" srcOrd="0" destOrd="0" presId="urn:microsoft.com/office/officeart/2005/8/layout/funnel1"/>
    <dgm:cxn modelId="{0442E627-8EED-47BA-B454-61ED79876C5C}" type="presParOf" srcId="{2342D755-FF64-4ECB-B702-5B7EDDCDF32E}" destId="{20410D88-6FFF-446B-B869-0994C9F384B6}" srcOrd="0" destOrd="0" presId="urn:microsoft.com/office/officeart/2005/8/layout/funnel1"/>
    <dgm:cxn modelId="{11DAC04A-7BDD-4983-8AAB-A1882C945726}" type="presParOf" srcId="{2342D755-FF64-4ECB-B702-5B7EDDCDF32E}" destId="{4C3C9143-DC5B-4300-A98C-5EDB44023E7B}" srcOrd="1" destOrd="0" presId="urn:microsoft.com/office/officeart/2005/8/layout/funnel1"/>
    <dgm:cxn modelId="{A8869349-BBB9-451D-9592-20ABB65A0022}" type="presParOf" srcId="{2342D755-FF64-4ECB-B702-5B7EDDCDF32E}" destId="{6C9CD806-D2AB-4825-87D3-AEAD5A173ED1}" srcOrd="2" destOrd="0" presId="urn:microsoft.com/office/officeart/2005/8/layout/funnel1"/>
    <dgm:cxn modelId="{D66E2640-4C43-4524-836E-4A4D41B47F0B}" type="presParOf" srcId="{2342D755-FF64-4ECB-B702-5B7EDDCDF32E}" destId="{E51C45B2-C7FE-4644-8CE1-8465E9A51CAB}" srcOrd="3" destOrd="0" presId="urn:microsoft.com/office/officeart/2005/8/layout/funnel1"/>
    <dgm:cxn modelId="{FF64382E-0C50-452E-9183-F7B2A7EFD53F}" type="presParOf" srcId="{2342D755-FF64-4ECB-B702-5B7EDDCDF32E}" destId="{732EA74D-5356-4D2E-8995-2754080A0453}" srcOrd="4" destOrd="0" presId="urn:microsoft.com/office/officeart/2005/8/layout/funnel1"/>
    <dgm:cxn modelId="{8ACFB8AB-2E7B-4A30-B14E-BBD275E5D572}" type="presParOf" srcId="{2342D755-FF64-4ECB-B702-5B7EDDCDF32E}" destId="{E2DFDDE6-C711-4806-A971-D439AAB9DE37}" srcOrd="5" destOrd="0" presId="urn:microsoft.com/office/officeart/2005/8/layout/funnel1"/>
    <dgm:cxn modelId="{4C4E7A59-884D-4F8D-84B4-8C9A6FC6AC0E}" type="presParOf" srcId="{2342D755-FF64-4ECB-B702-5B7EDDCDF32E}" destId="{85F43A7C-7AED-4CE1-96D8-E0E5A12675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0B782-C47B-41E9-8BCB-C5AD0433A3BA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757C-36AC-4604-8AC0-4D459B5D0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3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757C-36AC-4604-8AC0-4D459B5D00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757C-36AC-4604-8AC0-4D459B5D00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757C-36AC-4604-8AC0-4D459B5D00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5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55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3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61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0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3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6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2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8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3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8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9919-8774-4AF4-B59C-930CF690484B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60DC7F-0207-4CBB-B088-E7F54FEA8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uact=8&amp;docid=57P2V9iBLFTkMM&amp;tbnid=JpB5ejcC0QG46M:&amp;ved=0CAUQjRw&amp;url=http://www.innovus.co.za/pages/english/news-and-events/newsletter/innovus-e-news-9th-edition---8-april-2011.php&amp;ei=vN-FU437BNGO7QbW_4CADA&amp;psig=AFQjCNGYQpNexPTXCoPoLlgesJL1M4o9AA&amp;ust=1401368829160161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innovus.co.za/media/newsletters/009/09US_web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85" y="6046704"/>
            <a:ext cx="619825" cy="8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16632"/>
            <a:ext cx="8401681" cy="6684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3800" b="1" dirty="0">
              <a:solidFill>
                <a:schemeClr val="tx1"/>
              </a:solidFill>
            </a:endParaRPr>
          </a:p>
          <a:p>
            <a:r>
              <a:rPr lang="en-ZA" sz="5100" b="1" dirty="0">
                <a:solidFill>
                  <a:schemeClr val="tx1"/>
                </a:solidFill>
              </a:rPr>
              <a:t>Competitiveness in the Agribusiness </a:t>
            </a:r>
            <a:r>
              <a:rPr lang="en-ZA" sz="5100" b="1" dirty="0" smtClean="0">
                <a:solidFill>
                  <a:schemeClr val="tx1"/>
                </a:solidFill>
              </a:rPr>
              <a:t>Environment</a:t>
            </a:r>
            <a:endParaRPr lang="en-ZA" sz="4600" b="1" dirty="0">
              <a:solidFill>
                <a:schemeClr val="tx1"/>
              </a:solidFill>
            </a:endParaRPr>
          </a:p>
          <a:p>
            <a:r>
              <a:rPr lang="en-ZA" sz="4600" b="1" dirty="0" smtClean="0">
                <a:solidFill>
                  <a:schemeClr val="tx1"/>
                </a:solidFill>
              </a:rPr>
              <a:t>(from </a:t>
            </a:r>
            <a:r>
              <a:rPr lang="en-ZA" sz="4600" b="1" dirty="0">
                <a:solidFill>
                  <a:schemeClr val="tx1"/>
                </a:solidFill>
              </a:rPr>
              <a:t>analysis to cooperative strategy development -  a South Africa case </a:t>
            </a:r>
            <a:r>
              <a:rPr lang="en-ZA" sz="4600" b="1" dirty="0" smtClean="0">
                <a:solidFill>
                  <a:schemeClr val="tx1"/>
                </a:solidFill>
              </a:rPr>
              <a:t>study)</a:t>
            </a:r>
            <a:endParaRPr lang="en-ZA" b="1" dirty="0">
              <a:solidFill>
                <a:schemeClr val="tx1"/>
              </a:solidFill>
            </a:endParaRPr>
          </a:p>
          <a:p>
            <a:endParaRPr lang="en-ZA" b="1" dirty="0">
              <a:solidFill>
                <a:schemeClr val="tx1"/>
              </a:solidFill>
            </a:endParaRPr>
          </a:p>
          <a:p>
            <a:endParaRPr lang="en-ZA" b="1" dirty="0">
              <a:solidFill>
                <a:schemeClr val="tx1"/>
              </a:solidFill>
            </a:endParaRPr>
          </a:p>
          <a:p>
            <a:r>
              <a:rPr lang="en-ZA" b="1" dirty="0">
                <a:solidFill>
                  <a:schemeClr val="tx1"/>
                </a:solidFill>
              </a:rPr>
              <a:t>1</a:t>
            </a:r>
            <a:r>
              <a:rPr lang="en-ZA" b="1" baseline="30000" dirty="0">
                <a:solidFill>
                  <a:schemeClr val="tx1"/>
                </a:solidFill>
              </a:rPr>
              <a:t>st</a:t>
            </a:r>
            <a:r>
              <a:rPr lang="en-ZA" b="1" dirty="0">
                <a:solidFill>
                  <a:schemeClr val="tx1"/>
                </a:solidFill>
              </a:rPr>
              <a:t> Annual Lecture of the Cooperative Central Bank</a:t>
            </a:r>
          </a:p>
          <a:p>
            <a:r>
              <a:rPr lang="en-ZA" b="1" dirty="0">
                <a:solidFill>
                  <a:schemeClr val="tx1"/>
                </a:solidFill>
              </a:rPr>
              <a:t>University of Cyprus</a:t>
            </a:r>
          </a:p>
          <a:p>
            <a:r>
              <a:rPr lang="en-ZA" b="1" dirty="0">
                <a:solidFill>
                  <a:schemeClr val="tx1"/>
                </a:solidFill>
              </a:rPr>
              <a:t>22 Nov. 2016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Johan van Rooyen, Director &amp;</a:t>
            </a:r>
          </a:p>
          <a:p>
            <a:r>
              <a:rPr lang="en-US" b="1" dirty="0">
                <a:solidFill>
                  <a:schemeClr val="tx1"/>
                </a:solidFill>
              </a:rPr>
              <a:t>Johann Boonzaaier, PhD student 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4500" b="1" dirty="0">
                <a:solidFill>
                  <a:schemeClr val="tx1"/>
                </a:solidFill>
              </a:rPr>
              <a:t>Centre for Agribusiness</a:t>
            </a:r>
          </a:p>
          <a:p>
            <a:r>
              <a:rPr lang="en-US" sz="4500" b="1" dirty="0">
                <a:solidFill>
                  <a:schemeClr val="tx1"/>
                </a:solidFill>
              </a:rPr>
              <a:t>Stellenbosch University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endParaRPr lang="en-ZA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8" y="6231160"/>
            <a:ext cx="682696" cy="5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381" y="-603448"/>
            <a:ext cx="9252520" cy="1580372"/>
          </a:xfrm>
        </p:spPr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b="1" dirty="0">
                <a:solidFill>
                  <a:schemeClr val="accent2">
                    <a:lumMod val="50000"/>
                  </a:schemeClr>
                </a:solidFill>
              </a:rPr>
              <a:t>Enquiry in to sector/industry/firm level  </a:t>
            </a:r>
            <a:br>
              <a:rPr lang="en-ZA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600" b="1" dirty="0">
                <a:solidFill>
                  <a:schemeClr val="accent2">
                    <a:lumMod val="50000"/>
                  </a:schemeClr>
                </a:solidFill>
              </a:rPr>
              <a:t>                     competitiveness?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7894640" cy="4145097"/>
          </a:xfrm>
        </p:spPr>
        <p:txBody>
          <a:bodyPr>
            <a:noAutofit/>
          </a:bodyPr>
          <a:lstStyle/>
          <a:p>
            <a:r>
              <a:rPr lang="en-ZA" sz="2800" i="0" dirty="0">
                <a:solidFill>
                  <a:schemeClr val="tx1"/>
                </a:solidFill>
              </a:rPr>
              <a:t>Comprehensive economy wide views available but not much industry level enquiry: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i="0" dirty="0">
                <a:solidFill>
                  <a:schemeClr val="tx1"/>
                </a:solidFill>
              </a:rPr>
              <a:t>IMD – WORLD COMPETITIVENESS YEARBOOK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i="0" dirty="0">
                <a:solidFill>
                  <a:schemeClr val="tx1"/>
                </a:solidFill>
              </a:rPr>
              <a:t>WEF - GLOBAL COMPETITIVENESS REPORT</a:t>
            </a:r>
          </a:p>
          <a:p>
            <a:endParaRPr lang="en-ZA" sz="2800" dirty="0" smtClean="0">
              <a:solidFill>
                <a:schemeClr val="tx1"/>
              </a:solidFill>
            </a:endParaRPr>
          </a:p>
          <a:p>
            <a:r>
              <a:rPr lang="en-ZA" sz="2800" dirty="0" smtClean="0">
                <a:solidFill>
                  <a:schemeClr val="tx1"/>
                </a:solidFill>
              </a:rPr>
              <a:t>Agri-focussed analysis? </a:t>
            </a:r>
            <a:r>
              <a:rPr lang="en-ZA" sz="2800" dirty="0">
                <a:solidFill>
                  <a:schemeClr val="tx1"/>
                </a:solidFill>
              </a:rPr>
              <a:t>rather constrained views</a:t>
            </a:r>
            <a:endParaRPr lang="en-ZA" sz="2800" i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i="0" dirty="0">
                <a:solidFill>
                  <a:schemeClr val="tx1"/>
                </a:solidFill>
              </a:rPr>
              <a:t>Agri-benchmarking in fruit industry – O’Rourke, production cost based.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i="0" dirty="0">
                <a:solidFill>
                  <a:schemeClr val="tx1"/>
                </a:solidFill>
              </a:rPr>
              <a:t>Marketing Decision Support Models (DSM) &amp; Market Attractiveness Index (MAI)?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</a:rPr>
              <a:t>Profits; productivity; ROI; ROR, etc. ? </a:t>
            </a:r>
            <a:endParaRPr lang="en-ZA" sz="2800" i="0" dirty="0">
              <a:solidFill>
                <a:schemeClr val="tx1"/>
              </a:solidFill>
            </a:endParaRPr>
          </a:p>
          <a:p>
            <a:endParaRPr lang="en-ZA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968"/>
            <a:ext cx="8424936" cy="13208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tx1"/>
                </a:solidFill>
              </a:rPr>
              <a:t>THE AGRI-COMPETITIVENESS ANALYSIS    </a:t>
            </a:r>
            <a:br>
              <a:rPr lang="en-ZA" b="1" dirty="0">
                <a:solidFill>
                  <a:schemeClr val="tx1"/>
                </a:solidFill>
              </a:rPr>
            </a:br>
            <a:r>
              <a:rPr lang="en-ZA" b="1" dirty="0">
                <a:solidFill>
                  <a:schemeClr val="tx1"/>
                </a:solidFill>
              </a:rPr>
              <a:t>                PROGRAMME (ACAP)</a:t>
            </a:r>
            <a:br>
              <a:rPr lang="en-ZA" b="1" dirty="0">
                <a:solidFill>
                  <a:schemeClr val="tx1"/>
                </a:solidFill>
              </a:rPr>
            </a:br>
            <a:r>
              <a:rPr lang="en-ZA" b="1" dirty="0">
                <a:solidFill>
                  <a:schemeClr val="tx1"/>
                </a:solidFill>
              </a:rPr>
              <a:t>                </a:t>
            </a:r>
            <a:r>
              <a:rPr lang="en-ZA" sz="3100" b="1" dirty="0">
                <a:solidFill>
                  <a:schemeClr val="tx1"/>
                </a:solidFill>
              </a:rPr>
              <a:t>Stellenbosch University</a:t>
            </a:r>
            <a:r>
              <a:rPr lang="en-ZA" sz="3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20800"/>
            <a:ext cx="8640960" cy="5537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ZA" sz="2000" dirty="0"/>
          </a:p>
          <a:p>
            <a:pPr marL="0" indent="0">
              <a:buNone/>
            </a:pPr>
            <a:r>
              <a:rPr lang="en-ZA" sz="2400" dirty="0"/>
              <a:t>1. </a:t>
            </a:r>
            <a:r>
              <a:rPr lang="en-ZA" sz="2400" b="1" dirty="0"/>
              <a:t>Approach and process: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New competitiveness theory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Participative </a:t>
            </a:r>
            <a:r>
              <a:rPr lang="en-ZA" sz="2400" dirty="0" smtClean="0"/>
              <a:t>analysis &amp; planning </a:t>
            </a:r>
            <a:r>
              <a:rPr lang="en-ZA" sz="2400" dirty="0"/>
              <a:t>- stakeholders/client inputs</a:t>
            </a:r>
          </a:p>
          <a:p>
            <a:pPr marL="0" indent="0">
              <a:buNone/>
            </a:pPr>
            <a:r>
              <a:rPr lang="en-ZA" sz="2400" b="1" dirty="0" smtClean="0"/>
              <a:t>2</a:t>
            </a:r>
            <a:r>
              <a:rPr lang="en-ZA" sz="2400" b="1" dirty="0"/>
              <a:t>. </a:t>
            </a:r>
            <a:r>
              <a:rPr lang="en-ZA" sz="2400" b="1" dirty="0" smtClean="0"/>
              <a:t>Funding (in whose interest?):  </a:t>
            </a:r>
            <a:endParaRPr lang="en-ZA" sz="2400" b="1" dirty="0"/>
          </a:p>
          <a:p>
            <a:pPr marL="0" indent="0">
              <a:buNone/>
            </a:pPr>
            <a:r>
              <a:rPr lang="en-ZA" sz="2400" b="1" dirty="0"/>
              <a:t>     </a:t>
            </a:r>
            <a:r>
              <a:rPr lang="en-ZA" sz="2400" dirty="0"/>
              <a:t>Project based:</a:t>
            </a:r>
            <a:r>
              <a:rPr lang="en-ZA" sz="2400" b="1" dirty="0"/>
              <a:t> </a:t>
            </a:r>
            <a:r>
              <a:rPr lang="en-ZA" sz="2400" dirty="0"/>
              <a:t>Industry, banking sector (Standard </a:t>
            </a:r>
            <a:r>
              <a:rPr lang="en-ZA" sz="2400" dirty="0" smtClean="0"/>
              <a:t>Bank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</a:t>
            </a:r>
            <a:r>
              <a:rPr lang="en-ZA" sz="2400" dirty="0" err="1" smtClean="0"/>
              <a:t>AgriBusiness</a:t>
            </a:r>
            <a:r>
              <a:rPr lang="en-ZA" sz="2400" dirty="0" smtClean="0"/>
              <a:t>),  </a:t>
            </a:r>
            <a:r>
              <a:rPr lang="en-ZA" sz="2400" dirty="0"/>
              <a:t>government (Western Cape </a:t>
            </a:r>
            <a:r>
              <a:rPr lang="en-ZA" sz="2400" dirty="0" err="1"/>
              <a:t>Dept</a:t>
            </a:r>
            <a:r>
              <a:rPr lang="en-ZA" sz="2400" dirty="0"/>
              <a:t> of Agriculture), </a:t>
            </a:r>
            <a:endParaRPr lang="en-ZA" sz="2400" dirty="0" smtClean="0"/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 agribusiness/commodity groupings  </a:t>
            </a:r>
            <a:endParaRPr lang="en-ZA" sz="2400" dirty="0"/>
          </a:p>
          <a:p>
            <a:pPr marL="0" indent="0">
              <a:buNone/>
            </a:pPr>
            <a:r>
              <a:rPr lang="en-ZA" sz="2400" b="1" dirty="0"/>
              <a:t>3. Dissemination: </a:t>
            </a:r>
          </a:p>
          <a:p>
            <a:pPr marL="0" indent="0">
              <a:buNone/>
            </a:pPr>
            <a:r>
              <a:rPr lang="en-ZA" sz="2400" b="1" dirty="0"/>
              <a:t>    </a:t>
            </a:r>
            <a:r>
              <a:rPr lang="en-ZA" sz="2400" dirty="0"/>
              <a:t>Annual Agri-Competitiveness Seminar, publications, papers</a:t>
            </a:r>
          </a:p>
          <a:p>
            <a:pPr marL="0" indent="0">
              <a:buNone/>
            </a:pPr>
            <a:r>
              <a:rPr lang="en-ZA" sz="2400" dirty="0"/>
              <a:t>4. </a:t>
            </a:r>
            <a:r>
              <a:rPr lang="en-ZA" sz="2400" b="1" dirty="0"/>
              <a:t>Selected commodities:</a:t>
            </a:r>
            <a:endParaRPr lang="en-ZA" sz="2400" dirty="0"/>
          </a:p>
          <a:p>
            <a:pPr marL="0" indent="0">
              <a:buNone/>
            </a:pPr>
            <a:r>
              <a:rPr lang="en-ZA" sz="2400" dirty="0"/>
              <a:t>	30 value chain groupings; 1600 observations: Deciduous- citrus- 	stone fruit, wine, dates, grains, dairy, sugar, forestry, meat and 	game…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842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19" y="274046"/>
            <a:ext cx="8498561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8" y="38373"/>
            <a:ext cx="9331717" cy="582770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The theory of competitiveness: From Absolute Advantage (Adam Smith, 1776) to Competitive Advantage ( Porter, 1998)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" y="1728192"/>
            <a:ext cx="9315123" cy="6237312"/>
          </a:xfrm>
        </p:spPr>
        <p:txBody>
          <a:bodyPr/>
          <a:lstStyle/>
          <a:p>
            <a:endParaRPr lang="en-ZA" dirty="0"/>
          </a:p>
          <a:p>
            <a:r>
              <a:rPr lang="en-ZA" sz="2400" dirty="0"/>
              <a:t>Mercantilism; “strengthening the country” (1500-1800)</a:t>
            </a:r>
          </a:p>
          <a:p>
            <a:r>
              <a:rPr lang="en-ZA" sz="2400" dirty="0"/>
              <a:t>Classical Trade Theory:</a:t>
            </a:r>
          </a:p>
          <a:p>
            <a:pPr marL="0" indent="0">
              <a:buNone/>
            </a:pPr>
            <a:r>
              <a:rPr lang="en-ZA" sz="2400" dirty="0"/>
              <a:t>- Absolute Advantage – wealth is created by natural  endowments  (Adam Smith, 1776)</a:t>
            </a:r>
          </a:p>
          <a:p>
            <a:pPr marL="0" indent="0">
              <a:buNone/>
            </a:pPr>
            <a:r>
              <a:rPr lang="en-ZA" sz="2400" dirty="0"/>
              <a:t>- Comparative Advantage - specialisation theory (David Riccardo, 1817)</a:t>
            </a:r>
          </a:p>
          <a:p>
            <a:pPr marL="0" indent="0">
              <a:buNone/>
            </a:pPr>
            <a:r>
              <a:rPr lang="en-ZA" sz="2400" dirty="0"/>
              <a:t>- Politics of Protection (J.S. Mill, 1873)</a:t>
            </a:r>
          </a:p>
          <a:p>
            <a:r>
              <a:rPr lang="en-ZA" sz="2400" dirty="0"/>
              <a:t>Neoclassical models:</a:t>
            </a:r>
          </a:p>
          <a:p>
            <a:pPr marL="0" indent="0">
              <a:buNone/>
            </a:pPr>
            <a:r>
              <a:rPr lang="en-ZA" sz="2400" dirty="0"/>
              <a:t>- Factor Proportions Theory – TFP (</a:t>
            </a:r>
            <a:r>
              <a:rPr lang="en-ZA" sz="2400" dirty="0" err="1"/>
              <a:t>Heckscher</a:t>
            </a:r>
            <a:r>
              <a:rPr lang="en-ZA" sz="2400" dirty="0"/>
              <a:t>-Ohlin, 1919,1933)</a:t>
            </a:r>
          </a:p>
          <a:p>
            <a:pPr marL="0" indent="0">
              <a:buNone/>
            </a:pPr>
            <a:r>
              <a:rPr lang="en-ZA" sz="2400" dirty="0"/>
              <a:t>- Factor Price Equalisation Theorem – (Samuelson, 1948)</a:t>
            </a:r>
          </a:p>
        </p:txBody>
      </p:sp>
    </p:spTree>
    <p:extLst>
      <p:ext uri="{BB962C8B-B14F-4D97-AF65-F5344CB8AC3E}">
        <p14:creationId xmlns:p14="http://schemas.microsoft.com/office/powerpoint/2010/main" val="328840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196752"/>
          </a:xfrm>
        </p:spPr>
        <p:txBody>
          <a:bodyPr/>
          <a:lstStyle/>
          <a:p>
            <a:r>
              <a:rPr lang="en-ZA" b="1" dirty="0" smtClean="0"/>
              <a:t>    Theoretical </a:t>
            </a:r>
            <a:r>
              <a:rPr lang="en-ZA" b="1" dirty="0"/>
              <a:t>framework: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08720"/>
            <a:ext cx="8066858" cy="5949280"/>
          </a:xfrm>
        </p:spPr>
        <p:txBody>
          <a:bodyPr>
            <a:normAutofit lnSpcReduction="10000"/>
          </a:bodyPr>
          <a:lstStyle/>
          <a:p>
            <a:r>
              <a:rPr lang="en-ZA" sz="2400" dirty="0"/>
              <a:t>Challenges to Comparative Advantage: </a:t>
            </a:r>
          </a:p>
          <a:p>
            <a:pPr marL="0" indent="0">
              <a:buNone/>
            </a:pPr>
            <a:r>
              <a:rPr lang="en-ZA" sz="2400" dirty="0"/>
              <a:t>- Leontief Paradox – opposing the H-O Theory ( V. Leontief, 1953)</a:t>
            </a:r>
          </a:p>
          <a:p>
            <a:pPr marL="0" indent="0">
              <a:buNone/>
            </a:pPr>
            <a:r>
              <a:rPr lang="en-ZA" sz="2400" dirty="0"/>
              <a:t>- Wealth through Economies of Scale ( Krugman, 1979; Lancaster, 1979)</a:t>
            </a:r>
          </a:p>
          <a:p>
            <a:r>
              <a:rPr lang="en-ZA" sz="2400" dirty="0"/>
              <a:t>New Competitiveness Theory:</a:t>
            </a:r>
          </a:p>
          <a:p>
            <a:pPr marL="0" indent="0">
              <a:buNone/>
            </a:pPr>
            <a:r>
              <a:rPr lang="en-ZA" sz="2400" dirty="0"/>
              <a:t>- Competitive Advantages </a:t>
            </a:r>
            <a:r>
              <a:rPr lang="en-ZA" sz="2400" dirty="0" smtClean="0"/>
              <a:t>– </a:t>
            </a:r>
            <a:r>
              <a:rPr lang="en-ZA" sz="2400" b="1" dirty="0" smtClean="0"/>
              <a:t>wealth </a:t>
            </a:r>
            <a:r>
              <a:rPr lang="en-ZA" sz="2400" b="1" dirty="0"/>
              <a:t>through strategic </a:t>
            </a:r>
          </a:p>
          <a:p>
            <a:pPr marL="0" indent="0">
              <a:buNone/>
            </a:pPr>
            <a:r>
              <a:rPr lang="en-ZA" sz="2400" b="1" dirty="0"/>
              <a:t>  choices  (Michael Porter, 1990;1998</a:t>
            </a:r>
            <a:r>
              <a:rPr lang="en-ZA" sz="2400" b="1" dirty="0" smtClean="0"/>
              <a:t>);</a:t>
            </a:r>
            <a:r>
              <a:rPr lang="en-ZA" sz="2400" dirty="0" smtClean="0"/>
              <a:t> and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applications:</a:t>
            </a:r>
            <a:endParaRPr lang="en-ZA" sz="2400" dirty="0"/>
          </a:p>
          <a:p>
            <a:pPr marL="0" indent="0">
              <a:buNone/>
            </a:pPr>
            <a:r>
              <a:rPr lang="en-ZA" sz="2400" dirty="0"/>
              <a:t>- Nine Factor Model (Cho, 1994)</a:t>
            </a:r>
          </a:p>
          <a:p>
            <a:pPr marL="0" indent="0">
              <a:buNone/>
            </a:pPr>
            <a:r>
              <a:rPr lang="en-ZA" sz="2400" dirty="0"/>
              <a:t>- Double Diamond Models ( Rugman &amp; Cruz,1993;</a:t>
            </a:r>
          </a:p>
          <a:p>
            <a:pPr marL="0" indent="0">
              <a:buNone/>
            </a:pPr>
            <a:r>
              <a:rPr lang="en-ZA" sz="2400" dirty="0"/>
              <a:t>   Moon, Rugman &amp;Verbeke,1995)</a:t>
            </a:r>
            <a:endParaRPr lang="en-ZA" dirty="0"/>
          </a:p>
          <a:p>
            <a:pPr marL="0" indent="0">
              <a:buNone/>
            </a:pPr>
            <a:r>
              <a:rPr lang="en-ZA" sz="2400" dirty="0"/>
              <a:t>-  WEF (Global Competitiveness Report); IMD (WCR)</a:t>
            </a:r>
          </a:p>
        </p:txBody>
      </p:sp>
    </p:spTree>
    <p:extLst>
      <p:ext uri="{BB962C8B-B14F-4D97-AF65-F5344CB8AC3E}">
        <p14:creationId xmlns:p14="http://schemas.microsoft.com/office/powerpoint/2010/main" val="301351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12654"/>
              </p:ext>
            </p:extLst>
          </p:nvPr>
        </p:nvGraphicFramePr>
        <p:xfrm>
          <a:off x="179512" y="342900"/>
          <a:ext cx="8568952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084">
                  <a:extLst>
                    <a:ext uri="{9D8B030D-6E8A-4147-A177-3AD203B41FA5}">
                      <a16:colId xmlns="" xmlns:a16="http://schemas.microsoft.com/office/drawing/2014/main" val="2911716411"/>
                    </a:ext>
                  </a:extLst>
                </a:gridCol>
                <a:gridCol w="1597253">
                  <a:extLst>
                    <a:ext uri="{9D8B030D-6E8A-4147-A177-3AD203B41FA5}">
                      <a16:colId xmlns="" xmlns:a16="http://schemas.microsoft.com/office/drawing/2014/main" val="221740176"/>
                    </a:ext>
                  </a:extLst>
                </a:gridCol>
                <a:gridCol w="2150807">
                  <a:extLst>
                    <a:ext uri="{9D8B030D-6E8A-4147-A177-3AD203B41FA5}">
                      <a16:colId xmlns="" xmlns:a16="http://schemas.microsoft.com/office/drawing/2014/main" val="91987746"/>
                    </a:ext>
                  </a:extLst>
                </a:gridCol>
                <a:gridCol w="3132808">
                  <a:extLst>
                    <a:ext uri="{9D8B030D-6E8A-4147-A177-3AD203B41FA5}">
                      <a16:colId xmlns="" xmlns:a16="http://schemas.microsoft.com/office/drawing/2014/main" val="3509625940"/>
                    </a:ext>
                  </a:extLst>
                </a:gridCol>
              </a:tblGrid>
              <a:tr h="5388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National industry or sector researched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Authors or researchers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Proxies for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measurements and/or models/frameworks applied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Verdicts or conclusions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3816886743"/>
                  </a:ext>
                </a:extLst>
              </a:tr>
              <a:tr h="287666">
                <a:tc>
                  <a:txBody>
                    <a:bodyPr/>
                    <a:lstStyle/>
                    <a:p>
                      <a:pPr algn="just"/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The European agro-food system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ISMEA (1999)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RTA &amp; Porter diamond model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Scope for European Commission/Union integration 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2290326401"/>
                  </a:ext>
                </a:extLst>
              </a:tr>
              <a:tr h="417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Hungarian agricultural-food sectors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Fertő and Hubbard (2002)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RCA and RTA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Hungary has a comparative advantage for 11 of the 22 aggregated product groups.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148912744"/>
                  </a:ext>
                </a:extLst>
              </a:tr>
              <a:tr h="5630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Namibian table grape production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Thomas (2007)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Porter diamond model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The Namibian table grape chain is relatively competitive in the international arena. Primary production in becoming more competitive.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406940493"/>
                  </a:ext>
                </a:extLst>
              </a:tr>
              <a:tr h="4314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Livestock product exports from India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Kumar (2010)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Export and import analysis – nominal protection coefficient (NPC)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India is competitive in the export of meat products, except poultry.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3586628411"/>
                  </a:ext>
                </a:extLst>
              </a:tr>
              <a:tr h="5630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China’s agricultural products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Qiang, Yong-Sheng and Xiao-Yuan (2011)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RCA and 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trade coefficient specialisation (TCS)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Ability of direct factors is strong in terms of transformation from cost advantage and price advantage into competition advantage.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4161194127"/>
                  </a:ext>
                </a:extLst>
              </a:tr>
              <a:tr h="3936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Poultry production in the Czech Republic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Belová et al. (2012)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Trade-related comparisons – 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Lafay Index (LFI)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The comparative disadvantage deepens in relation to European Union countries.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2805342009"/>
                  </a:ext>
                </a:extLst>
              </a:tr>
              <a:tr h="4314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Global Pear Market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Valenciano, Giancinti and Uribe (2012)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RCA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Geography plays a main role in competitiveness with nearby markets, as happens in markets with free trade.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4110473666"/>
                  </a:ext>
                </a:extLst>
              </a:tr>
              <a:tr h="4314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Tobacco sub-sector in the Republic of Macedonia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Tuna, Georgiev and Nacka (2013)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RCA and 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Porter diamond model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The republic of Macedonia has favourable conditions and a competitive advantage for producing tobacco.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1438191100"/>
                  </a:ext>
                </a:extLst>
              </a:tr>
              <a:tr h="5753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Canadian wheat, beef and pork sectors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Sarker and Ratnasena (2014)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RCA and normalised revealed comparative advantage (NRCA)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Canada has enjoyed international competitiveness in the wheat sector, but not in the pork sector, whilst the beef sector has grown rapidly since 1992.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193" marR="30193" marT="0" marB="0" anchor="ctr"/>
                </a:tc>
                <a:extLst>
                  <a:ext uri="{0D108BD9-81ED-4DB2-BD59-A6C34878D82A}">
                    <a16:rowId xmlns="" xmlns:a16="http://schemas.microsoft.com/office/drawing/2014/main" val="214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3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sqlperformanceblog.com/wp-content/uploads/2013/08/5_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64" y="0"/>
            <a:ext cx="1485005" cy="14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40779" y="326354"/>
            <a:ext cx="900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      ACAP </a:t>
            </a:r>
            <a:r>
              <a:rPr lang="en-US" sz="2400" b="1" dirty="0" smtClean="0"/>
              <a:t>approach to COMPETITIVE </a:t>
            </a:r>
            <a:r>
              <a:rPr lang="en-US" sz="2400" b="1" dirty="0"/>
              <a:t>PERFORMANCE </a:t>
            </a:r>
            <a:r>
              <a:rPr lang="en-US" sz="2400" b="1" dirty="0" smtClean="0"/>
              <a:t>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ANALYSIS: A </a:t>
            </a:r>
            <a:r>
              <a:rPr lang="en-US" sz="2400" b="1" dirty="0"/>
              <a:t>Five Step analytical framework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0918293"/>
              </p:ext>
            </p:extLst>
          </p:nvPr>
        </p:nvGraphicFramePr>
        <p:xfrm>
          <a:off x="0" y="1340768"/>
          <a:ext cx="86646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2577663"/>
            <a:ext cx="5040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b="1" dirty="0">
                <a:solidFill>
                  <a:srgbClr val="FF0000"/>
                </a:solidFill>
              </a:rPr>
              <a:t>Empirically measure competitive </a:t>
            </a:r>
            <a:r>
              <a:rPr lang="en-ZA" sz="1700" b="1" dirty="0" smtClean="0">
                <a:solidFill>
                  <a:srgbClr val="FF0000"/>
                </a:solidFill>
              </a:rPr>
              <a:t>performance - IF YOU MEASURE YOU CAN MANAGE</a:t>
            </a:r>
            <a:endParaRPr lang="en-ZA" sz="17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782" y="3596423"/>
            <a:ext cx="6611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b="1" dirty="0">
                <a:solidFill>
                  <a:srgbClr val="FF0000"/>
                </a:solidFill>
              </a:rPr>
              <a:t>Identify, through interviews with industry experts and knowledgeable stakeholders (Executive Survey), trends and major factors impacting  on competitive performance</a:t>
            </a:r>
          </a:p>
          <a:p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3072" y="4737925"/>
            <a:ext cx="708913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b="1" dirty="0">
                <a:solidFill>
                  <a:srgbClr val="FF0000"/>
                </a:solidFill>
              </a:rPr>
              <a:t>Establish the major Determinants of Competitiveness through the application of the “new” competitiveness theory (Porter, 1990)</a:t>
            </a:r>
          </a:p>
          <a:p>
            <a:endParaRPr lang="en-GB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682100"/>
            <a:ext cx="6999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700" b="1" dirty="0">
                <a:solidFill>
                  <a:srgbClr val="FF0000"/>
                </a:solidFill>
              </a:rPr>
              <a:t>Develop strategies to enhance the competitiveness of Agricultural Industries in SA –Participative planning (Log Frames…)</a:t>
            </a:r>
          </a:p>
        </p:txBody>
      </p:sp>
    </p:spTree>
    <p:extLst>
      <p:ext uri="{BB962C8B-B14F-4D97-AF65-F5344CB8AC3E}">
        <p14:creationId xmlns:p14="http://schemas.microsoft.com/office/powerpoint/2010/main" val="387952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47" y="3068960"/>
            <a:ext cx="3888432" cy="252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7223" y="116632"/>
            <a:ext cx="9277567" cy="559611"/>
          </a:xfrm>
        </p:spPr>
        <p:txBody>
          <a:bodyPr/>
          <a:lstStyle/>
          <a:p>
            <a:r>
              <a:rPr lang="en-ZA" sz="3200" dirty="0">
                <a:solidFill>
                  <a:schemeClr val="tx1"/>
                </a:solidFill>
              </a:rPr>
              <a:t/>
            </a:r>
            <a:br>
              <a:rPr lang="en-ZA" sz="3200" dirty="0">
                <a:solidFill>
                  <a:schemeClr val="tx1"/>
                </a:solidFill>
              </a:rPr>
            </a:br>
            <a:r>
              <a:rPr lang="en-ZA" sz="2800" b="1" dirty="0">
                <a:solidFill>
                  <a:schemeClr val="tx1"/>
                </a:solidFill>
              </a:rPr>
              <a:t>Step 1:DEFINING COMPETITIVE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604448" cy="6456017"/>
          </a:xfrm>
        </p:spPr>
        <p:txBody>
          <a:bodyPr>
            <a:noAutofit/>
          </a:bodyPr>
          <a:lstStyle/>
          <a:p>
            <a:pPr algn="just"/>
            <a:r>
              <a:rPr lang="en-ZA" sz="2400" b="1" i="0" dirty="0">
                <a:solidFill>
                  <a:srgbClr val="000000"/>
                </a:solidFill>
              </a:rPr>
              <a:t>“The ability of an industry/firm/sector to attract investment and other scares resources by </a:t>
            </a:r>
            <a:r>
              <a:rPr lang="en-ZA" sz="2800" b="1" i="0" dirty="0">
                <a:solidFill>
                  <a:srgbClr val="000000"/>
                </a:solidFill>
              </a:rPr>
              <a:t>trading</a:t>
            </a:r>
            <a:r>
              <a:rPr lang="en-ZA" sz="3200" b="1" i="0" dirty="0">
                <a:solidFill>
                  <a:srgbClr val="000000"/>
                </a:solidFill>
              </a:rPr>
              <a:t>  </a:t>
            </a:r>
            <a:r>
              <a:rPr lang="en-ZA" sz="2400" b="1" i="0" dirty="0">
                <a:solidFill>
                  <a:srgbClr val="000000"/>
                </a:solidFill>
              </a:rPr>
              <a:t>products in the </a:t>
            </a:r>
            <a:r>
              <a:rPr lang="en-ZA" sz="2800" b="1" i="0" dirty="0">
                <a:solidFill>
                  <a:srgbClr val="000000"/>
                </a:solidFill>
              </a:rPr>
              <a:t>global </a:t>
            </a:r>
            <a:r>
              <a:rPr lang="en-ZA" sz="2800" b="1" i="0" dirty="0" smtClean="0">
                <a:solidFill>
                  <a:srgbClr val="000000"/>
                </a:solidFill>
              </a:rPr>
              <a:t>market,</a:t>
            </a:r>
            <a:r>
              <a:rPr lang="en-ZA" sz="2400" b="1" i="0" dirty="0" smtClean="0">
                <a:solidFill>
                  <a:srgbClr val="000000"/>
                </a:solidFill>
              </a:rPr>
              <a:t> whilst </a:t>
            </a:r>
            <a:r>
              <a:rPr lang="en-ZA" sz="2400" b="1" i="0" dirty="0">
                <a:solidFill>
                  <a:srgbClr val="000000"/>
                </a:solidFill>
              </a:rPr>
              <a:t>striving to earn at least the </a:t>
            </a:r>
            <a:r>
              <a:rPr lang="en-ZA" sz="2800" b="1" i="0" dirty="0">
                <a:solidFill>
                  <a:srgbClr val="000000"/>
                </a:solidFill>
              </a:rPr>
              <a:t>opportunity cost</a:t>
            </a:r>
            <a:r>
              <a:rPr lang="en-ZA" sz="2400" b="1" i="0" dirty="0">
                <a:solidFill>
                  <a:srgbClr val="000000"/>
                </a:solidFill>
              </a:rPr>
              <a:t> of resources engaged” (</a:t>
            </a:r>
            <a:r>
              <a:rPr lang="en-ZA" sz="2400" b="1" i="0" dirty="0" err="1">
                <a:solidFill>
                  <a:srgbClr val="000000"/>
                </a:solidFill>
              </a:rPr>
              <a:t>Freebairn</a:t>
            </a:r>
            <a:r>
              <a:rPr lang="en-ZA" sz="2400" b="1" i="0" dirty="0">
                <a:solidFill>
                  <a:srgbClr val="000000"/>
                </a:solidFill>
              </a:rPr>
              <a:t>, 1987)</a:t>
            </a:r>
          </a:p>
          <a:p>
            <a:pPr algn="just"/>
            <a:endParaRPr lang="en-ZA" sz="2800" b="1" i="0" dirty="0">
              <a:solidFill>
                <a:srgbClr val="000000"/>
              </a:solidFill>
            </a:endParaRPr>
          </a:p>
          <a:p>
            <a:pPr algn="l"/>
            <a:r>
              <a:rPr lang="en-ZA" sz="2800" b="1" i="0" dirty="0">
                <a:solidFill>
                  <a:srgbClr val="000000"/>
                </a:solidFill>
              </a:rPr>
              <a:t>Notions of</a:t>
            </a:r>
            <a:r>
              <a:rPr lang="en-ZA" sz="2800" b="1" i="0" dirty="0" smtClean="0">
                <a:solidFill>
                  <a:srgbClr val="000000"/>
                </a:solidFill>
              </a:rPr>
              <a:t>:</a:t>
            </a:r>
            <a:endParaRPr lang="en-ZA" sz="2800" b="1" i="0" dirty="0">
              <a:solidFill>
                <a:srgbClr val="000000"/>
              </a:solidFill>
            </a:endParaRPr>
          </a:p>
          <a:p>
            <a:pPr algn="l"/>
            <a:r>
              <a:rPr lang="en-ZA" sz="2800" b="1" i="0" dirty="0">
                <a:solidFill>
                  <a:schemeClr val="accent2">
                    <a:lumMod val="50000"/>
                  </a:schemeClr>
                </a:solidFill>
              </a:rPr>
              <a:t>- Sustained international </a:t>
            </a:r>
            <a:r>
              <a:rPr lang="en-ZA" sz="2800" b="1" i="0" dirty="0" smtClean="0">
                <a:solidFill>
                  <a:schemeClr val="accent2">
                    <a:lumMod val="50000"/>
                  </a:schemeClr>
                </a:solidFill>
              </a:rPr>
              <a:t>trade</a:t>
            </a:r>
          </a:p>
          <a:p>
            <a:pPr algn="l"/>
            <a:r>
              <a:rPr lang="en-ZA" sz="2800" b="1" i="0" dirty="0" smtClean="0">
                <a:solidFill>
                  <a:schemeClr val="accent2">
                    <a:lumMod val="50000"/>
                  </a:schemeClr>
                </a:solidFill>
              </a:rPr>
              <a:t>- Scarcity; opportunity cost; </a:t>
            </a:r>
          </a:p>
          <a:p>
            <a:pPr algn="l"/>
            <a:r>
              <a:rPr lang="en-ZA" sz="2800" b="1" i="0" dirty="0" smtClean="0">
                <a:solidFill>
                  <a:schemeClr val="accent2">
                    <a:lumMod val="50000"/>
                  </a:schemeClr>
                </a:solidFill>
              </a:rPr>
              <a:t>- Trends – “understand the trends and you know </a:t>
            </a:r>
          </a:p>
          <a:p>
            <a:pPr algn="l"/>
            <a:r>
              <a:rPr lang="en-ZA" sz="2800" b="1" i="0" dirty="0" smtClean="0">
                <a:solidFill>
                  <a:schemeClr val="accent2">
                    <a:lumMod val="50000"/>
                  </a:schemeClr>
                </a:solidFill>
              </a:rPr>
              <a:t>   what is happening”</a:t>
            </a:r>
            <a:endParaRPr lang="en-Z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ZA" sz="28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55576" y="133085"/>
            <a:ext cx="7848872" cy="872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30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331476"/>
            <a:ext cx="3059832" cy="175432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accent2">
                    <a:lumMod val="75000"/>
                  </a:schemeClr>
                </a:solidFill>
              </a:rPr>
              <a:t>TRADE BASED 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RCA and </a:t>
            </a:r>
            <a:r>
              <a:rPr lang="en-ZA" sz="2400" b="1" dirty="0">
                <a:solidFill>
                  <a:schemeClr val="accent2"/>
                </a:solidFill>
              </a:rPr>
              <a:t>RTA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Other Indices; EMS, NEI, </a:t>
            </a:r>
          </a:p>
          <a:p>
            <a:pPr lvl="1"/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5686790" y="1124744"/>
            <a:ext cx="317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accent2">
                    <a:lumMod val="75000"/>
                  </a:schemeClr>
                </a:solidFill>
              </a:rPr>
              <a:t>STRATEGIC ANALYSIS </a:t>
            </a:r>
          </a:p>
          <a:p>
            <a:r>
              <a:rPr lang="en-ZA" sz="2400" b="1" dirty="0">
                <a:solidFill>
                  <a:schemeClr val="accent2">
                    <a:lumMod val="75000"/>
                  </a:schemeClr>
                </a:solidFill>
              </a:rPr>
              <a:t>&amp; 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Cost 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Profitability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Productivity and Efficiency measures</a:t>
            </a:r>
          </a:p>
          <a:p>
            <a:pPr marL="285750" indent="-285750">
              <a:buFont typeface="Arial" pitchFamily="34" charset="0"/>
              <a:buChar char="•"/>
            </a:pPr>
            <a:endParaRPr lang="en-ZA" b="1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b="1" dirty="0">
                <a:solidFill>
                  <a:srgbClr val="000000"/>
                </a:solidFill>
              </a:rPr>
              <a:t>PORTER DIAMOND;EXEC SURVEYS; FOCUS GROUPS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40" y="4221088"/>
            <a:ext cx="3078348" cy="24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2454" y="3068960"/>
                <a:ext cx="3139448" cy="3583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𝑹𝑪𝑨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𝑹𝑿𝑨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𝒊𝒌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b="1" dirty="0"/>
                  <a:t> /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𝒏𝒋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𝒏𝒌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b="1" dirty="0"/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𝑹𝑴𝑨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𝒊𝒌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b="1" dirty="0"/>
                  <a:t> /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𝒏𝒋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𝒏𝒌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b="1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𝑹𝑻𝑨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chemeClr val="accent2">
                        <a:lumMod val="50000"/>
                      </a:schemeClr>
                    </a:solidFill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𝑹𝑿𝑨</m:t>
                        </m:r>
                      </m:e>
                      <m:sub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chemeClr val="accent2">
                        <a:lumMod val="50000"/>
                      </a:schemeClr>
                    </a:solidFill>
                  </a:rPr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𝑹𝑴𝑨</m:t>
                        </m:r>
                      </m:e>
                      <m:sub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GB" sz="1200" b="1" dirty="0"/>
                  <a:t>(Balassa 1966, Vollrath 1991)</a:t>
                </a:r>
              </a:p>
              <a:p>
                <a:endParaRPr lang="en-GB" sz="2000" b="1" dirty="0"/>
              </a:p>
              <a:p>
                <a:r>
                  <a:rPr lang="en-GB" sz="2000" b="1" dirty="0"/>
                  <a:t>Data:</a:t>
                </a:r>
                <a:endParaRPr lang="en-GB" sz="1200" b="1" dirty="0"/>
              </a:p>
              <a:p>
                <a:r>
                  <a:rPr lang="en-GB" b="1" dirty="0"/>
                  <a:t>FAO STATS -1961; </a:t>
                </a:r>
              </a:p>
              <a:p>
                <a:r>
                  <a:rPr lang="en-GB" b="1" dirty="0"/>
                  <a:t>TRADEMAP -2001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4" y="3068960"/>
                <a:ext cx="3139448" cy="3583545"/>
              </a:xfrm>
              <a:prstGeom prst="rect">
                <a:avLst/>
              </a:prstGeom>
              <a:blipFill rotWithShape="0">
                <a:blip r:embed="rId3"/>
                <a:stretch>
                  <a:fillRect l="-213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50772092"/>
              </p:ext>
            </p:extLst>
          </p:nvPr>
        </p:nvGraphicFramePr>
        <p:xfrm>
          <a:off x="2411760" y="3322566"/>
          <a:ext cx="3824914" cy="29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rved Down Arrow 4"/>
          <p:cNvSpPr/>
          <p:nvPr/>
        </p:nvSpPr>
        <p:spPr>
          <a:xfrm rot="2501808">
            <a:off x="2570419" y="2518585"/>
            <a:ext cx="1769936" cy="504056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8121557" flipV="1">
            <a:off x="3979365" y="2487400"/>
            <a:ext cx="1769936" cy="566425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4300" y="9574"/>
            <a:ext cx="8999984" cy="61111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3200" b="1" i="0" dirty="0" smtClean="0">
                <a:solidFill>
                  <a:schemeClr val="accent1"/>
                </a:solidFill>
              </a:rPr>
              <a:t>  STEP 2: MEASUREMENT </a:t>
            </a:r>
            <a:r>
              <a:rPr lang="en-ZA" sz="3200" b="1" i="0" dirty="0">
                <a:solidFill>
                  <a:schemeClr val="accent1"/>
                </a:solidFill>
              </a:rPr>
              <a:t>AND ANALYSES:</a:t>
            </a:r>
          </a:p>
        </p:txBody>
      </p:sp>
    </p:spTree>
    <p:extLst>
      <p:ext uri="{BB962C8B-B14F-4D97-AF65-F5344CB8AC3E}">
        <p14:creationId xmlns:p14="http://schemas.microsoft.com/office/powerpoint/2010/main" val="159037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718036" cy="432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30" y="144879"/>
            <a:ext cx="7680732" cy="1320800"/>
          </a:xfrm>
        </p:spPr>
        <p:txBody>
          <a:bodyPr>
            <a:normAutofit/>
          </a:bodyPr>
          <a:lstStyle/>
          <a:p>
            <a:r>
              <a:rPr lang="en-ZA" dirty="0"/>
              <a:t>    </a:t>
            </a:r>
            <a:r>
              <a:rPr lang="en-ZA" b="1" dirty="0"/>
              <a:t>SA Agricultural competitiveness:              </a:t>
            </a:r>
            <a:br>
              <a:rPr lang="en-ZA" b="1" dirty="0"/>
            </a:br>
            <a:r>
              <a:rPr lang="en-ZA" b="1" dirty="0"/>
              <a:t>      long term trends (FAO Data)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55776" y="2492896"/>
            <a:ext cx="0" cy="30742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61399" y="2492898"/>
            <a:ext cx="0" cy="30742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95403" y="2492896"/>
            <a:ext cx="0" cy="30243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03515" y="2442975"/>
            <a:ext cx="0" cy="30742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116" y="43651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Protectionism;</a:t>
            </a:r>
          </a:p>
          <a:p>
            <a:r>
              <a:rPr lang="en-ZA" dirty="0" smtClean="0"/>
              <a:t>Subsidisation </a:t>
            </a:r>
          </a:p>
          <a:p>
            <a:r>
              <a:rPr lang="en-ZA" dirty="0" smtClean="0"/>
              <a:t>of farming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2613973" y="260065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War – </a:t>
            </a:r>
            <a:r>
              <a:rPr lang="en-ZA" dirty="0" smtClean="0"/>
              <a:t>economy;</a:t>
            </a:r>
          </a:p>
          <a:p>
            <a:r>
              <a:rPr lang="en-ZA" dirty="0" smtClean="0"/>
              <a:t>Urbanisation</a:t>
            </a:r>
          </a:p>
          <a:p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2660335" y="2995482"/>
            <a:ext cx="1742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600" b="1" dirty="0" smtClean="0"/>
          </a:p>
          <a:p>
            <a:r>
              <a:rPr lang="en-ZA" sz="1600" b="1" dirty="0" smtClean="0"/>
              <a:t>1st economic deregulation</a:t>
            </a:r>
          </a:p>
          <a:p>
            <a:endParaRPr lang="en-ZA" sz="1600" b="1" dirty="0" smtClean="0"/>
          </a:p>
          <a:p>
            <a:r>
              <a:rPr lang="en-ZA" sz="1600" b="1" dirty="0" smtClean="0"/>
              <a:t>Reduction in direct farm subs</a:t>
            </a:r>
          </a:p>
          <a:p>
            <a:endParaRPr lang="en-ZA" sz="1600" b="1" dirty="0"/>
          </a:p>
          <a:p>
            <a:r>
              <a:rPr lang="en-ZA" sz="1600" b="1" dirty="0" smtClean="0"/>
              <a:t>Droughts?</a:t>
            </a:r>
            <a:endParaRPr lang="en-Z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61399" y="2675123"/>
            <a:ext cx="1234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Sanctions </a:t>
            </a:r>
            <a:r>
              <a:rPr lang="en-ZA" dirty="0" smtClean="0"/>
              <a:t>economy</a:t>
            </a:r>
          </a:p>
          <a:p>
            <a:endParaRPr lang="en-ZA" dirty="0" smtClean="0"/>
          </a:p>
          <a:p>
            <a:r>
              <a:rPr lang="en-ZA" dirty="0" smtClean="0"/>
              <a:t>Low </a:t>
            </a:r>
            <a:r>
              <a:rPr lang="en-ZA" dirty="0" err="1" smtClean="0"/>
              <a:t>agric</a:t>
            </a:r>
            <a:r>
              <a:rPr lang="en-ZA" dirty="0" smtClean="0"/>
              <a:t> subsidies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5676291" y="2613466"/>
            <a:ext cx="2193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Madiba</a:t>
            </a:r>
            <a:r>
              <a:rPr lang="en-ZA" dirty="0"/>
              <a:t> Magic</a:t>
            </a:r>
          </a:p>
          <a:p>
            <a:pPr algn="ctr"/>
            <a:r>
              <a:rPr lang="en-ZA" dirty="0"/>
              <a:t> +</a:t>
            </a:r>
          </a:p>
          <a:p>
            <a:r>
              <a:rPr lang="en-ZA" dirty="0"/>
              <a:t>Learning by </a:t>
            </a:r>
            <a:r>
              <a:rPr lang="en-ZA" dirty="0" smtClean="0"/>
              <a:t>doing</a:t>
            </a:r>
          </a:p>
          <a:p>
            <a:endParaRPr lang="en-ZA" dirty="0" smtClean="0"/>
          </a:p>
          <a:p>
            <a:r>
              <a:rPr lang="en-ZA" dirty="0" smtClean="0"/>
              <a:t>“no” </a:t>
            </a:r>
            <a:r>
              <a:rPr lang="en-ZA" dirty="0" err="1" smtClean="0"/>
              <a:t>agric</a:t>
            </a:r>
            <a:r>
              <a:rPr lang="en-ZA" dirty="0" smtClean="0"/>
              <a:t> subs</a:t>
            </a:r>
          </a:p>
          <a:p>
            <a:endParaRPr lang="en-ZA" dirty="0"/>
          </a:p>
          <a:p>
            <a:r>
              <a:rPr lang="en-ZA" dirty="0" smtClean="0"/>
              <a:t>Droughts?</a:t>
            </a:r>
            <a:endParaRPr lang="en-ZA" dirty="0"/>
          </a:p>
          <a:p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7785738" y="2620628"/>
            <a:ext cx="1274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Sustaining </a:t>
            </a:r>
          </a:p>
          <a:p>
            <a:r>
              <a:rPr lang="en-ZA" dirty="0"/>
              <a:t>Global</a:t>
            </a:r>
          </a:p>
          <a:p>
            <a:r>
              <a:rPr lang="en-ZA" dirty="0"/>
              <a:t>Comp</a:t>
            </a:r>
            <a:r>
              <a:rPr lang="en-ZA" dirty="0" smtClean="0"/>
              <a:t>.</a:t>
            </a:r>
          </a:p>
          <a:p>
            <a:r>
              <a:rPr lang="en-ZA" dirty="0" smtClean="0"/>
              <a:t>“low </a:t>
            </a:r>
            <a:r>
              <a:rPr lang="en-ZA" dirty="0" err="1" smtClean="0"/>
              <a:t>agric</a:t>
            </a:r>
            <a:r>
              <a:rPr lang="en-ZA" dirty="0" smtClean="0"/>
              <a:t>” subs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747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4" y="145891"/>
            <a:ext cx="8280920" cy="1296654"/>
          </a:xfrm>
        </p:spPr>
        <p:txBody>
          <a:bodyPr>
            <a:normAutofit/>
          </a:bodyPr>
          <a:lstStyle/>
          <a:p>
            <a:r>
              <a:rPr lang="en-ZA" b="1" dirty="0"/>
              <a:t>GREETINGS FROM STELLENBOSH   </a:t>
            </a:r>
            <a:br>
              <a:rPr lang="en-ZA" b="1" dirty="0"/>
            </a:br>
            <a:r>
              <a:rPr lang="en-ZA" b="1" dirty="0"/>
              <a:t>     UNIVERSITY, SOUTH AFRICA</a:t>
            </a:r>
          </a:p>
        </p:txBody>
      </p:sp>
      <p:pic>
        <p:nvPicPr>
          <p:cNvPr id="6" name="Picture 6" descr="http://www.sun.ac.za/images/landingsblad/US_gro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6866"/>
          <a:stretch>
            <a:fillRect/>
          </a:stretch>
        </p:blipFill>
        <p:spPr bwMode="auto">
          <a:xfrm>
            <a:off x="505698" y="1495811"/>
            <a:ext cx="7963883" cy="513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1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4" y="1484784"/>
            <a:ext cx="8299363" cy="49685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648" y="144879"/>
            <a:ext cx="8448805" cy="1320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Industry </a:t>
            </a:r>
            <a:r>
              <a:rPr lang="en-ZA" b="1" dirty="0" smtClean="0"/>
              <a:t>RTA’s  2001 -2015 </a:t>
            </a:r>
            <a:r>
              <a:rPr lang="en-ZA" b="1" dirty="0"/>
              <a:t>: Agriculture, Forestry and Fisheries (ITC Data)</a:t>
            </a:r>
          </a:p>
        </p:txBody>
      </p:sp>
    </p:spTree>
    <p:extLst>
      <p:ext uri="{BB962C8B-B14F-4D97-AF65-F5344CB8AC3E}">
        <p14:creationId xmlns:p14="http://schemas.microsoft.com/office/powerpoint/2010/main" val="55689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" y="1715622"/>
            <a:ext cx="8939937" cy="51201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2031" y="168627"/>
            <a:ext cx="7680732" cy="15707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Industry RTA’s : </a:t>
            </a:r>
            <a:r>
              <a:rPr lang="en-ZA" b="1" dirty="0" smtClean="0"/>
              <a:t>Primary Agriculture     </a:t>
            </a:r>
          </a:p>
          <a:p>
            <a:r>
              <a:rPr lang="en-ZA" b="1" dirty="0"/>
              <a:t> </a:t>
            </a:r>
            <a:r>
              <a:rPr lang="en-ZA" b="1" dirty="0" smtClean="0"/>
              <a:t>    vs Agro-Processing </a:t>
            </a:r>
            <a:r>
              <a:rPr lang="en-ZA" b="1" dirty="0"/>
              <a:t>(ITC Data)</a:t>
            </a:r>
          </a:p>
        </p:txBody>
      </p:sp>
    </p:spTree>
    <p:extLst>
      <p:ext uri="{BB962C8B-B14F-4D97-AF65-F5344CB8AC3E}">
        <p14:creationId xmlns:p14="http://schemas.microsoft.com/office/powerpoint/2010/main" val="307803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9330" y="144879"/>
            <a:ext cx="7680732" cy="132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Cyprus Agricultural Industry RTA,  </a:t>
            </a:r>
          </a:p>
          <a:p>
            <a:r>
              <a:rPr lang="en-ZA" b="1" dirty="0"/>
              <a:t>Primary and </a:t>
            </a:r>
            <a:r>
              <a:rPr lang="en-ZA" b="1" dirty="0" smtClean="0"/>
              <a:t>Agro-processing </a:t>
            </a:r>
            <a:r>
              <a:rPr lang="en-ZA" b="1" dirty="0"/>
              <a:t>RTA’s (ITC Data)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" y="1412776"/>
            <a:ext cx="914883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89522"/>
              </p:ext>
            </p:extLst>
          </p:nvPr>
        </p:nvGraphicFramePr>
        <p:xfrm>
          <a:off x="215280" y="1705396"/>
          <a:ext cx="8713440" cy="5010304"/>
        </p:xfrm>
        <a:graphic>
          <a:graphicData uri="http://schemas.openxmlformats.org/drawingml/2006/table">
            <a:tbl>
              <a:tblPr/>
              <a:tblGrid>
                <a:gridCol w="540296">
                  <a:extLst>
                    <a:ext uri="{9D8B030D-6E8A-4147-A177-3AD203B41FA5}">
                      <a16:colId xmlns="" xmlns:a16="http://schemas.microsoft.com/office/drawing/2014/main" val="586325700"/>
                    </a:ext>
                  </a:extLst>
                </a:gridCol>
                <a:gridCol w="3240254">
                  <a:extLst>
                    <a:ext uri="{9D8B030D-6E8A-4147-A177-3AD203B41FA5}">
                      <a16:colId xmlns="" xmlns:a16="http://schemas.microsoft.com/office/drawing/2014/main" val="670674412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3203855498"/>
                    </a:ext>
                  </a:extLst>
                </a:gridCol>
                <a:gridCol w="304616">
                  <a:extLst>
                    <a:ext uri="{9D8B030D-6E8A-4147-A177-3AD203B41FA5}">
                      <a16:colId xmlns="" xmlns:a16="http://schemas.microsoft.com/office/drawing/2014/main" val="323079141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393813086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2356640692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1059547253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70721276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2071137830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3261422949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3848049258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335110678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130608342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63832941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253505273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2588662370"/>
                    </a:ext>
                  </a:extLst>
                </a:gridCol>
                <a:gridCol w="330591">
                  <a:extLst>
                    <a:ext uri="{9D8B030D-6E8A-4147-A177-3AD203B41FA5}">
                      <a16:colId xmlns="" xmlns:a16="http://schemas.microsoft.com/office/drawing/2014/main" val="1888220499"/>
                    </a:ext>
                  </a:extLst>
                </a:gridCol>
              </a:tblGrid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110313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Maize (corn) groats and meal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23.95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4.09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121.22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23.66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34.19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24.54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36.94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47.89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48.78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62.91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4588834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110220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Maize (corn) flour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24.36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15.86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4.31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11.83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10.18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13.69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8.61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11.48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14.20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7211100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110419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Cereals, rolled or flaked grains nes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-0.57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2.89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998601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110812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Maize (corn) starch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13.66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10.85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7.28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3.55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3.48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2.79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7187327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110320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Pellets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5.24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4.69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8.56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30715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110319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Cereal groats and meal nes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36.39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-2.97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-4.47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-9.50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5.69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1734773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110100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 or meslin flour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157165"/>
                  </a:ext>
                </a:extLst>
              </a:tr>
              <a:tr h="287619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Flour and meal of the dried leguminous vegetables of heading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-0.55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4.98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6.77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39982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110819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Starches nes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-0.60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042228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110290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Cereal flour nes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6.13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1422455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110422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Oats, hulled,pearled,sliced or kibbled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-2.07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-1.60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-3.40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787303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110510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flour and meal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-12.45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-16.70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-17.23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2014353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110811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Wheat, starch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-0.45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-0.61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-0.38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4.76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1173910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110429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Cereals, hulled, pearled, sliced or kibbled nes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-0.89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-2.30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818357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110520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Potato flakes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-0.85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-0.82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-0.85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-0.79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-0.68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-1.10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-0.52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130311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110430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 of cereals, whole, rolled, flaked or ground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1823558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110210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Rye flour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-0.61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-2.07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-4.18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-4.74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-4.28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-1.71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-1.76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-2.72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-1.12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-1.03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9914608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110230</a:t>
                      </a:r>
                    </a:p>
                  </a:txBody>
                  <a:tcPr marL="5164" marR="5164" marT="5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Rice flour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5164" marR="5164" marT="516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051755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2850" y="168627"/>
            <a:ext cx="9293686" cy="15707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 </a:t>
            </a:r>
            <a:r>
              <a:rPr lang="en-ZA" b="1" dirty="0" smtClean="0"/>
              <a:t>  </a:t>
            </a:r>
            <a:r>
              <a:rPr lang="en-ZA" b="1" dirty="0" smtClean="0">
                <a:solidFill>
                  <a:schemeClr val="tx1"/>
                </a:solidFill>
              </a:rPr>
              <a:t>RSA industry </a:t>
            </a:r>
            <a:r>
              <a:rPr lang="en-ZA" b="1" dirty="0">
                <a:solidFill>
                  <a:schemeClr val="tx1"/>
                </a:solidFill>
              </a:rPr>
              <a:t>RTA’s </a:t>
            </a:r>
            <a:r>
              <a:rPr lang="en-ZA" b="1" dirty="0" smtClean="0">
                <a:solidFill>
                  <a:schemeClr val="tx1"/>
                </a:solidFill>
              </a:rPr>
              <a:t>: SA Grain value chains</a:t>
            </a:r>
            <a:endParaRPr lang="en-ZA" b="1" dirty="0">
              <a:solidFill>
                <a:schemeClr val="tx1"/>
              </a:solidFill>
            </a:endParaRPr>
          </a:p>
          <a:p>
            <a:r>
              <a:rPr lang="en-ZA" b="1" dirty="0" smtClean="0">
                <a:solidFill>
                  <a:schemeClr val="tx1"/>
                </a:solidFill>
              </a:rPr>
              <a:t>Codes: Blue + yellow- marginal; red - negative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099" y="1418105"/>
            <a:ext cx="8928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HS Code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Product Description</a:t>
            </a:r>
            <a:r>
              <a:rPr lang="fr-FR" sz="1100" dirty="0"/>
              <a:t>                                              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2001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2002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2003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2004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2005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2006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2007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2008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2009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2010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2011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2012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2013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2014</a:t>
            </a:r>
            <a:r>
              <a:rPr lang="fr-FR" sz="1100" dirty="0"/>
              <a:t> </a:t>
            </a:r>
            <a:r>
              <a:rPr lang="fr-F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2015</a:t>
            </a:r>
            <a:r>
              <a:rPr lang="fr-FR" sz="1100" dirty="0"/>
              <a:t> 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134899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58256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8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71719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7" y="260648"/>
            <a:ext cx="8499471" cy="62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8" y="402245"/>
            <a:ext cx="7882811" cy="51149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276930" y="987888"/>
            <a:ext cx="0" cy="34779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53186" y="987888"/>
            <a:ext cx="25756" cy="34779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510" y="100786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524" y="1042216"/>
            <a:ext cx="99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50000"/>
                  </a:schemeClr>
                </a:solidFill>
              </a:rPr>
              <a:t>Phase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6930" y="1042216"/>
            <a:ext cx="1171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50000"/>
                  </a:schemeClr>
                </a:solidFill>
              </a:rPr>
              <a:t>Phase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296" y="100786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50000"/>
                  </a:schemeClr>
                </a:solidFill>
              </a:rPr>
              <a:t>Phase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224" y="5517232"/>
            <a:ext cx="80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Phase 2:  The </a:t>
            </a:r>
            <a:r>
              <a:rPr lang="en-ZA" b="1" dirty="0" err="1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Madiba</a:t>
            </a:r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 Magic Period – learning the trade (1990-2001)</a:t>
            </a:r>
            <a:endParaRPr lang="en-Z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6309320"/>
            <a:ext cx="830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Phase 4: Operating in a constrained competitive environment ( 2010 -)</a:t>
            </a:r>
            <a:endParaRPr lang="en-Z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5949280"/>
            <a:ext cx="822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Phase 3: Towards becoming a global player (2001 -2010)</a:t>
            </a:r>
            <a:endParaRPr lang="en-Z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224" y="3266941"/>
            <a:ext cx="44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Phase 1:  Regulated, constrained </a:t>
            </a:r>
          </a:p>
          <a:p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Competitiveness; </a:t>
            </a:r>
            <a:r>
              <a:rPr lang="en-ZA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economic sanctions</a:t>
            </a:r>
            <a:endParaRPr lang="en-Z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99"/>
            <a:ext cx="9144000" cy="54864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9330" y="144879"/>
            <a:ext cx="7680732" cy="1320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Cyprus Agricultural Industry </a:t>
            </a:r>
          </a:p>
          <a:p>
            <a:r>
              <a:rPr lang="en-ZA" b="1" dirty="0"/>
              <a:t>RTA’s: Wine and Whiskey (ITC Data)</a:t>
            </a:r>
          </a:p>
        </p:txBody>
      </p:sp>
    </p:spTree>
    <p:extLst>
      <p:ext uri="{BB962C8B-B14F-4D97-AF65-F5344CB8AC3E}">
        <p14:creationId xmlns:p14="http://schemas.microsoft.com/office/powerpoint/2010/main" val="264654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330" y="144879"/>
            <a:ext cx="768073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Cyprus Agricultural Industry </a:t>
            </a:r>
          </a:p>
          <a:p>
            <a:r>
              <a:rPr lang="en-ZA" b="1" dirty="0"/>
              <a:t>RTA’s: Cheese and Fish (ITC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679"/>
            <a:ext cx="9144000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8489" y="764704"/>
            <a:ext cx="6947071" cy="3024336"/>
          </a:xfrm>
        </p:spPr>
        <p:txBody>
          <a:bodyPr>
            <a:noAutofit/>
          </a:bodyPr>
          <a:lstStyle/>
          <a:p>
            <a:r>
              <a:rPr lang="en-ZA" b="1" dirty="0" smtClean="0">
                <a:solidFill>
                  <a:schemeClr val="accent2">
                    <a:lumMod val="50000"/>
                  </a:schemeClr>
                </a:solidFill>
              </a:rPr>
              <a:t>My talk in a nut shell:</a:t>
            </a: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sz="32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ZA" sz="3200" b="0" dirty="0" smtClean="0">
                <a:solidFill>
                  <a:schemeClr val="accent2">
                    <a:lumMod val="50000"/>
                  </a:schemeClr>
                </a:solidFill>
              </a:rPr>
              <a:t>Competitiveness is a necessary ingredient for agricultural existence in todays world……. </a:t>
            </a:r>
            <a:r>
              <a:rPr lang="en-ZA" sz="3200" b="0" dirty="0">
                <a:solidFill>
                  <a:schemeClr val="accent2">
                    <a:lumMod val="50000"/>
                  </a:schemeClr>
                </a:solidFill>
              </a:rPr>
              <a:t>If you want to manage it, you must </a:t>
            </a:r>
            <a:r>
              <a:rPr lang="en-ZA" sz="3200" b="0" dirty="0" smtClean="0">
                <a:solidFill>
                  <a:schemeClr val="accent2">
                    <a:lumMod val="50000"/>
                  </a:schemeClr>
                </a:solidFill>
              </a:rPr>
              <a:t>measure &amp; analyse </a:t>
            </a:r>
            <a:r>
              <a:rPr lang="en-ZA" sz="3200" b="0" dirty="0">
                <a:solidFill>
                  <a:schemeClr val="accent2">
                    <a:lumMod val="50000"/>
                  </a:schemeClr>
                </a:solidFill>
              </a:rPr>
              <a:t>it; otherwise it just remains a “good idea or theory”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576" y="3933056"/>
            <a:ext cx="8064896" cy="2520280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challenge:</a:t>
            </a:r>
            <a:r>
              <a:rPr lang="en-ZA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ZA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 Designing</a:t>
            </a:r>
            <a:r>
              <a:rPr lang="en-ZA" sz="3200" i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 theoretically sound and </a:t>
            </a:r>
            <a:r>
              <a:rPr lang="en-ZA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ZA" sz="3200" i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ystematic approach to measure and analyse competitive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40592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330" y="144879"/>
            <a:ext cx="7680732" cy="1320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/>
              <a:t>Cyprus Agricultural Industry </a:t>
            </a:r>
          </a:p>
          <a:p>
            <a:r>
              <a:rPr lang="en-ZA" b="1" dirty="0"/>
              <a:t>RTA’s: Potatoes and Citrus (ITC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" y="1384192"/>
            <a:ext cx="9143332" cy="54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7" y="0"/>
            <a:ext cx="8532439" cy="1320800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 3: Which factors determine industry    </a:t>
            </a:r>
            <a:b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level competitive performance?</a:t>
            </a:r>
            <a:b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Z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36957"/>
          </a:xfrm>
        </p:spPr>
        <p:txBody>
          <a:bodyPr>
            <a:normAutofit fontScale="85000" lnSpcReduction="10000"/>
          </a:bodyPr>
          <a:lstStyle/>
          <a:p>
            <a:endParaRPr lang="en-ZA" b="1" dirty="0">
              <a:solidFill>
                <a:srgbClr val="C00000"/>
              </a:solidFill>
            </a:endParaRPr>
          </a:p>
          <a:p>
            <a:r>
              <a:rPr lang="en-ZA" sz="3400" b="1" dirty="0">
                <a:solidFill>
                  <a:srgbClr val="C00000"/>
                </a:solidFill>
              </a:rPr>
              <a:t>Executive Survey (views industry leaders, investors, producers, </a:t>
            </a:r>
            <a:r>
              <a:rPr lang="en-ZA" sz="3400" b="1" dirty="0" err="1">
                <a:solidFill>
                  <a:srgbClr val="C00000"/>
                </a:solidFill>
              </a:rPr>
              <a:t>ceo’s</a:t>
            </a:r>
            <a:r>
              <a:rPr lang="en-ZA" sz="3400" b="1" dirty="0" smtClean="0">
                <a:solidFill>
                  <a:srgbClr val="C00000"/>
                </a:solidFill>
              </a:rPr>
              <a:t>):</a:t>
            </a:r>
            <a:r>
              <a:rPr lang="en-ZA" sz="3400" b="1" dirty="0" smtClean="0"/>
              <a:t> </a:t>
            </a:r>
            <a:endParaRPr lang="en-ZA" sz="2800" b="1" dirty="0"/>
          </a:p>
          <a:p>
            <a:pPr marL="0" indent="0">
              <a:buNone/>
            </a:pPr>
            <a:r>
              <a:rPr lang="en-ZA" sz="2800" b="1" dirty="0"/>
              <a:t>   </a:t>
            </a:r>
            <a:r>
              <a:rPr lang="en-ZA" sz="2800" b="1" dirty="0" smtClean="0"/>
              <a:t>- Identify </a:t>
            </a:r>
            <a:r>
              <a:rPr lang="en-ZA" sz="2800" b="1" dirty="0"/>
              <a:t>the </a:t>
            </a:r>
            <a:r>
              <a:rPr lang="en-ZA" sz="3400" b="1" dirty="0">
                <a:solidFill>
                  <a:srgbClr val="C00000"/>
                </a:solidFill>
              </a:rPr>
              <a:t>major operational factors</a:t>
            </a:r>
            <a:r>
              <a:rPr lang="en-ZA" sz="2800" b="1" dirty="0"/>
              <a:t>  affecting  </a:t>
            </a:r>
          </a:p>
          <a:p>
            <a:pPr marL="0" indent="0">
              <a:buNone/>
            </a:pPr>
            <a:r>
              <a:rPr lang="en-ZA" sz="2800" b="1" dirty="0"/>
              <a:t>     </a:t>
            </a:r>
            <a:r>
              <a:rPr lang="en-ZA" sz="2800" b="1" dirty="0" smtClean="0"/>
              <a:t>competitive performance </a:t>
            </a:r>
            <a:r>
              <a:rPr lang="en-ZA" sz="2800" b="1" dirty="0" smtClean="0">
                <a:solidFill>
                  <a:srgbClr val="7030A0"/>
                </a:solidFill>
              </a:rPr>
              <a:t>(2015 </a:t>
            </a:r>
            <a:r>
              <a:rPr lang="en-ZA" sz="2800" b="1" dirty="0">
                <a:solidFill>
                  <a:srgbClr val="7030A0"/>
                </a:solidFill>
              </a:rPr>
              <a:t>Deciduous Fruit </a:t>
            </a:r>
            <a:r>
              <a:rPr lang="en-ZA" sz="28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ZA" sz="2800" b="1" dirty="0">
                <a:solidFill>
                  <a:srgbClr val="7030A0"/>
                </a:solidFill>
              </a:rPr>
              <a:t> </a:t>
            </a:r>
            <a:r>
              <a:rPr lang="en-ZA" sz="2800" b="1" dirty="0" smtClean="0">
                <a:solidFill>
                  <a:srgbClr val="7030A0"/>
                </a:solidFill>
              </a:rPr>
              <a:t>    Industry Exec Survey; Wine Exec Survey, </a:t>
            </a:r>
            <a:r>
              <a:rPr lang="en-ZA" sz="2800" b="1" dirty="0" err="1" smtClean="0">
                <a:solidFill>
                  <a:srgbClr val="7030A0"/>
                </a:solidFill>
              </a:rPr>
              <a:t>etc</a:t>
            </a:r>
            <a:r>
              <a:rPr lang="en-ZA" sz="2800" b="1" dirty="0" smtClean="0">
                <a:solidFill>
                  <a:srgbClr val="7030A0"/>
                </a:solidFill>
              </a:rPr>
              <a:t>)</a:t>
            </a:r>
            <a:r>
              <a:rPr lang="en-ZA" sz="2800" b="1" u="sng" dirty="0" smtClean="0">
                <a:solidFill>
                  <a:srgbClr val="7030A0"/>
                </a:solidFill>
              </a:rPr>
              <a:t>  </a:t>
            </a:r>
            <a:endParaRPr lang="en-ZA" sz="28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ZA" sz="2800" b="1" dirty="0"/>
          </a:p>
          <a:p>
            <a:r>
              <a:rPr lang="en-ZA" sz="3400" b="1" dirty="0" smtClean="0">
                <a:solidFill>
                  <a:srgbClr val="C00000"/>
                </a:solidFill>
              </a:rPr>
              <a:t>Determine  views </a:t>
            </a:r>
            <a:r>
              <a:rPr lang="en-ZA" sz="3400" b="1" dirty="0">
                <a:solidFill>
                  <a:srgbClr val="C00000"/>
                </a:solidFill>
              </a:rPr>
              <a:t>in value chain clusters</a:t>
            </a:r>
            <a:r>
              <a:rPr lang="en-ZA" sz="3400" b="1" dirty="0" smtClean="0">
                <a:solidFill>
                  <a:srgbClr val="C00000"/>
                </a:solidFill>
              </a:rPr>
              <a:t>:</a:t>
            </a:r>
            <a:endParaRPr lang="en-ZA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ZA" sz="2800" b="1" dirty="0">
                <a:solidFill>
                  <a:schemeClr val="accent2">
                    <a:lumMod val="50000"/>
                  </a:schemeClr>
                </a:solidFill>
              </a:rPr>
              <a:t>    - </a:t>
            </a:r>
            <a:r>
              <a:rPr lang="en-ZA" sz="2800" b="1" dirty="0" smtClean="0"/>
              <a:t> </a:t>
            </a:r>
            <a:r>
              <a:rPr lang="en-ZA" sz="2800" b="1" dirty="0">
                <a:solidFill>
                  <a:srgbClr val="C00000"/>
                </a:solidFill>
              </a:rPr>
              <a:t>“Trade”  </a:t>
            </a:r>
            <a:r>
              <a:rPr lang="en-ZA" sz="2800" b="1" dirty="0"/>
              <a:t>respondents </a:t>
            </a:r>
            <a:r>
              <a:rPr lang="en-ZA" sz="2800" b="1" dirty="0">
                <a:solidFill>
                  <a:srgbClr val="7030A0"/>
                </a:solidFill>
              </a:rPr>
              <a:t>in </a:t>
            </a:r>
            <a:r>
              <a:rPr lang="en-ZA" sz="2800" b="1" dirty="0" smtClean="0">
                <a:solidFill>
                  <a:srgbClr val="7030A0"/>
                </a:solidFill>
              </a:rPr>
              <a:t>export, trade  </a:t>
            </a:r>
            <a:r>
              <a:rPr lang="en-ZA" sz="2800" b="1" dirty="0">
                <a:solidFill>
                  <a:srgbClr val="7030A0"/>
                </a:solidFill>
              </a:rPr>
              <a:t>and </a:t>
            </a:r>
            <a:r>
              <a:rPr lang="en-ZA" sz="2800" b="1" dirty="0" smtClean="0">
                <a:solidFill>
                  <a:srgbClr val="7030A0"/>
                </a:solidFill>
              </a:rPr>
              <a:t>marketing</a:t>
            </a:r>
            <a:endParaRPr lang="en-ZA" sz="2800" b="1" dirty="0"/>
          </a:p>
          <a:p>
            <a:pPr marL="0" indent="0">
              <a:buNone/>
            </a:pPr>
            <a:r>
              <a:rPr lang="en-ZA" sz="28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ZA" sz="2800" b="1" dirty="0" smtClean="0">
                <a:solidFill>
                  <a:schemeClr val="accent2">
                    <a:lumMod val="50000"/>
                  </a:schemeClr>
                </a:solidFill>
              </a:rPr>
              <a:t>-  </a:t>
            </a:r>
            <a:r>
              <a:rPr lang="en-ZA" sz="2800" b="1" dirty="0" smtClean="0">
                <a:solidFill>
                  <a:srgbClr val="C00000"/>
                </a:solidFill>
              </a:rPr>
              <a:t>”Agribusiness</a:t>
            </a:r>
            <a:r>
              <a:rPr lang="en-ZA" sz="2800" b="1" dirty="0">
                <a:solidFill>
                  <a:srgbClr val="C00000"/>
                </a:solidFill>
              </a:rPr>
              <a:t>” </a:t>
            </a:r>
            <a:r>
              <a:rPr lang="en-ZA" sz="2800" b="1" dirty="0"/>
              <a:t>respondents </a:t>
            </a:r>
            <a:r>
              <a:rPr lang="en-ZA" sz="2800" b="1" dirty="0">
                <a:solidFill>
                  <a:srgbClr val="7030A0"/>
                </a:solidFill>
              </a:rPr>
              <a:t>in primary </a:t>
            </a:r>
            <a:r>
              <a:rPr lang="en-ZA" sz="2800" b="1" dirty="0" smtClean="0">
                <a:solidFill>
                  <a:srgbClr val="7030A0"/>
                </a:solidFill>
              </a:rPr>
              <a:t>production</a:t>
            </a:r>
            <a:r>
              <a:rPr lang="en-ZA" sz="2800" b="1" dirty="0">
                <a:solidFill>
                  <a:srgbClr val="7030A0"/>
                </a:solidFill>
              </a:rPr>
              <a:t>, </a:t>
            </a:r>
            <a:endParaRPr lang="en-ZA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ZA" sz="2800" b="1" dirty="0">
                <a:solidFill>
                  <a:srgbClr val="7030A0"/>
                </a:solidFill>
              </a:rPr>
              <a:t> </a:t>
            </a:r>
            <a:r>
              <a:rPr lang="en-ZA" sz="2800" b="1" dirty="0" smtClean="0">
                <a:solidFill>
                  <a:srgbClr val="7030A0"/>
                </a:solidFill>
              </a:rPr>
              <a:t>        input supply, storage, winemaking</a:t>
            </a:r>
            <a:r>
              <a:rPr lang="en-ZA" sz="2800" b="1" dirty="0">
                <a:solidFill>
                  <a:srgbClr val="7030A0"/>
                </a:solidFill>
              </a:rPr>
              <a:t>, </a:t>
            </a:r>
            <a:endParaRPr lang="en-ZA" sz="2800" b="1" dirty="0"/>
          </a:p>
          <a:p>
            <a:endParaRPr lang="en-ZA" sz="28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055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1091"/>
            <a:ext cx="7272808" cy="6894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60032" y="359835"/>
            <a:ext cx="914400" cy="6151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tx1"/>
                </a:solidFill>
              </a:rPr>
              <a:t>10</a:t>
            </a:r>
            <a:r>
              <a:rPr lang="en-ZA" sz="3200" b="1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5702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900608" y="116632"/>
            <a:ext cx="8887228" cy="936104"/>
          </a:xfrm>
        </p:spPr>
        <p:txBody>
          <a:bodyPr/>
          <a:lstStyle/>
          <a:p>
            <a:r>
              <a:rPr lang="en-ZA" sz="2800" b="1" dirty="0">
                <a:solidFill>
                  <a:schemeClr val="tx1"/>
                </a:solidFill>
              </a:rPr>
              <a:t>Step 4:Determinants of Competitive Industry Performance(The Porter Diamond)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28318"/>
            <a:ext cx="890702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chemeClr val="accent2">
                    <a:lumMod val="50000"/>
                  </a:schemeClr>
                </a:solidFill>
              </a:rPr>
              <a:t>Step 4: The major determinants of competitiveness –     </a:t>
            </a:r>
          </a:p>
          <a:p>
            <a:r>
              <a:rPr lang="en-ZA" sz="2800" b="1" dirty="0">
                <a:solidFill>
                  <a:schemeClr val="accent2">
                    <a:lumMod val="50000"/>
                  </a:schemeClr>
                </a:solidFill>
              </a:rPr>
              <a:t>               Porter Diamond Analysis, 2015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30549" y="0"/>
            <a:ext cx="2016224" cy="578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59"/>
            <a:ext cx="9077731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8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8" y="1162012"/>
            <a:ext cx="8638781" cy="518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5400600" cy="741099"/>
          </a:xfrm>
        </p:spPr>
        <p:txBody>
          <a:bodyPr/>
          <a:lstStyle/>
          <a:p>
            <a:r>
              <a:rPr lang="en-ZA" sz="3600" dirty="0">
                <a:solidFill>
                  <a:schemeClr val="accent2">
                    <a:lumMod val="50000"/>
                  </a:schemeClr>
                </a:solidFill>
              </a:rPr>
              <a:t>  Porter Diamond 2015</a:t>
            </a:r>
          </a:p>
        </p:txBody>
      </p:sp>
      <p:pic>
        <p:nvPicPr>
          <p:cNvPr id="6" name="Picture 5" descr="http://www.innovus.co.za/media/newsletters/009/09US_web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0" y="6237312"/>
            <a:ext cx="68281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2294"/>
            <a:ext cx="8425402" cy="5371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8710" y="188640"/>
            <a:ext cx="4776629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Production factor conditions</a:t>
            </a:r>
            <a:endParaRPr lang="en-ZA" sz="2800" b="1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www.innovus.co.za/media/newsletters/009/09US_web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" y="6252414"/>
            <a:ext cx="68281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3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4536"/>
            <a:ext cx="8352244" cy="5474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116632"/>
            <a:ext cx="567270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Relating and supporting industries</a:t>
            </a:r>
            <a:endParaRPr lang="en-ZA" sz="2800" b="1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www.innovus.co.za/media/newsletters/009/09US_web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0" y="6190606"/>
            <a:ext cx="68281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6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260648"/>
            <a:ext cx="57107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Firm strategy, structure and rivalry</a:t>
            </a:r>
            <a:endParaRPr lang="en-ZA" sz="2800" b="1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www.innovus.co.za/media/newsletters/009/09US_we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6220223"/>
            <a:ext cx="682811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84" y="1011387"/>
            <a:ext cx="7779170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34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2300" y="785215"/>
            <a:ext cx="548355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Government support and policies</a:t>
            </a:r>
            <a:endParaRPr lang="en-ZA" sz="2800" b="1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www.innovus.co.za/media/newsletters/009/09US_we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7312"/>
            <a:ext cx="682811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97" y="1556792"/>
            <a:ext cx="7273158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26871"/>
            <a:ext cx="918016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13" y="175920"/>
            <a:ext cx="6982484" cy="1452880"/>
          </a:xfrm>
        </p:spPr>
        <p:txBody>
          <a:bodyPr/>
          <a:lstStyle/>
          <a:p>
            <a:r>
              <a:rPr lang="en-ZA" dirty="0"/>
              <a:t>       Global Competitiveness        </a:t>
            </a:r>
            <a:br>
              <a:rPr lang="en-ZA" dirty="0"/>
            </a:br>
            <a:r>
              <a:rPr lang="en-ZA" dirty="0"/>
              <a:t>        measured and analysed</a:t>
            </a:r>
          </a:p>
        </p:txBody>
      </p:sp>
    </p:spTree>
    <p:extLst>
      <p:ext uri="{BB962C8B-B14F-4D97-AF65-F5344CB8AC3E}">
        <p14:creationId xmlns:p14="http://schemas.microsoft.com/office/powerpoint/2010/main" val="21605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507" y="404664"/>
            <a:ext cx="2644635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</a:rPr>
              <a:t>Chance factors</a:t>
            </a:r>
            <a:endParaRPr lang="en-ZA" sz="2800" b="1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www.innovus.co.za/media/newsletters/009/09US_we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81" y="5949280"/>
            <a:ext cx="67465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6" y="6237312"/>
            <a:ext cx="682811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7" y="1412776"/>
            <a:ext cx="7492633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684568" cy="69269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STEP 5 - COOPERATIVE </a:t>
            </a: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 SETTING: </a:t>
            </a:r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SA </a:t>
            </a: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DECIDIOUS </a:t>
            </a:r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FRUIT </a:t>
            </a:r>
            <a:r>
              <a: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INDUSTRY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79788"/>
            <a:ext cx="8821677" cy="609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5733256"/>
            <a:ext cx="676715" cy="908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068565"/>
            <a:ext cx="68281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57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624"/>
            <a:ext cx="8821677" cy="657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6071851"/>
            <a:ext cx="501734" cy="67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22063"/>
            <a:ext cx="68281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50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7" cy="980728"/>
          </a:xfrm>
        </p:spPr>
        <p:txBody>
          <a:bodyPr/>
          <a:lstStyle/>
          <a:p>
            <a:r>
              <a:rPr lang="en-ZA" dirty="0"/>
              <a:t>         </a:t>
            </a:r>
            <a:r>
              <a:rPr lang="en-ZA" b="1" dirty="0"/>
              <a:t>New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9" y="980728"/>
            <a:ext cx="8354888" cy="54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sz="2400" b="1" dirty="0" smtClean="0">
                <a:ea typeface="Times New Roman" panose="02020603050405020304" pitchFamily="18" charset="0"/>
              </a:rPr>
              <a:t>Move from </a:t>
            </a:r>
            <a:r>
              <a:rPr lang="en-GB" sz="2400" b="1" dirty="0">
                <a:ea typeface="Times New Roman" panose="02020603050405020304" pitchFamily="18" charset="0"/>
              </a:rPr>
              <a:t>general to specifics: </a:t>
            </a:r>
            <a:r>
              <a:rPr lang="en-GB" sz="2400" dirty="0">
                <a:ea typeface="Times New Roman" panose="02020603050405020304" pitchFamily="18" charset="0"/>
              </a:rPr>
              <a:t>F</a:t>
            </a:r>
            <a:r>
              <a:rPr lang="en-GB" sz="2000" dirty="0">
                <a:ea typeface="Times New Roman" panose="02020603050405020304" pitchFamily="18" charset="0"/>
              </a:rPr>
              <a:t>ocus on </a:t>
            </a:r>
            <a:r>
              <a:rPr lang="en-GB" sz="2000" b="1" dirty="0">
                <a:ea typeface="Times New Roman" panose="02020603050405020304" pitchFamily="18" charset="0"/>
              </a:rPr>
              <a:t>form, place and time utilities in different </a:t>
            </a:r>
            <a:r>
              <a:rPr lang="en-GB" sz="2000" b="1" dirty="0" smtClean="0">
                <a:ea typeface="Times New Roman" panose="02020603050405020304" pitchFamily="18" charset="0"/>
              </a:rPr>
              <a:t>markets.</a:t>
            </a:r>
            <a:r>
              <a:rPr lang="en-GB" sz="2000" dirty="0" smtClean="0">
                <a:ea typeface="Times New Roman" panose="02020603050405020304" pitchFamily="18" charset="0"/>
              </a:rPr>
              <a:t> Market analysis - “Decision </a:t>
            </a:r>
            <a:r>
              <a:rPr lang="en-GB" sz="2000" dirty="0">
                <a:ea typeface="Times New Roman" panose="02020603050405020304" pitchFamily="18" charset="0"/>
              </a:rPr>
              <a:t>Support </a:t>
            </a:r>
            <a:r>
              <a:rPr lang="en-GB" sz="2000" dirty="0" smtClean="0">
                <a:ea typeface="Times New Roman" panose="02020603050405020304" pitchFamily="18" charset="0"/>
              </a:rPr>
              <a:t>Models” </a:t>
            </a:r>
            <a:r>
              <a:rPr lang="en-GB" sz="2000" dirty="0">
                <a:ea typeface="Times New Roman" panose="02020603050405020304" pitchFamily="18" charset="0"/>
              </a:rPr>
              <a:t>“Market Attractiveness </a:t>
            </a:r>
            <a:r>
              <a:rPr lang="en-GB" sz="2000" dirty="0" smtClean="0">
                <a:ea typeface="Times New Roman" panose="02020603050405020304" pitchFamily="18" charset="0"/>
              </a:rPr>
              <a:t>Index” -</a:t>
            </a:r>
            <a:r>
              <a:rPr lang="en-GB" sz="2000" b="1" dirty="0" smtClean="0">
                <a:ea typeface="Times New Roman" panose="02020603050405020304" pitchFamily="18" charset="0"/>
              </a:rPr>
              <a:t> </a:t>
            </a:r>
            <a:r>
              <a:rPr lang="en-GB" sz="2000" dirty="0">
                <a:ea typeface="Times New Roman" panose="02020603050405020304" pitchFamily="18" charset="0"/>
              </a:rPr>
              <a:t>to identify and analyse new, </a:t>
            </a:r>
            <a:r>
              <a:rPr lang="en-GB" sz="2000" dirty="0" smtClean="0">
                <a:ea typeface="Times New Roman" panose="02020603050405020304" pitchFamily="18" charset="0"/>
              </a:rPr>
              <a:t>lucrative markets for competitive products</a:t>
            </a:r>
            <a:endParaRPr lang="en-GB" sz="20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sz="2400" b="1" dirty="0">
                <a:ea typeface="Times New Roman" panose="02020603050405020304" pitchFamily="18" charset="0"/>
              </a:rPr>
              <a:t>Expand into value chain benchmarking:</a:t>
            </a:r>
            <a:r>
              <a:rPr lang="en-GB" sz="2000" b="1" dirty="0">
                <a:ea typeface="Times New Roman" panose="02020603050405020304" pitchFamily="18" charset="0"/>
              </a:rPr>
              <a:t> </a:t>
            </a:r>
            <a:endParaRPr lang="en-GB" sz="2000" b="1" dirty="0" smtClean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000" b="1" dirty="0" smtClean="0">
                <a:ea typeface="Times New Roman" panose="02020603050405020304" pitchFamily="18" charset="0"/>
              </a:rPr>
              <a:t>- </a:t>
            </a:r>
            <a:r>
              <a:rPr lang="en-GB" sz="2000" dirty="0" smtClean="0">
                <a:ea typeface="Times New Roman" panose="02020603050405020304" pitchFamily="18" charset="0"/>
              </a:rPr>
              <a:t>ID production factors constraining </a:t>
            </a:r>
            <a:r>
              <a:rPr lang="en-GB" sz="2000" dirty="0">
                <a:ea typeface="Times New Roman" panose="02020603050405020304" pitchFamily="18" charset="0"/>
              </a:rPr>
              <a:t>competitiveness at particular levels/functions in the value </a:t>
            </a:r>
            <a:r>
              <a:rPr lang="en-GB" sz="2000" dirty="0" smtClean="0">
                <a:ea typeface="Times New Roman" panose="02020603050405020304" pitchFamily="18" charset="0"/>
              </a:rPr>
              <a:t>chain -  on-farm </a:t>
            </a:r>
            <a:r>
              <a:rPr lang="en-GB" sz="2000" dirty="0">
                <a:ea typeface="Times New Roman" panose="02020603050405020304" pitchFamily="18" charset="0"/>
              </a:rPr>
              <a:t>level, processing, retail - local level comparisons and </a:t>
            </a:r>
            <a:r>
              <a:rPr lang="en-GB" sz="2000" dirty="0" smtClean="0">
                <a:ea typeface="Times New Roman" panose="02020603050405020304" pitchFamily="18" charset="0"/>
              </a:rPr>
              <a:t>global through </a:t>
            </a:r>
            <a:r>
              <a:rPr lang="en-GB" sz="2000" dirty="0">
                <a:ea typeface="Times New Roman" panose="02020603050405020304" pitchFamily="18" charset="0"/>
              </a:rPr>
              <a:t>“</a:t>
            </a:r>
            <a:r>
              <a:rPr lang="en-GB" sz="2000" b="1" dirty="0" smtClean="0">
                <a:ea typeface="Times New Roman" panose="02020603050405020304" pitchFamily="18" charset="0"/>
              </a:rPr>
              <a:t>benchmarking” &amp; </a:t>
            </a:r>
            <a:r>
              <a:rPr lang="en-GB" sz="2000" b="1" dirty="0">
                <a:ea typeface="Times New Roman" panose="02020603050405020304" pitchFamily="18" charset="0"/>
              </a:rPr>
              <a:t>“double and triple” Porter diamonds.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000" dirty="0" smtClean="0">
                <a:ea typeface="Times New Roman" panose="02020603050405020304" pitchFamily="18" charset="0"/>
              </a:rPr>
              <a:t> - </a:t>
            </a:r>
            <a:r>
              <a:rPr lang="en-GB" sz="2400" b="1" dirty="0" smtClean="0">
                <a:ea typeface="Times New Roman" panose="02020603050405020304" pitchFamily="18" charset="0"/>
              </a:rPr>
              <a:t>and conduct intra-value </a:t>
            </a:r>
            <a:r>
              <a:rPr lang="en-GB" sz="2400" b="1" dirty="0">
                <a:ea typeface="Times New Roman" panose="02020603050405020304" pitchFamily="18" charset="0"/>
              </a:rPr>
              <a:t>chain competitiveness:</a:t>
            </a:r>
            <a:r>
              <a:rPr lang="en-GB" sz="2000" b="1" dirty="0">
                <a:ea typeface="Times New Roman" panose="02020603050405020304" pitchFamily="18" charset="0"/>
              </a:rPr>
              <a:t> </a:t>
            </a:r>
            <a:r>
              <a:rPr lang="en-GB" sz="2000" dirty="0">
                <a:ea typeface="Times New Roman" panose="02020603050405020304" pitchFamily="18" charset="0"/>
              </a:rPr>
              <a:t>Give effect to differing  views of  different functional groups in the chain </a:t>
            </a:r>
            <a:r>
              <a:rPr lang="en-GB" sz="2000" dirty="0" smtClean="0">
                <a:ea typeface="Times New Roman" panose="02020603050405020304" pitchFamily="18" charset="0"/>
              </a:rPr>
              <a:t>– intra-value </a:t>
            </a:r>
            <a:r>
              <a:rPr lang="en-GB" sz="2000" dirty="0">
                <a:ea typeface="Times New Roman" panose="02020603050405020304" pitchFamily="18" charset="0"/>
              </a:rPr>
              <a:t>chain investigation; weighting of Porter factors</a:t>
            </a:r>
            <a:r>
              <a:rPr lang="en-GB" sz="2000" b="1" dirty="0">
                <a:ea typeface="Times New Roman" panose="02020603050405020304" pitchFamily="18" charset="0"/>
              </a:rPr>
              <a:t> (</a:t>
            </a:r>
            <a:r>
              <a:rPr lang="en-GB" sz="2000" b="1" dirty="0" err="1">
                <a:ea typeface="Times New Roman" panose="02020603050405020304" pitchFamily="18" charset="0"/>
              </a:rPr>
              <a:t>Kothandaraman</a:t>
            </a:r>
            <a:r>
              <a:rPr lang="en-GB" sz="2000" b="1" dirty="0">
                <a:ea typeface="Times New Roman" panose="02020603050405020304" pitchFamily="18" charset="0"/>
              </a:rPr>
              <a:t> &amp; Wilson, 2001; Lia, &amp; </a:t>
            </a:r>
            <a:r>
              <a:rPr lang="en-GB" sz="2000" b="1" dirty="0" err="1">
                <a:ea typeface="Times New Roman" panose="02020603050405020304" pitchFamily="18" charset="0"/>
              </a:rPr>
              <a:t>Whalleby</a:t>
            </a:r>
            <a:r>
              <a:rPr lang="en-GB" sz="2000" b="1" dirty="0">
                <a:ea typeface="Times New Roman" panose="02020603050405020304" pitchFamily="18" charset="0"/>
              </a:rPr>
              <a:t>, 2002, </a:t>
            </a:r>
            <a:r>
              <a:rPr lang="en-GB" sz="2000" b="1" dirty="0" err="1">
                <a:ea typeface="Times New Roman" panose="02020603050405020304" pitchFamily="18" charset="0"/>
              </a:rPr>
              <a:t>Angala</a:t>
            </a:r>
            <a:r>
              <a:rPr lang="en-GB" sz="2000" b="1" dirty="0">
                <a:ea typeface="Times New Roman" panose="02020603050405020304" pitchFamily="18" charset="0"/>
              </a:rPr>
              <a:t> 2015 and Boonzaaier 2015) </a:t>
            </a:r>
            <a:endParaRPr lang="en-ZA" sz="20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3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353"/>
            <a:ext cx="7994849" cy="972375"/>
          </a:xfrm>
        </p:spPr>
        <p:txBody>
          <a:bodyPr/>
          <a:lstStyle/>
          <a:p>
            <a:r>
              <a:rPr lang="en-ZA" b="1" dirty="0"/>
              <a:t>        New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138865" cy="54726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b="1" dirty="0" smtClean="0">
                <a:latin typeface="+mj-lt"/>
                <a:ea typeface="Times New Roman" panose="02020603050405020304" pitchFamily="18" charset="0"/>
              </a:rPr>
              <a:t>“Future-based Enquiry”:</a:t>
            </a:r>
            <a:r>
              <a:rPr lang="en-GB" dirty="0" smtClean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GB" dirty="0" smtClean="0">
                <a:ea typeface="Times New Roman" panose="02020603050405020304" pitchFamily="18" charset="0"/>
              </a:rPr>
              <a:t>“</a:t>
            </a:r>
            <a:r>
              <a:rPr lang="en-GB" dirty="0">
                <a:ea typeface="Times New Roman" panose="02020603050405020304" pitchFamily="18" charset="0"/>
              </a:rPr>
              <a:t>In the business world the rear-view mirror is always clearer than the windshield” (Warren Buffet). </a:t>
            </a:r>
            <a:r>
              <a:rPr lang="en-GB" dirty="0" smtClean="0">
                <a:ea typeface="Times New Roman" panose="02020603050405020304" pitchFamily="18" charset="0"/>
              </a:rPr>
              <a:t>Only </a:t>
            </a:r>
            <a:r>
              <a:rPr lang="en-GB" dirty="0">
                <a:ea typeface="Times New Roman" panose="02020603050405020304" pitchFamily="18" charset="0"/>
              </a:rPr>
              <a:t>historical </a:t>
            </a:r>
            <a:r>
              <a:rPr lang="en-GB" dirty="0" smtClean="0">
                <a:ea typeface="Times New Roman" panose="02020603050405020304" pitchFamily="18" charset="0"/>
              </a:rPr>
              <a:t>trends analysed by </a:t>
            </a:r>
            <a:r>
              <a:rPr lang="en-GB" dirty="0">
                <a:ea typeface="Times New Roman" panose="02020603050405020304" pitchFamily="18" charset="0"/>
              </a:rPr>
              <a:t>RTA; </a:t>
            </a:r>
            <a:r>
              <a:rPr lang="en-GB" dirty="0" smtClean="0">
                <a:ea typeface="Times New Roman" panose="02020603050405020304" pitchFamily="18" charset="0"/>
              </a:rPr>
              <a:t>Porter models.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GB" dirty="0">
                <a:ea typeface="Times New Roman" panose="02020603050405020304" pitchFamily="18" charset="0"/>
              </a:rPr>
              <a:t>Move towards  prognostic analysis; not only diagnostic evaluation. </a:t>
            </a:r>
            <a:r>
              <a:rPr lang="en-GB" b="1" dirty="0" smtClean="0">
                <a:ea typeface="Times New Roman" panose="02020603050405020304" pitchFamily="18" charset="0"/>
              </a:rPr>
              <a:t>Scenario </a:t>
            </a:r>
            <a:r>
              <a:rPr lang="en-GB" b="1" dirty="0">
                <a:ea typeface="Times New Roman" panose="02020603050405020304" pitchFamily="18" charset="0"/>
              </a:rPr>
              <a:t>development and “Agri- industry Business Confidence Indexes”</a:t>
            </a:r>
            <a:r>
              <a:rPr lang="en-GB" dirty="0">
                <a:ea typeface="Times New Roman" panose="02020603050405020304" pitchFamily="18" charset="0"/>
              </a:rPr>
              <a:t> (Esterhuizen, 2006) to predict expected variations be </a:t>
            </a:r>
            <a:r>
              <a:rPr lang="en-GB" dirty="0" smtClean="0">
                <a:ea typeface="Times New Roman" panose="02020603050405020304" pitchFamily="18" charset="0"/>
              </a:rPr>
              <a:t>explored</a:t>
            </a:r>
            <a:endParaRPr lang="en-GB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ZA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GB" b="1" dirty="0">
                <a:latin typeface="+mj-lt"/>
                <a:ea typeface="Times New Roman" panose="02020603050405020304" pitchFamily="18" charset="0"/>
              </a:rPr>
              <a:t> Agri-sector analysis:</a:t>
            </a:r>
            <a:r>
              <a:rPr lang="en-GB" b="1" dirty="0">
                <a:ea typeface="Times New Roman" panose="02020603050405020304" pitchFamily="18" charset="0"/>
              </a:rPr>
              <a:t> </a:t>
            </a:r>
            <a:endParaRPr lang="en-GB" b="1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GB" dirty="0" smtClean="0">
                <a:ea typeface="Times New Roman" panose="02020603050405020304" pitchFamily="18" charset="0"/>
              </a:rPr>
              <a:t>Focus </a:t>
            </a:r>
            <a:r>
              <a:rPr lang="en-GB" dirty="0">
                <a:ea typeface="Times New Roman" panose="02020603050405020304" pitchFamily="18" charset="0"/>
              </a:rPr>
              <a:t>on </a:t>
            </a:r>
            <a:r>
              <a:rPr lang="en-GB" b="1" dirty="0">
                <a:ea typeface="Times New Roman" panose="02020603050405020304" pitchFamily="18" charset="0"/>
              </a:rPr>
              <a:t>“winning and losing”</a:t>
            </a:r>
            <a:r>
              <a:rPr lang="en-GB" dirty="0">
                <a:ea typeface="Times New Roman" panose="02020603050405020304" pitchFamily="18" charset="0"/>
              </a:rPr>
              <a:t> industries to </a:t>
            </a:r>
            <a:r>
              <a:rPr lang="en-GB" dirty="0" smtClean="0">
                <a:ea typeface="Times New Roman" panose="02020603050405020304" pitchFamily="18" charset="0"/>
              </a:rPr>
              <a:t>direct policy </a:t>
            </a:r>
            <a:r>
              <a:rPr lang="en-GB" dirty="0">
                <a:ea typeface="Times New Roman" panose="02020603050405020304" pitchFamily="18" charset="0"/>
              </a:rPr>
              <a:t>support </a:t>
            </a:r>
            <a:r>
              <a:rPr lang="en-GB" dirty="0" smtClean="0">
                <a:ea typeface="Times New Roman" panose="02020603050405020304" pitchFamily="18" charset="0"/>
              </a:rPr>
              <a:t>systems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GB" dirty="0" smtClean="0">
                <a:ea typeface="Times New Roman" panose="02020603050405020304" pitchFamily="18" charset="0"/>
              </a:rPr>
              <a:t>and </a:t>
            </a:r>
            <a:r>
              <a:rPr lang="en-GB" dirty="0">
                <a:ea typeface="Times New Roman" panose="02020603050405020304" pitchFamily="18" charset="0"/>
              </a:rPr>
              <a:t>investment </a:t>
            </a:r>
            <a:r>
              <a:rPr lang="en-GB" dirty="0" smtClean="0">
                <a:ea typeface="Times New Roman" panose="02020603050405020304" pitchFamily="18" charset="0"/>
              </a:rPr>
              <a:t>decision-making</a:t>
            </a:r>
            <a:endParaRPr lang="en-ZA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ZA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96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968"/>
            <a:ext cx="6347713" cy="1320800"/>
          </a:xfrm>
        </p:spPr>
        <p:txBody>
          <a:bodyPr/>
          <a:lstStyle/>
          <a:p>
            <a:r>
              <a:rPr lang="en-ZA" dirty="0"/>
              <a:t>      </a:t>
            </a:r>
            <a:r>
              <a:rPr lang="en-ZA" sz="3200" dirty="0"/>
              <a:t>CONCLUDING REMARKS: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69" y="851384"/>
            <a:ext cx="8108671" cy="6250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/>
              <a:t>1. THE AGRICULTURE SECTOR  IS NOT A UNITARY  SYSTEM; RATHER A SECTOR WITH </a:t>
            </a:r>
            <a:r>
              <a:rPr lang="en-ZA" b="1" dirty="0" smtClean="0"/>
              <a:t>COMPLEXITY  &amp;  DIVERSITY  WITH  MANY  COMPLEMENTARY</a:t>
            </a:r>
            <a:r>
              <a:rPr lang="en-ZA" b="1" dirty="0"/>
              <a:t>, COMPETITIVE AND SUPPLEMENTARY RELATIONSHIPS; A  BIT “NON SENSICAL TO TALK ABOUT AGRI-COMPETITIVENESS per se</a:t>
            </a:r>
          </a:p>
          <a:p>
            <a:pPr>
              <a:buAutoNum type="arabicPeriod"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2. </a:t>
            </a:r>
            <a:r>
              <a:rPr lang="en-ZA" b="1" dirty="0" smtClean="0"/>
              <a:t>CONTEXUALISE  COMPETITIVENESS </a:t>
            </a:r>
            <a:r>
              <a:rPr lang="en-ZA" b="1" dirty="0"/>
              <a:t>PERFORMANCE IN TERMS OF THE PREDOMINANT FOCUS OF A PARTICULAR INDUSTRY AND ITS RELATIONSHIPS – COMMODITY GROUPS, TRADE ORIENTATION, MARKETS, RIVALRY, STRUCTURE, </a:t>
            </a:r>
            <a:r>
              <a:rPr lang="en-ZA" b="1" dirty="0" smtClean="0"/>
              <a:t>ETC – NO ONE MODEL  FITS ALL</a:t>
            </a:r>
            <a:endParaRPr lang="en-ZA" b="1" dirty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3. ENGAGE </a:t>
            </a:r>
            <a:r>
              <a:rPr lang="en-ZA" b="1" dirty="0" smtClean="0"/>
              <a:t> INDUSTRY VALUE </a:t>
            </a:r>
            <a:r>
              <a:rPr lang="en-ZA" b="1" dirty="0"/>
              <a:t>CHAIN PLAYERS (GLOBAL WHERE REQUIRED)– INPUT, PRODUCER, MANUFACTURER, RETAIL – IN COMPETITIVENESS ANALYSIS AND  STRATEGY  DEV – </a:t>
            </a:r>
            <a:r>
              <a:rPr lang="en-ZA" b="1" dirty="0" smtClean="0"/>
              <a:t>SOLVE </a:t>
            </a:r>
            <a:r>
              <a:rPr lang="en-ZA" b="1" dirty="0"/>
              <a:t>THE WEAKEST </a:t>
            </a:r>
            <a:r>
              <a:rPr lang="en-ZA" b="1" dirty="0" smtClean="0"/>
              <a:t>LINKS; BUILD ON STRONG POINTS.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06343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98" y="1131536"/>
            <a:ext cx="7928802" cy="568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4. USE TREND ANALYSIS  TO DESIGN CONSISTENCY AND RELIABILITY IN STRATEGY/ LOBBY EFFORTS </a:t>
            </a:r>
            <a:r>
              <a:rPr lang="en-ZA" b="1" dirty="0" smtClean="0"/>
              <a:t> </a:t>
            </a:r>
          </a:p>
          <a:p>
            <a:r>
              <a:rPr lang="en-ZA" b="1" dirty="0" smtClean="0"/>
              <a:t>REFRAIN </a:t>
            </a:r>
            <a:r>
              <a:rPr lang="en-ZA" b="1" dirty="0"/>
              <a:t>FROM  OPPORTUNISTIC </a:t>
            </a:r>
            <a:r>
              <a:rPr lang="en-ZA" b="1" dirty="0" smtClean="0"/>
              <a:t>BEHAVIOUR FOCUSING ON “QUICK FIXES”. </a:t>
            </a:r>
            <a:endParaRPr lang="en-ZA" b="1" dirty="0"/>
          </a:p>
          <a:p>
            <a:r>
              <a:rPr lang="en-ZA" b="1" dirty="0" smtClean="0"/>
              <a:t> </a:t>
            </a:r>
            <a:r>
              <a:rPr lang="en-ZA" b="1" dirty="0"/>
              <a:t>TRENDS REFLECT “SPILL-INN” DYNAMICS. i.e. Chance factors such as Westerns Europe low wine </a:t>
            </a:r>
            <a:r>
              <a:rPr lang="en-ZA" b="1" dirty="0" smtClean="0"/>
              <a:t>crop + </a:t>
            </a:r>
            <a:r>
              <a:rPr lang="en-ZA" b="1" dirty="0"/>
              <a:t>SA bumper crop in 2008  =  positive impact over next few </a:t>
            </a:r>
            <a:r>
              <a:rPr lang="en-ZA" b="1" dirty="0" smtClean="0"/>
              <a:t>years for SA wines.</a:t>
            </a:r>
            <a:endParaRPr lang="en-ZA" b="1" dirty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6. BUILT TRUSTFUL  AND TRANSPARENT INDUSTRY </a:t>
            </a:r>
            <a:r>
              <a:rPr lang="en-ZA" b="1" dirty="0" smtClean="0"/>
              <a:t> STRUCTURES AND</a:t>
            </a:r>
            <a:endParaRPr lang="en-ZA" b="1" dirty="0"/>
          </a:p>
          <a:p>
            <a:pPr marL="0" indent="0">
              <a:buNone/>
            </a:pPr>
            <a:r>
              <a:rPr lang="en-ZA" b="1" dirty="0"/>
              <a:t>RELATIONSHIPS – AVOID OPPORTUNISTIC BEHAVIOUR; SHARE INTELLEGENCE AND DATA </a:t>
            </a:r>
            <a:r>
              <a:rPr lang="en-ZA" b="1" dirty="0" smtClean="0"/>
              <a:t>SETS; MONITOR, MEASURE , ANALYSE.</a:t>
            </a:r>
            <a:endParaRPr lang="en-ZA" b="1" dirty="0"/>
          </a:p>
          <a:p>
            <a:pPr marL="0" indent="0">
              <a:buNone/>
            </a:pPr>
            <a:endParaRPr lang="en-ZA" b="1" dirty="0"/>
          </a:p>
          <a:p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7631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dirty="0"/>
              <a:t>      </a:t>
            </a:r>
            <a:r>
              <a:rPr lang="en-ZA" sz="3200" dirty="0"/>
              <a:t>CONCLUDING REMARKS:</a:t>
            </a:r>
          </a:p>
        </p:txBody>
      </p:sp>
    </p:spTree>
    <p:extLst>
      <p:ext uri="{BB962C8B-B14F-4D97-AF65-F5344CB8AC3E}">
        <p14:creationId xmlns:p14="http://schemas.microsoft.com/office/powerpoint/2010/main" val="2516756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46" y="908720"/>
            <a:ext cx="8448807" cy="6875026"/>
          </a:xfrm>
        </p:spPr>
        <p:txBody>
          <a:bodyPr>
            <a:normAutofit/>
          </a:bodyPr>
          <a:lstStyle/>
          <a:p>
            <a:pPr>
              <a:buAutoNum type="arabicPeriod" startAt="7"/>
            </a:pPr>
            <a:r>
              <a:rPr lang="en-ZA" b="1" dirty="0" smtClean="0"/>
              <a:t>FARM </a:t>
            </a:r>
            <a:r>
              <a:rPr lang="en-ZA" b="1" dirty="0"/>
              <a:t>LEVEL  </a:t>
            </a:r>
            <a:r>
              <a:rPr lang="en-ZA" b="1" dirty="0" smtClean="0"/>
              <a:t>STRATEGIES:</a:t>
            </a:r>
          </a:p>
          <a:p>
            <a:pPr>
              <a:buAutoNum type="arabicPeriod" startAt="7"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 -  Be careful for long term investments in </a:t>
            </a:r>
            <a:r>
              <a:rPr lang="en-ZA" b="1" dirty="0" smtClean="0"/>
              <a:t>marginally </a:t>
            </a:r>
            <a:r>
              <a:rPr lang="en-ZA" b="1" dirty="0"/>
              <a:t>competitive industries </a:t>
            </a:r>
            <a:endParaRPr lang="en-ZA" b="1" dirty="0" smtClean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 - </a:t>
            </a:r>
            <a:r>
              <a:rPr lang="en-ZA" b="1" dirty="0" smtClean="0"/>
              <a:t>Consider </a:t>
            </a:r>
            <a:r>
              <a:rPr lang="en-ZA" b="1" dirty="0"/>
              <a:t>size and scale: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#  Large scale mega farmers  - similar to industry type of considerations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# Medium  scale farmers –take a </a:t>
            </a:r>
            <a:r>
              <a:rPr lang="en-ZA" b="1" dirty="0" smtClean="0"/>
              <a:t>“small business” focus  re </a:t>
            </a:r>
            <a:r>
              <a:rPr lang="en-ZA" b="1" dirty="0"/>
              <a:t>cash flows and risks; link into competitive value chains; serve niche </a:t>
            </a:r>
            <a:r>
              <a:rPr lang="en-ZA" b="1" dirty="0" smtClean="0"/>
              <a:t>markets – GI’s; S &amp; C</a:t>
            </a:r>
            <a:endParaRPr lang="en-ZA" b="1" dirty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#  Smallholders – remember </a:t>
            </a:r>
            <a:r>
              <a:rPr lang="en-ZA" b="1" dirty="0" smtClean="0"/>
              <a:t>“efficient but poor ” hypothesis: seek  </a:t>
            </a:r>
            <a:r>
              <a:rPr lang="en-ZA" b="1" dirty="0"/>
              <a:t>niche </a:t>
            </a:r>
            <a:r>
              <a:rPr lang="en-ZA" b="1" dirty="0" smtClean="0"/>
              <a:t>markets;  </a:t>
            </a:r>
            <a:r>
              <a:rPr lang="en-ZA" b="1" dirty="0"/>
              <a:t>link into competitive value </a:t>
            </a:r>
            <a:r>
              <a:rPr lang="en-ZA" b="1" dirty="0" smtClean="0"/>
              <a:t>chains- </a:t>
            </a:r>
            <a:r>
              <a:rPr lang="en-ZA" b="1" dirty="0"/>
              <a:t>out grower schemes; </a:t>
            </a:r>
            <a:r>
              <a:rPr lang="en-ZA" b="1" dirty="0" err="1" smtClean="0"/>
              <a:t>onsider</a:t>
            </a:r>
            <a:r>
              <a:rPr lang="en-ZA" b="1" dirty="0" smtClean="0"/>
              <a:t> part-time </a:t>
            </a:r>
            <a:r>
              <a:rPr lang="en-ZA" b="1" dirty="0"/>
              <a:t>farming (divert time to activities that  secure income </a:t>
            </a:r>
            <a:r>
              <a:rPr lang="en-ZA" b="1" dirty="0" smtClean="0"/>
              <a:t>such as off farm employment, rural tourism); </a:t>
            </a:r>
            <a:r>
              <a:rPr lang="en-ZA" b="1" dirty="0"/>
              <a:t>rent land to larger farming </a:t>
            </a:r>
            <a:r>
              <a:rPr lang="en-ZA" b="1" dirty="0" smtClean="0"/>
              <a:t>firms, etc.</a:t>
            </a:r>
            <a:endParaRPr lang="en-ZA" b="1" dirty="0"/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599" y="19968"/>
            <a:ext cx="6347713" cy="816744"/>
          </a:xfrm>
        </p:spPr>
        <p:txBody>
          <a:bodyPr/>
          <a:lstStyle/>
          <a:p>
            <a:r>
              <a:rPr lang="en-ZA" dirty="0"/>
              <a:t>      </a:t>
            </a:r>
            <a:r>
              <a:rPr lang="en-ZA" sz="3200" dirty="0"/>
              <a:t>CONCLUDING REMARKS:</a:t>
            </a:r>
          </a:p>
        </p:txBody>
      </p:sp>
    </p:spTree>
    <p:extLst>
      <p:ext uri="{BB962C8B-B14F-4D97-AF65-F5344CB8AC3E}">
        <p14:creationId xmlns:p14="http://schemas.microsoft.com/office/powerpoint/2010/main" val="3167397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4" y="2564904"/>
            <a:ext cx="9132600" cy="41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611" y="1052736"/>
            <a:ext cx="89651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/>
              <a:t>“In today’s (</a:t>
            </a:r>
            <a:r>
              <a:rPr lang="en-US" altLang="en-US" sz="2400" b="1" dirty="0" err="1"/>
              <a:t>agri</a:t>
            </a:r>
            <a:r>
              <a:rPr lang="en-US" altLang="en-US" sz="2400" b="1" dirty="0"/>
              <a:t>) business, the competition will bite you if you keep running; if you stand still they will swallow you!” 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    (William </a:t>
            </a:r>
            <a:r>
              <a:rPr lang="en-US" altLang="en-US" sz="2400" b="1" dirty="0" err="1"/>
              <a:t>Knutsen</a:t>
            </a:r>
            <a:r>
              <a:rPr lang="en-US" altLang="en-US" sz="2400" b="1" dirty="0"/>
              <a:t>,  Jr. Chairman,  Ford Motor Company)</a:t>
            </a:r>
          </a:p>
          <a:p>
            <a:r>
              <a:rPr lang="en-ZA" sz="2400" b="1" dirty="0">
                <a:solidFill>
                  <a:schemeClr val="bg1"/>
                </a:solidFill>
              </a:rPr>
              <a:t>RITY FOCUS 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17668" y="188640"/>
            <a:ext cx="8712968" cy="76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2800" b="1" dirty="0">
                <a:solidFill>
                  <a:srgbClr val="000000"/>
                </a:solidFill>
              </a:rPr>
              <a:t>           </a:t>
            </a:r>
            <a:r>
              <a:rPr lang="en-ZA" sz="2800" b="1" dirty="0" smtClean="0">
                <a:solidFill>
                  <a:srgbClr val="000000"/>
                </a:solidFill>
              </a:rPr>
              <a:t>SOME WORDS OF WISDOM</a:t>
            </a:r>
            <a:endParaRPr lang="en-GB" sz="2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http://www.innovus.co.za/media/newsletters/009/09US_web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3" y="6343236"/>
            <a:ext cx="382173" cy="5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20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70" y="73491"/>
            <a:ext cx="8423341" cy="2127162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  THANK YOU – COOPERATIVE CENTRAL   </a:t>
            </a:r>
            <a:br>
              <a:rPr lang="en-ZA" sz="4000" b="1" dirty="0" smtClean="0">
                <a:solidFill>
                  <a:schemeClr val="tx1"/>
                </a:solidFill>
              </a:rPr>
            </a:br>
            <a:r>
              <a:rPr lang="en-ZA" sz="4000" b="1" dirty="0">
                <a:solidFill>
                  <a:schemeClr val="tx1"/>
                </a:solidFill>
              </a:rPr>
              <a:t> </a:t>
            </a:r>
            <a:r>
              <a:rPr lang="en-ZA" sz="4000" b="1" dirty="0" smtClean="0">
                <a:solidFill>
                  <a:schemeClr val="tx1"/>
                </a:solidFill>
              </a:rPr>
              <a:t>     BANK &amp; UNIVERSITY OF CYPRU</a:t>
            </a:r>
            <a:r>
              <a:rPr lang="en-ZA" sz="6000" b="1" dirty="0"/>
              <a:t/>
            </a:r>
            <a:br>
              <a:rPr lang="en-ZA" sz="6000" b="1" dirty="0"/>
            </a:br>
            <a:r>
              <a:rPr lang="en-ZA" sz="6000" b="1" dirty="0"/>
              <a:t>                </a:t>
            </a:r>
            <a:r>
              <a:rPr lang="en-ZA" b="1" dirty="0"/>
              <a:t/>
            </a:r>
            <a:br>
              <a:rPr lang="en-ZA" b="1" dirty="0"/>
            </a:br>
            <a:r>
              <a:rPr lang="en-ZA" b="1" dirty="0"/>
              <a:t>                  BE COMPETITIVE!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4" y="2666516"/>
            <a:ext cx="9132600" cy="417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" y="1672296"/>
            <a:ext cx="9119936" cy="51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76" t="14942" r="49156" b="37990"/>
          <a:stretch/>
        </p:blipFill>
        <p:spPr>
          <a:xfrm>
            <a:off x="1187624" y="116632"/>
            <a:ext cx="7704856" cy="65733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1680" y="4797152"/>
            <a:ext cx="6912768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le 3"/>
          <p:cNvSpPr/>
          <p:nvPr/>
        </p:nvSpPr>
        <p:spPr>
          <a:xfrm>
            <a:off x="1587128" y="5743543"/>
            <a:ext cx="7017320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1691680" y="2564904"/>
            <a:ext cx="6912768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1696607" y="1052736"/>
            <a:ext cx="6912768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1257388" cy="8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2367" r="-2" b="-941"/>
          <a:stretch/>
        </p:blipFill>
        <p:spPr bwMode="auto">
          <a:xfrm>
            <a:off x="1259632" y="232868"/>
            <a:ext cx="5328592" cy="66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9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" y="-27384"/>
            <a:ext cx="8448805" cy="2573866"/>
          </a:xfrm>
        </p:spPr>
        <p:txBody>
          <a:bodyPr/>
          <a:lstStyle/>
          <a:p>
            <a:r>
              <a:rPr lang="en-ZA" dirty="0"/>
              <a:t> Cyprus Competitive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053" y="620688"/>
            <a:ext cx="4899506" cy="62510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15616" y="1412776"/>
            <a:ext cx="5040560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1192999" y="3602218"/>
            <a:ext cx="5040560" cy="28803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1168331" y="4521294"/>
            <a:ext cx="5040560" cy="563889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204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16933"/>
            <a:ext cx="6347713" cy="2573866"/>
          </a:xfrm>
        </p:spPr>
        <p:txBody>
          <a:bodyPr/>
          <a:lstStyle/>
          <a:p>
            <a:r>
              <a:rPr lang="en-ZA" dirty="0"/>
              <a:t>Cyprus Competitiveness Index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80" y="548680"/>
            <a:ext cx="4785653" cy="62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1756"/>
            <a:ext cx="7929928" cy="1288508"/>
          </a:xfrm>
        </p:spPr>
        <p:txBody>
          <a:bodyPr>
            <a:normAutofit/>
          </a:bodyPr>
          <a:lstStyle/>
          <a:p>
            <a:r>
              <a:rPr lang="en-ZA" sz="4800" b="1" dirty="0"/>
              <a:t>      Content &amp;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46" y="980728"/>
            <a:ext cx="8448807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 smtClean="0"/>
              <a:t>Theme: To </a:t>
            </a:r>
            <a:r>
              <a:rPr lang="en-ZA" sz="2400" b="1" dirty="0"/>
              <a:t>translate  COMPETITIVENESS THEORY in to a </a:t>
            </a:r>
            <a:r>
              <a:rPr lang="en-ZA" sz="2400" b="1" dirty="0" smtClean="0"/>
              <a:t>useful </a:t>
            </a:r>
            <a:r>
              <a:rPr lang="en-ZA" sz="2400" b="1" dirty="0"/>
              <a:t>tool for </a:t>
            </a:r>
            <a:r>
              <a:rPr lang="en-ZA" sz="2400" b="1" dirty="0" smtClean="0"/>
              <a:t>STRATEGIC AGRIBUSINESS ANALYSIS and PLANNING:</a:t>
            </a:r>
            <a:endParaRPr lang="en-ZA" sz="2400" b="1" dirty="0"/>
          </a:p>
          <a:p>
            <a:pPr marL="0" indent="0">
              <a:buNone/>
            </a:pPr>
            <a:endParaRPr lang="en-ZA" sz="2000" dirty="0"/>
          </a:p>
          <a:p>
            <a:r>
              <a:rPr lang="en-ZA" sz="2400" b="1" dirty="0" smtClean="0"/>
              <a:t>Establish </a:t>
            </a:r>
            <a:r>
              <a:rPr lang="en-ZA" sz="2400" b="1" dirty="0"/>
              <a:t>a theoretical framework of </a:t>
            </a:r>
            <a:r>
              <a:rPr lang="en-ZA" sz="2400" b="1" dirty="0" smtClean="0"/>
              <a:t>analyses</a:t>
            </a:r>
            <a:endParaRPr lang="en-ZA" sz="2400" b="1" dirty="0"/>
          </a:p>
          <a:p>
            <a:r>
              <a:rPr lang="en-ZA" sz="2400" b="1" dirty="0"/>
              <a:t>Consider and define the  business context of an industry and measure competitive </a:t>
            </a:r>
            <a:r>
              <a:rPr lang="en-ZA" sz="2400" b="1" dirty="0" smtClean="0"/>
              <a:t>performance</a:t>
            </a:r>
            <a:endParaRPr lang="en-ZA" sz="2400" b="1" dirty="0"/>
          </a:p>
          <a:p>
            <a:r>
              <a:rPr lang="en-ZA" sz="2400" b="1" dirty="0"/>
              <a:t>Application to the SA Agricultural sector – 1961, 2005, 2008, </a:t>
            </a:r>
            <a:r>
              <a:rPr lang="en-ZA" sz="2400" b="1" dirty="0" smtClean="0"/>
              <a:t>2016; ….some analysis on Cyprus too</a:t>
            </a:r>
            <a:endParaRPr lang="en-ZA" sz="2400" b="1" dirty="0"/>
          </a:p>
          <a:p>
            <a:r>
              <a:rPr lang="en-ZA" sz="2400" b="1" dirty="0" smtClean="0"/>
              <a:t>Reference a number of Fruit </a:t>
            </a:r>
            <a:r>
              <a:rPr lang="en-ZA" sz="2400" b="1" dirty="0"/>
              <a:t>Industry case </a:t>
            </a:r>
            <a:r>
              <a:rPr lang="en-ZA" sz="2400" b="1" dirty="0" smtClean="0"/>
              <a:t>studies; and </a:t>
            </a:r>
          </a:p>
          <a:p>
            <a:r>
              <a:rPr lang="en-ZA" sz="2400" b="1" dirty="0" smtClean="0"/>
              <a:t>Propose future research and enquiry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23134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11720</TotalTime>
  <Words>2550</Words>
  <Application>Microsoft Office PowerPoint</Application>
  <PresentationFormat>On-screen Show (4:3)</PresentationFormat>
  <Paragraphs>594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Facet</vt:lpstr>
      <vt:lpstr>PowerPoint Presentation</vt:lpstr>
      <vt:lpstr>GREETINGS FROM STELLENBOSH         UNIVERSITY, SOUTH AFRICA</vt:lpstr>
      <vt:lpstr>My talk in a nut shell: - Competitiveness is a necessary ingredient for agricultural existence in todays world……. If you want to manage it, you must measure &amp; analyse it; otherwise it just remains a “good idea or theory”</vt:lpstr>
      <vt:lpstr>       Global Competitiveness                 measured and analysed</vt:lpstr>
      <vt:lpstr>PowerPoint Presentation</vt:lpstr>
      <vt:lpstr>PowerPoint Presentation</vt:lpstr>
      <vt:lpstr> Cyprus Competitive Performance</vt:lpstr>
      <vt:lpstr>Cyprus Competitiveness Index</vt:lpstr>
      <vt:lpstr>      Content &amp; Scope</vt:lpstr>
      <vt:lpstr>          Enquiry in to sector/industry/firm level                        competitiveness?</vt:lpstr>
      <vt:lpstr>THE AGRI-COMPETITIVENESS ANALYSIS                     PROGRAMME (ACAP)                 Stellenbosch University </vt:lpstr>
      <vt:lpstr>PowerPoint Presentation</vt:lpstr>
      <vt:lpstr>The theory of competitiveness: From Absolute Advantage (Adam Smith, 1776) to Competitive Advantage ( Porter, 1998)</vt:lpstr>
      <vt:lpstr>    Theoretical framework:</vt:lpstr>
      <vt:lpstr>PowerPoint Presentation</vt:lpstr>
      <vt:lpstr>PowerPoint Presentation</vt:lpstr>
      <vt:lpstr> Step 1:DEFINING COMPETITIVE PERFORMANCE</vt:lpstr>
      <vt:lpstr>PowerPoint Presentation</vt:lpstr>
      <vt:lpstr>    SA Agricultural competitiveness:                     long term trends (FAO Data)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Which factors determine industry           level competitive performance? </vt:lpstr>
      <vt:lpstr>PowerPoint Presentation</vt:lpstr>
      <vt:lpstr>Step 4:Determinants of Competitive Industry Performance(The Porter Diamond)</vt:lpstr>
      <vt:lpstr>PowerPoint Presentation</vt:lpstr>
      <vt:lpstr>  Porter Diamond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STEP 5 - COOPERATIVE AGENDA SETTING:                     SA DECIDIOUS FRUIT INDUSTRY  </vt:lpstr>
      <vt:lpstr>PowerPoint Presentation</vt:lpstr>
      <vt:lpstr>         New research directions</vt:lpstr>
      <vt:lpstr>        New research directions</vt:lpstr>
      <vt:lpstr>      CONCLUDING REMARKS:</vt:lpstr>
      <vt:lpstr>PowerPoint Presentation</vt:lpstr>
      <vt:lpstr>      CONCLUDING REMARKS:</vt:lpstr>
      <vt:lpstr>PowerPoint Presentation</vt:lpstr>
      <vt:lpstr>  THANK YOU – COOPERATIVE CENTRAL          BANK &amp; UNIVERSITY OF CYPRU                                    BE COMPETITIVE!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 Boonzaaier</dc:creator>
  <cp:lastModifiedBy>Despo Dionysiou</cp:lastModifiedBy>
  <cp:revision>394</cp:revision>
  <dcterms:created xsi:type="dcterms:W3CDTF">2014-06-04T10:21:07Z</dcterms:created>
  <dcterms:modified xsi:type="dcterms:W3CDTF">2016-11-24T09:15:54Z</dcterms:modified>
</cp:coreProperties>
</file>