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8" r:id="rId3"/>
    <p:sldId id="259" r:id="rId4"/>
    <p:sldId id="260" r:id="rId5"/>
    <p:sldId id="261" r:id="rId6"/>
    <p:sldId id="262" r:id="rId7"/>
    <p:sldId id="263" r:id="rId8"/>
    <p:sldId id="264" r:id="rId9"/>
    <p:sldId id="266" r:id="rId10"/>
    <p:sldId id="271" r:id="rId11"/>
    <p:sldId id="268" r:id="rId12"/>
    <p:sldId id="269" r:id="rId13"/>
    <p:sldId id="270"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200"/>
    <a:srgbClr val="E88B00"/>
    <a:srgbClr val="EEA900"/>
    <a:srgbClr val="336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BDAF98-0B3E-4631-9FBD-690E061E5454}" type="datetimeFigureOut">
              <a:rPr lang="el-GR" smtClean="0"/>
              <a:t>2/3/2017</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1003F7-A2C4-4F81-A355-CC1994155099}" type="slidenum">
              <a:rPr lang="el-GR" smtClean="0"/>
              <a:t>‹#›</a:t>
            </a:fld>
            <a:endParaRPr lang="el-GR"/>
          </a:p>
        </p:txBody>
      </p:sp>
    </p:spTree>
    <p:extLst>
      <p:ext uri="{BB962C8B-B14F-4D97-AF65-F5344CB8AC3E}">
        <p14:creationId xmlns:p14="http://schemas.microsoft.com/office/powerpoint/2010/main" val="6098597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A3D43-6435-4B55-9076-13EB67F84183}" type="datetimeFigureOut">
              <a:rPr lang="el-GR" smtClean="0"/>
              <a:t>2/3/2017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673FF-7DD4-4EB6-9BD7-841B2BFCE25C}" type="slidenum">
              <a:rPr lang="el-GR" smtClean="0"/>
              <a:t>‹#›</a:t>
            </a:fld>
            <a:endParaRPr lang="el-GR"/>
          </a:p>
        </p:txBody>
      </p:sp>
    </p:spTree>
    <p:extLst>
      <p:ext uri="{BB962C8B-B14F-4D97-AF65-F5344CB8AC3E}">
        <p14:creationId xmlns:p14="http://schemas.microsoft.com/office/powerpoint/2010/main" val="22222609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381860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We teach our students how to communicate with patients, how to take histories from them, how to examine them, how to treat them ethically and with respect and how to relate to their social and cultural backgrounds. </a:t>
            </a:r>
          </a:p>
          <a:p>
            <a:pPr>
              <a:defRPr/>
            </a:pPr>
            <a:r>
              <a:rPr lang="en-GB" b="1" dirty="0" smtClean="0">
                <a:solidFill>
                  <a:schemeClr val="accent6"/>
                </a:solidFill>
                <a:latin typeface="arial" panose="020B0604020202020204" pitchFamily="34" charset="0"/>
              </a:rPr>
              <a:t>after which students take a set of examinations Objective Structured Clinical Examinations (OSCEs)</a:t>
            </a:r>
            <a:endParaRPr lang="en-GB" b="1" dirty="0" smtClean="0">
              <a:solidFill>
                <a:schemeClr val="accent6"/>
              </a:solidFill>
            </a:endParaRPr>
          </a:p>
          <a:p>
            <a:pPr>
              <a:defRPr/>
            </a:pP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62736E19-ED5E-4F5A-B54C-CA0709AE9B19}" type="slidenum">
              <a:rPr lang="en-GB" smtClean="0"/>
              <a:pPr>
                <a:defRPr/>
              </a:pPr>
              <a:t>8</a:t>
            </a:fld>
            <a:endParaRPr lang="en-GB"/>
          </a:p>
        </p:txBody>
      </p:sp>
    </p:spTree>
    <p:extLst>
      <p:ext uri="{BB962C8B-B14F-4D97-AF65-F5344CB8AC3E}">
        <p14:creationId xmlns:p14="http://schemas.microsoft.com/office/powerpoint/2010/main" val="306483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We teach our students how to communicate with patients, how to take histories from them, how to examine them, how to treat them ethically and with respect and how to relate to their social and cultural backgrounds. </a:t>
            </a:r>
          </a:p>
          <a:p>
            <a:pPr>
              <a:defRPr/>
            </a:pPr>
            <a:r>
              <a:rPr lang="en-GB" b="1" dirty="0" smtClean="0">
                <a:solidFill>
                  <a:schemeClr val="accent6"/>
                </a:solidFill>
                <a:latin typeface="arial" panose="020B0604020202020204" pitchFamily="34" charset="0"/>
              </a:rPr>
              <a:t>after which students take a set of examinations Objective Structured Clinical Examinations (OSCEs)</a:t>
            </a:r>
            <a:endParaRPr lang="en-GB" b="1" dirty="0" smtClean="0">
              <a:solidFill>
                <a:schemeClr val="accent6"/>
              </a:solidFill>
            </a:endParaRPr>
          </a:p>
          <a:p>
            <a:pPr>
              <a:defRPr/>
            </a:pP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62736E19-ED5E-4F5A-B54C-CA0709AE9B19}" type="slidenum">
              <a:rPr lang="en-GB" smtClean="0"/>
              <a:pPr>
                <a:defRPr/>
              </a:pPr>
              <a:t>9</a:t>
            </a:fld>
            <a:endParaRPr lang="en-GB"/>
          </a:p>
        </p:txBody>
      </p:sp>
    </p:spTree>
    <p:extLst>
      <p:ext uri="{BB962C8B-B14F-4D97-AF65-F5344CB8AC3E}">
        <p14:creationId xmlns:p14="http://schemas.microsoft.com/office/powerpoint/2010/main" val="701908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We teach our students how to communicate with patients, how to take histories from them, how to examine them, how to treat them ethically and with respect and how to relate to their social and cultural backgrounds. </a:t>
            </a:r>
          </a:p>
          <a:p>
            <a:pPr>
              <a:defRPr/>
            </a:pPr>
            <a:r>
              <a:rPr lang="en-GB" b="1" dirty="0" smtClean="0">
                <a:solidFill>
                  <a:schemeClr val="accent6"/>
                </a:solidFill>
                <a:latin typeface="arial" panose="020B0604020202020204" pitchFamily="34" charset="0"/>
              </a:rPr>
              <a:t>after which students take a set of examinations Objective Structured Clinical Examinations (OSCEs)</a:t>
            </a:r>
            <a:endParaRPr lang="en-GB" b="1" dirty="0" smtClean="0">
              <a:solidFill>
                <a:schemeClr val="accent6"/>
              </a:solidFill>
            </a:endParaRPr>
          </a:p>
          <a:p>
            <a:pPr>
              <a:defRPr/>
            </a:pP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62736E19-ED5E-4F5A-B54C-CA0709AE9B19}" type="slidenum">
              <a:rPr lang="en-GB" smtClean="0"/>
              <a:pPr>
                <a:defRPr/>
              </a:pPr>
              <a:t>10</a:t>
            </a:fld>
            <a:endParaRPr lang="en-GB"/>
          </a:p>
        </p:txBody>
      </p:sp>
    </p:spTree>
    <p:extLst>
      <p:ext uri="{BB962C8B-B14F-4D97-AF65-F5344CB8AC3E}">
        <p14:creationId xmlns:p14="http://schemas.microsoft.com/office/powerpoint/2010/main" val="113419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We teach our students how to communicate with patients, how to take histories from them, how to examine them, how to treat them ethically and with respect and how to relate to their social and cultural backgrounds. </a:t>
            </a:r>
          </a:p>
          <a:p>
            <a:pPr>
              <a:defRPr/>
            </a:pPr>
            <a:r>
              <a:rPr lang="en-GB" b="1" dirty="0" smtClean="0">
                <a:solidFill>
                  <a:schemeClr val="accent6"/>
                </a:solidFill>
                <a:latin typeface="arial" panose="020B0604020202020204" pitchFamily="34" charset="0"/>
              </a:rPr>
              <a:t>after which students take a set of examinations Objective Structured Clinical Examinations (OSCEs)</a:t>
            </a:r>
            <a:endParaRPr lang="en-GB" b="1" dirty="0" smtClean="0">
              <a:solidFill>
                <a:schemeClr val="accent6"/>
              </a:solidFill>
            </a:endParaRPr>
          </a:p>
          <a:p>
            <a:pPr>
              <a:defRPr/>
            </a:pP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62736E19-ED5E-4F5A-B54C-CA0709AE9B19}" type="slidenum">
              <a:rPr lang="en-GB" smtClean="0"/>
              <a:pPr>
                <a:defRPr/>
              </a:pPr>
              <a:t>11</a:t>
            </a:fld>
            <a:endParaRPr lang="en-GB"/>
          </a:p>
        </p:txBody>
      </p:sp>
    </p:spTree>
    <p:extLst>
      <p:ext uri="{BB962C8B-B14F-4D97-AF65-F5344CB8AC3E}">
        <p14:creationId xmlns:p14="http://schemas.microsoft.com/office/powerpoint/2010/main" val="284527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We teach our students how to communicate with patients, how to take histories from them, how to examine them, how to treat them ethically and with respect and how to relate to their social and cultural backgrounds. </a:t>
            </a:r>
          </a:p>
          <a:p>
            <a:pPr>
              <a:defRPr/>
            </a:pPr>
            <a:r>
              <a:rPr lang="en-GB" b="1" dirty="0" smtClean="0">
                <a:solidFill>
                  <a:schemeClr val="accent6"/>
                </a:solidFill>
                <a:latin typeface="arial" panose="020B0604020202020204" pitchFamily="34" charset="0"/>
              </a:rPr>
              <a:t>after which students take a set of examinations Objective Structured Clinical Examinations (OSCEs)</a:t>
            </a:r>
            <a:endParaRPr lang="en-GB" b="1" dirty="0" smtClean="0">
              <a:solidFill>
                <a:schemeClr val="accent6"/>
              </a:solidFill>
            </a:endParaRPr>
          </a:p>
          <a:p>
            <a:pPr>
              <a:defRPr/>
            </a:pP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62736E19-ED5E-4F5A-B54C-CA0709AE9B19}" type="slidenum">
              <a:rPr lang="en-GB" smtClean="0"/>
              <a:pPr>
                <a:defRPr/>
              </a:pPr>
              <a:t>12</a:t>
            </a:fld>
            <a:endParaRPr lang="en-GB"/>
          </a:p>
        </p:txBody>
      </p:sp>
    </p:spTree>
    <p:extLst>
      <p:ext uri="{BB962C8B-B14F-4D97-AF65-F5344CB8AC3E}">
        <p14:creationId xmlns:p14="http://schemas.microsoft.com/office/powerpoint/2010/main" val="4178306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45" y="33556"/>
            <a:ext cx="5219365" cy="1629520"/>
          </a:xfrm>
          <a:prstGeom prst="rect">
            <a:avLst/>
          </a:prstGeom>
        </p:spPr>
      </p:pic>
      <p:sp>
        <p:nvSpPr>
          <p:cNvPr id="23" name="Text Placeholder 22"/>
          <p:cNvSpPr>
            <a:spLocks noGrp="1"/>
          </p:cNvSpPr>
          <p:nvPr>
            <p:ph type="body" sz="quarter" idx="10" hasCustomPrompt="1"/>
          </p:nvPr>
        </p:nvSpPr>
        <p:spPr>
          <a:xfrm>
            <a:off x="0" y="5997466"/>
            <a:ext cx="9144000" cy="541338"/>
          </a:xfrm>
          <a:solidFill>
            <a:srgbClr val="EEA900"/>
          </a:solidFill>
        </p:spPr>
        <p:txBody>
          <a:bodyPr>
            <a:normAutofit/>
          </a:bodyPr>
          <a:lstStyle>
            <a:lvl1pPr marL="0" indent="0" algn="ctr">
              <a:buNone/>
              <a:defRPr sz="2800">
                <a:solidFill>
                  <a:schemeClr val="bg1"/>
                </a:solidFill>
              </a:defRPr>
            </a:lvl1pPr>
          </a:lstStyle>
          <a:p>
            <a:pPr lvl="0"/>
            <a:r>
              <a:rPr lang="en-US" dirty="0" smtClean="0"/>
              <a:t>Click to edit Master sub-title</a:t>
            </a:r>
          </a:p>
        </p:txBody>
      </p:sp>
      <p:sp>
        <p:nvSpPr>
          <p:cNvPr id="26" name="Title 1"/>
          <p:cNvSpPr>
            <a:spLocks noGrp="1"/>
          </p:cNvSpPr>
          <p:nvPr>
            <p:ph type="ctrTitle"/>
          </p:nvPr>
        </p:nvSpPr>
        <p:spPr>
          <a:xfrm>
            <a:off x="4067944" y="1663077"/>
            <a:ext cx="4390256" cy="3850066"/>
          </a:xfrm>
        </p:spPr>
        <p:txBody>
          <a:bodyPr/>
          <a:lstStyle>
            <a:lvl1pPr algn="ctr">
              <a:defRPr sz="4400" b="1">
                <a:solidFill>
                  <a:srgbClr val="8A9200"/>
                </a:solidFill>
              </a:defRPr>
            </a:lvl1pPr>
          </a:lstStyle>
          <a:p>
            <a:r>
              <a:rPr lang="en-US" smtClean="0"/>
              <a:t>Click to edit Master title style</a:t>
            </a:r>
            <a:endParaRPr lang="en-US" dirty="0"/>
          </a:p>
        </p:txBody>
      </p:sp>
      <p:sp>
        <p:nvSpPr>
          <p:cNvPr id="28" name="Picture Placeholder 27"/>
          <p:cNvSpPr>
            <a:spLocks noGrp="1"/>
          </p:cNvSpPr>
          <p:nvPr>
            <p:ph type="pic" sz="quarter" idx="11"/>
          </p:nvPr>
        </p:nvSpPr>
        <p:spPr>
          <a:xfrm>
            <a:off x="687061" y="1663724"/>
            <a:ext cx="3236867" cy="3853508"/>
          </a:xfrm>
        </p:spPr>
        <p:txBody>
          <a:bodyPr/>
          <a:lstStyle>
            <a:lvl1pPr marL="0" indent="0">
              <a:buNone/>
              <a:defRPr/>
            </a:lvl1pPr>
          </a:lstStyle>
          <a:p>
            <a:r>
              <a:rPr lang="en-US" smtClean="0"/>
              <a:t>Click icon to add picture</a:t>
            </a:r>
            <a:endParaRPr lang="el-GR" dirty="0"/>
          </a:p>
        </p:txBody>
      </p:sp>
    </p:spTree>
    <p:extLst>
      <p:ext uri="{BB962C8B-B14F-4D97-AF65-F5344CB8AC3E}">
        <p14:creationId xmlns:p14="http://schemas.microsoft.com/office/powerpoint/2010/main" val="2128388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43C7B3A-61B8-4DCC-9842-35DB05633F46}" type="slidenum">
              <a:rPr lang="en-GB"/>
              <a:pPr>
                <a:defRPr/>
              </a:pPr>
              <a:t>‹#›</a:t>
            </a:fld>
            <a:endParaRPr lang="en-GB"/>
          </a:p>
        </p:txBody>
      </p:sp>
    </p:spTree>
    <p:extLst>
      <p:ext uri="{BB962C8B-B14F-4D97-AF65-F5344CB8AC3E}">
        <p14:creationId xmlns:p14="http://schemas.microsoft.com/office/powerpoint/2010/main" val="3059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solidFill>
                  <a:srgbClr val="8A9200"/>
                </a:solidFill>
              </a:defRPr>
            </a:lvl1pPr>
          </a:lstStyle>
          <a:p>
            <a:endParaRPr lang="el-GR"/>
          </a:p>
        </p:txBody>
      </p:sp>
      <p:sp>
        <p:nvSpPr>
          <p:cNvPr id="5" name="Footer Placeholder 4"/>
          <p:cNvSpPr>
            <a:spLocks noGrp="1"/>
          </p:cNvSpPr>
          <p:nvPr>
            <p:ph type="ftr" sz="quarter" idx="11"/>
          </p:nvPr>
        </p:nvSpPr>
        <p:spPr/>
        <p:txBody>
          <a:bodyPr/>
          <a:lstStyle>
            <a:lvl1pPr>
              <a:defRPr>
                <a:solidFill>
                  <a:srgbClr val="8A9200"/>
                </a:solidFill>
              </a:defRPr>
            </a:lvl1pPr>
          </a:lstStyle>
          <a:p>
            <a:endParaRPr lang="el-GR" dirty="0"/>
          </a:p>
        </p:txBody>
      </p:sp>
      <p:sp>
        <p:nvSpPr>
          <p:cNvPr id="6" name="Slide Number Placeholder 5"/>
          <p:cNvSpPr>
            <a:spLocks noGrp="1"/>
          </p:cNvSpPr>
          <p:nvPr>
            <p:ph type="sldNum" sz="quarter" idx="12"/>
          </p:nvPr>
        </p:nvSpPr>
        <p:spPr/>
        <p:txBody>
          <a:bodyPr/>
          <a:lstStyle>
            <a:lvl1pPr>
              <a:defRPr>
                <a:solidFill>
                  <a:srgbClr val="8A9200"/>
                </a:solidFill>
              </a:defRPr>
            </a:lvl1pPr>
          </a:lstStyle>
          <a:p>
            <a:fld id="{822A1BDD-B8C0-44EF-A7A9-AA4366155037}" type="slidenum">
              <a:rPr lang="el-GR" smtClean="0"/>
              <a:pPr/>
              <a:t>‹#›</a:t>
            </a:fld>
            <a:endParaRPr lang="el-GR"/>
          </a:p>
        </p:txBody>
      </p:sp>
    </p:spTree>
    <p:extLst>
      <p:ext uri="{BB962C8B-B14F-4D97-AF65-F5344CB8AC3E}">
        <p14:creationId xmlns:p14="http://schemas.microsoft.com/office/powerpoint/2010/main" val="308580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496754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944867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10090082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3019052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1067592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txBox="1">
            <a:spLocks/>
          </p:cNvSpPr>
          <p:nvPr userDrawn="1"/>
        </p:nvSpPr>
        <p:spPr>
          <a:xfrm>
            <a:off x="457200" y="980728"/>
            <a:ext cx="8229600" cy="53757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smtClean="0"/>
              <a:t>Click to edit Master title style</a:t>
            </a:r>
            <a:endParaRPr lang="el-GR"/>
          </a:p>
        </p:txBody>
      </p:sp>
      <p:sp>
        <p:nvSpPr>
          <p:cNvPr id="3" name="Content Placeholder 2"/>
          <p:cNvSpPr>
            <a:spLocks noGrp="1"/>
          </p:cNvSpPr>
          <p:nvPr>
            <p:ph idx="1"/>
          </p:nvPr>
        </p:nvSpPr>
        <p:spPr>
          <a:xfrm>
            <a:off x="3575050" y="1628800"/>
            <a:ext cx="5111750" cy="44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3307282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2A1BDD-B8C0-44EF-A7A9-AA4366155037}" type="slidenum">
              <a:rPr lang="el-GR" smtClean="0"/>
              <a:t>‹#›</a:t>
            </a:fld>
            <a:endParaRPr lang="el-GR"/>
          </a:p>
        </p:txBody>
      </p:sp>
    </p:spTree>
    <p:extLst>
      <p:ext uri="{BB962C8B-B14F-4D97-AF65-F5344CB8AC3E}">
        <p14:creationId xmlns:p14="http://schemas.microsoft.com/office/powerpoint/2010/main" val="69011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80728"/>
            <a:ext cx="8229600" cy="537578"/>
          </a:xfrm>
          <a:prstGeom prst="rect">
            <a:avLst/>
          </a:prstGeom>
        </p:spPr>
        <p:txBody>
          <a:bodyPr vert="horz" lIns="91440" tIns="45720" rIns="91440" bIns="45720" rtlCol="0" anchor="ctr">
            <a:no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8A9200"/>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8A9200"/>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A9200"/>
                </a:solidFill>
              </a:defRPr>
            </a:lvl1pPr>
          </a:lstStyle>
          <a:p>
            <a:fld id="{822A1BDD-B8C0-44EF-A7A9-AA4366155037}" type="slidenum">
              <a:rPr lang="el-GR" smtClean="0"/>
              <a:pPr/>
              <a:t>‹#›</a:t>
            </a:fld>
            <a:endParaRPr lang="el-GR"/>
          </a:p>
        </p:txBody>
      </p:sp>
    </p:spTree>
    <p:extLst>
      <p:ext uri="{BB962C8B-B14F-4D97-AF65-F5344CB8AC3E}">
        <p14:creationId xmlns:p14="http://schemas.microsoft.com/office/powerpoint/2010/main" val="286928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268761"/>
            <a:ext cx="8424936" cy="4248472"/>
          </a:xfrm>
        </p:spPr>
        <p:txBody>
          <a:bodyPr/>
          <a:lstStyle/>
          <a:p>
            <a:r>
              <a:rPr lang="el-GR" dirty="0" smtClean="0">
                <a:solidFill>
                  <a:srgbClr val="E88B00"/>
                </a:solidFill>
              </a:rPr>
              <a:t>Η ΙΑΤΡΙΚΗ ΣΧΟΛΗ </a:t>
            </a:r>
            <a:br>
              <a:rPr lang="el-GR" dirty="0" smtClean="0">
                <a:solidFill>
                  <a:srgbClr val="E88B00"/>
                </a:solidFill>
              </a:rPr>
            </a:br>
            <a:r>
              <a:rPr lang="el-GR" sz="2000" dirty="0" smtClean="0">
                <a:solidFill>
                  <a:srgbClr val="E88B00"/>
                </a:solidFill>
              </a:rPr>
              <a:t/>
            </a:r>
            <a:br>
              <a:rPr lang="el-GR" sz="2000" dirty="0" smtClean="0">
                <a:solidFill>
                  <a:srgbClr val="E88B00"/>
                </a:solidFill>
              </a:rPr>
            </a:br>
            <a:r>
              <a:rPr lang="el-GR" dirty="0" smtClean="0">
                <a:solidFill>
                  <a:srgbClr val="E88B00"/>
                </a:solidFill>
              </a:rPr>
              <a:t>ΤΟΥ</a:t>
            </a:r>
            <a:br>
              <a:rPr lang="el-GR" dirty="0" smtClean="0">
                <a:solidFill>
                  <a:srgbClr val="E88B00"/>
                </a:solidFill>
              </a:rPr>
            </a:br>
            <a:r>
              <a:rPr lang="el-GR" sz="2000" dirty="0" smtClean="0">
                <a:solidFill>
                  <a:srgbClr val="E88B00"/>
                </a:solidFill>
              </a:rPr>
              <a:t/>
            </a:r>
            <a:br>
              <a:rPr lang="el-GR" sz="2000" dirty="0" smtClean="0">
                <a:solidFill>
                  <a:srgbClr val="E88B00"/>
                </a:solidFill>
              </a:rPr>
            </a:br>
            <a:r>
              <a:rPr lang="el-GR" dirty="0" smtClean="0">
                <a:solidFill>
                  <a:srgbClr val="E88B00"/>
                </a:solidFill>
              </a:rPr>
              <a:t>ΠΑΝΕΠΙΣΤΗΜΙΟΥ ΚΥΠΡΟΥ</a:t>
            </a:r>
            <a:br>
              <a:rPr lang="el-GR" dirty="0" smtClean="0">
                <a:solidFill>
                  <a:srgbClr val="E88B00"/>
                </a:solidFill>
              </a:rPr>
            </a:br>
            <a:r>
              <a:rPr lang="el-GR" sz="1200" dirty="0">
                <a:solidFill>
                  <a:srgbClr val="E88B00"/>
                </a:solidFill>
              </a:rPr>
              <a:t/>
            </a:r>
            <a:br>
              <a:rPr lang="el-GR" sz="1200" dirty="0">
                <a:solidFill>
                  <a:srgbClr val="E88B00"/>
                </a:solidFill>
              </a:rPr>
            </a:br>
            <a:r>
              <a:rPr lang="el-GR" sz="1200" dirty="0" smtClean="0">
                <a:solidFill>
                  <a:srgbClr val="E88B00"/>
                </a:solidFill>
              </a:rPr>
              <a:t/>
            </a:r>
            <a:br>
              <a:rPr lang="el-GR" sz="1200" dirty="0" smtClean="0">
                <a:solidFill>
                  <a:srgbClr val="E88B00"/>
                </a:solidFill>
              </a:rPr>
            </a:br>
            <a:r>
              <a:rPr lang="el-GR" sz="1200" dirty="0">
                <a:solidFill>
                  <a:srgbClr val="E88B00"/>
                </a:solidFill>
              </a:rPr>
              <a:t/>
            </a:r>
            <a:br>
              <a:rPr lang="el-GR" sz="1200" dirty="0">
                <a:solidFill>
                  <a:srgbClr val="E88B00"/>
                </a:solidFill>
              </a:rPr>
            </a:br>
            <a:endParaRPr lang="el-GR" sz="1200" dirty="0"/>
          </a:p>
        </p:txBody>
      </p:sp>
      <p:sp>
        <p:nvSpPr>
          <p:cNvPr id="6" name="Text Placeholder 1"/>
          <p:cNvSpPr txBox="1">
            <a:spLocks/>
          </p:cNvSpPr>
          <p:nvPr/>
        </p:nvSpPr>
        <p:spPr>
          <a:xfrm>
            <a:off x="2411760" y="5085184"/>
            <a:ext cx="4392488" cy="1224136"/>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600" b="1" dirty="0" smtClean="0">
                <a:solidFill>
                  <a:schemeClr val="tx1"/>
                </a:solidFill>
              </a:rPr>
              <a:t>Νικόλαος Παυλίδης</a:t>
            </a:r>
          </a:p>
          <a:p>
            <a:r>
              <a:rPr lang="el-GR" sz="1600" b="1" dirty="0" smtClean="0">
                <a:solidFill>
                  <a:schemeClr val="tx1"/>
                </a:solidFill>
              </a:rPr>
              <a:t>Ομότιμος Καθηγητής, Πανεπιστήμιο</a:t>
            </a:r>
            <a:r>
              <a:rPr lang="el-GR" sz="1600" b="1" dirty="0">
                <a:solidFill>
                  <a:schemeClr val="tx1"/>
                </a:solidFill>
              </a:rPr>
              <a:t>υ</a:t>
            </a:r>
            <a:r>
              <a:rPr lang="el-GR" sz="1600" b="1" dirty="0" smtClean="0">
                <a:solidFill>
                  <a:schemeClr val="tx1"/>
                </a:solidFill>
              </a:rPr>
              <a:t> Ιωαννίνων</a:t>
            </a:r>
          </a:p>
          <a:p>
            <a:r>
              <a:rPr lang="el-GR" sz="1600" b="1" dirty="0" smtClean="0">
                <a:solidFill>
                  <a:schemeClr val="tx1"/>
                </a:solidFill>
              </a:rPr>
              <a:t>Μεταβατικός Κοσμήτορας, Ιατρικής Σχολής Πανεπιστήμιο Κύπρου</a:t>
            </a:r>
            <a:endParaRPr lang="el-GR" sz="1600" b="1" dirty="0">
              <a:solidFill>
                <a:schemeClr val="tx1"/>
              </a:solidFill>
            </a:endParaRPr>
          </a:p>
        </p:txBody>
      </p:sp>
    </p:spTree>
    <p:extLst>
      <p:ext uri="{BB962C8B-B14F-4D97-AF65-F5344CB8AC3E}">
        <p14:creationId xmlns:p14="http://schemas.microsoft.com/office/powerpoint/2010/main" val="1576223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3590926" y="5604272"/>
            <a:ext cx="2108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March  2017</a:t>
            </a:r>
            <a:endParaRPr lang="el-GR" altLang="en-US" sz="1800">
              <a:solidFill>
                <a:schemeClr val="bg1"/>
              </a:solidFill>
              <a:latin typeface="Arial" panose="020B0604020202020204" pitchFamily="34" charset="0"/>
              <a:cs typeface="Arial" panose="020B0604020202020204" pitchFamily="34" charset="0"/>
            </a:endParaRPr>
          </a:p>
        </p:txBody>
      </p:sp>
      <p:sp>
        <p:nvSpPr>
          <p:cNvPr id="24581" name="Title 2"/>
          <p:cNvSpPr txBox="1">
            <a:spLocks/>
          </p:cNvSpPr>
          <p:nvPr/>
        </p:nvSpPr>
        <p:spPr bwMode="auto">
          <a:xfrm>
            <a:off x="4105275" y="4161235"/>
            <a:ext cx="5038725" cy="119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l-GR" altLang="en-US" sz="1200">
              <a:solidFill>
                <a:srgbClr val="002060"/>
              </a:solidFill>
              <a:latin typeface="Arial" panose="020B0604020202020204" pitchFamily="34" charset="0"/>
              <a:cs typeface="Arial" panose="020B0604020202020204" pitchFamily="34" charset="0"/>
            </a:endParaRPr>
          </a:p>
        </p:txBody>
      </p:sp>
      <p:sp>
        <p:nvSpPr>
          <p:cNvPr id="24582" name="Title 1"/>
          <p:cNvSpPr txBox="1">
            <a:spLocks/>
          </p:cNvSpPr>
          <p:nvPr/>
        </p:nvSpPr>
        <p:spPr bwMode="auto">
          <a:xfrm>
            <a:off x="3814763" y="1439466"/>
            <a:ext cx="4171950"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n-GB" altLang="en-US" sz="2850" b="1" dirty="0">
              <a:solidFill>
                <a:srgbClr val="92D05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l-GR" dirty="0" smtClean="0"/>
              <a:t>ΤΟ ΟΡΑΜΑ</a:t>
            </a:r>
            <a:endParaRPr lang="en-US" dirty="0"/>
          </a:p>
        </p:txBody>
      </p:sp>
      <p:sp>
        <p:nvSpPr>
          <p:cNvPr id="5" name="Content Placeholder 4"/>
          <p:cNvSpPr>
            <a:spLocks noGrp="1"/>
          </p:cNvSpPr>
          <p:nvPr>
            <p:ph idx="1"/>
          </p:nvPr>
        </p:nvSpPr>
        <p:spPr>
          <a:xfrm>
            <a:off x="457200" y="1600201"/>
            <a:ext cx="8229600" cy="676671"/>
          </a:xfrm>
        </p:spPr>
        <p:txBody>
          <a:bodyPr>
            <a:noAutofit/>
          </a:bodyPr>
          <a:lstStyle/>
          <a:p>
            <a:r>
              <a:rPr lang="el-GR" sz="2800" dirty="0" smtClean="0"/>
              <a:t>Εκπαίδευση</a:t>
            </a:r>
          </a:p>
        </p:txBody>
      </p:sp>
      <p:sp>
        <p:nvSpPr>
          <p:cNvPr id="2" name="Slide Number Placeholder 1"/>
          <p:cNvSpPr>
            <a:spLocks noGrp="1"/>
          </p:cNvSpPr>
          <p:nvPr>
            <p:ph type="sldNum" sz="quarter" idx="12"/>
          </p:nvPr>
        </p:nvSpPr>
        <p:spPr/>
        <p:txBody>
          <a:bodyPr/>
          <a:lstStyle/>
          <a:p>
            <a:pPr>
              <a:defRPr/>
            </a:pPr>
            <a:fld id="{B9495791-BD1E-4C58-9617-96A5BB1418A0}" type="slidenum">
              <a:rPr lang="en-GB" smtClean="0"/>
              <a:pPr>
                <a:defRPr/>
              </a:pPr>
              <a:t>10</a:t>
            </a:fld>
            <a:endParaRPr lang="en-GB"/>
          </a:p>
        </p:txBody>
      </p:sp>
      <p:sp>
        <p:nvSpPr>
          <p:cNvPr id="8" name="Content Placeholder 4"/>
          <p:cNvSpPr txBox="1">
            <a:spLocks/>
          </p:cNvSpPr>
          <p:nvPr/>
        </p:nvSpPr>
        <p:spPr>
          <a:xfrm>
            <a:off x="457200" y="2247800"/>
            <a:ext cx="8229600" cy="672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Περίθαλψη και Φροντίδα του ασθενούς</a:t>
            </a:r>
            <a:endParaRPr lang="en-US" sz="2800" dirty="0" smtClean="0"/>
          </a:p>
        </p:txBody>
      </p:sp>
      <p:sp>
        <p:nvSpPr>
          <p:cNvPr id="9" name="Content Placeholder 4"/>
          <p:cNvSpPr txBox="1">
            <a:spLocks/>
          </p:cNvSpPr>
          <p:nvPr/>
        </p:nvSpPr>
        <p:spPr>
          <a:xfrm>
            <a:off x="457200" y="2975527"/>
            <a:ext cx="8229600" cy="6565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Έρευνα</a:t>
            </a:r>
          </a:p>
        </p:txBody>
      </p:sp>
    </p:spTree>
    <p:extLst>
      <p:ext uri="{BB962C8B-B14F-4D97-AF65-F5344CB8AC3E}">
        <p14:creationId xmlns:p14="http://schemas.microsoft.com/office/powerpoint/2010/main" val="154762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3590926" y="5604272"/>
            <a:ext cx="2108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March  2017</a:t>
            </a:r>
            <a:endParaRPr lang="el-GR" altLang="en-US" sz="1800">
              <a:solidFill>
                <a:schemeClr val="bg1"/>
              </a:solidFill>
              <a:latin typeface="Arial" panose="020B0604020202020204" pitchFamily="34" charset="0"/>
              <a:cs typeface="Arial" panose="020B0604020202020204" pitchFamily="34" charset="0"/>
            </a:endParaRPr>
          </a:p>
        </p:txBody>
      </p:sp>
      <p:sp>
        <p:nvSpPr>
          <p:cNvPr id="24581" name="Title 2"/>
          <p:cNvSpPr txBox="1">
            <a:spLocks/>
          </p:cNvSpPr>
          <p:nvPr/>
        </p:nvSpPr>
        <p:spPr bwMode="auto">
          <a:xfrm>
            <a:off x="4105275" y="4161235"/>
            <a:ext cx="5038725" cy="119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l-GR" altLang="en-US" sz="1200">
              <a:solidFill>
                <a:srgbClr val="002060"/>
              </a:solidFill>
              <a:latin typeface="Arial" panose="020B0604020202020204" pitchFamily="34" charset="0"/>
              <a:cs typeface="Arial" panose="020B0604020202020204" pitchFamily="34" charset="0"/>
            </a:endParaRPr>
          </a:p>
        </p:txBody>
      </p:sp>
      <p:sp>
        <p:nvSpPr>
          <p:cNvPr id="24582" name="Title 1"/>
          <p:cNvSpPr txBox="1">
            <a:spLocks/>
          </p:cNvSpPr>
          <p:nvPr/>
        </p:nvSpPr>
        <p:spPr bwMode="auto">
          <a:xfrm>
            <a:off x="3814763" y="1439466"/>
            <a:ext cx="4171950"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n-GB" altLang="en-US" sz="2850" b="1" dirty="0">
              <a:solidFill>
                <a:srgbClr val="92D05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l-GR" sz="2800" dirty="0" smtClean="0"/>
              <a:t>ΔΥΣΚΟΛΙΕΣ ΚΑΙ ΠΡΟΒΛΗΜΑΤΑ</a:t>
            </a:r>
            <a:endParaRPr lang="en-US" sz="2800" dirty="0"/>
          </a:p>
        </p:txBody>
      </p:sp>
      <p:sp>
        <p:nvSpPr>
          <p:cNvPr id="5" name="Content Placeholder 4"/>
          <p:cNvSpPr>
            <a:spLocks noGrp="1"/>
          </p:cNvSpPr>
          <p:nvPr>
            <p:ph idx="1"/>
          </p:nvPr>
        </p:nvSpPr>
        <p:spPr>
          <a:xfrm>
            <a:off x="457200" y="1518306"/>
            <a:ext cx="8229600" cy="661730"/>
          </a:xfrm>
        </p:spPr>
        <p:txBody>
          <a:bodyPr>
            <a:noAutofit/>
          </a:bodyPr>
          <a:lstStyle/>
          <a:p>
            <a:r>
              <a:rPr lang="el-GR" sz="2800" dirty="0" smtClean="0"/>
              <a:t>Υποστελέχωση σε ακαδημαϊκό προσωπικό</a:t>
            </a:r>
          </a:p>
        </p:txBody>
      </p:sp>
      <p:sp>
        <p:nvSpPr>
          <p:cNvPr id="2" name="Slide Number Placeholder 1"/>
          <p:cNvSpPr>
            <a:spLocks noGrp="1"/>
          </p:cNvSpPr>
          <p:nvPr>
            <p:ph type="sldNum" sz="quarter" idx="12"/>
          </p:nvPr>
        </p:nvSpPr>
        <p:spPr/>
        <p:txBody>
          <a:bodyPr/>
          <a:lstStyle/>
          <a:p>
            <a:pPr>
              <a:defRPr/>
            </a:pPr>
            <a:fld id="{B9495791-BD1E-4C58-9617-96A5BB1418A0}" type="slidenum">
              <a:rPr lang="en-GB" smtClean="0"/>
              <a:pPr>
                <a:defRPr/>
              </a:pPr>
              <a:t>11</a:t>
            </a:fld>
            <a:endParaRPr lang="en-GB"/>
          </a:p>
        </p:txBody>
      </p:sp>
      <p:sp>
        <p:nvSpPr>
          <p:cNvPr id="8" name="Content Placeholder 4"/>
          <p:cNvSpPr txBox="1">
            <a:spLocks/>
          </p:cNvSpPr>
          <p:nvPr/>
        </p:nvSpPr>
        <p:spPr>
          <a:xfrm>
            <a:off x="457200" y="1977045"/>
            <a:ext cx="8229600" cy="1019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Αναγκαιότητα για άμεση πρόσληψη ικανού αριθμού ακαδημαϊκού δυναμικού</a:t>
            </a:r>
          </a:p>
        </p:txBody>
      </p:sp>
      <p:sp>
        <p:nvSpPr>
          <p:cNvPr id="9" name="Content Placeholder 4"/>
          <p:cNvSpPr txBox="1">
            <a:spLocks/>
          </p:cNvSpPr>
          <p:nvPr/>
        </p:nvSpPr>
        <p:spPr>
          <a:xfrm>
            <a:off x="457200" y="2852937"/>
            <a:ext cx="822960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err="1" smtClean="0"/>
              <a:t>Παγοποίηση</a:t>
            </a:r>
            <a:r>
              <a:rPr lang="el-GR" sz="2800" dirty="0" smtClean="0"/>
              <a:t> του Συμφωνητικού Συνεργασίας μεταξύ Υπουργείου Υγείας και Πανεπιστημίου Κύπρου τον Ιούλιο 2016</a:t>
            </a:r>
          </a:p>
          <a:p>
            <a:pPr marL="0" indent="0">
              <a:buFont typeface="Arial" pitchFamily="34" charset="0"/>
              <a:buNone/>
            </a:pPr>
            <a:r>
              <a:rPr lang="el-GR" sz="2800" b="1" dirty="0" smtClean="0"/>
              <a:t>    </a:t>
            </a:r>
            <a:endParaRPr lang="en-US" sz="2800" dirty="0"/>
          </a:p>
        </p:txBody>
      </p:sp>
      <p:sp>
        <p:nvSpPr>
          <p:cNvPr id="10" name="Content Placeholder 4"/>
          <p:cNvSpPr txBox="1">
            <a:spLocks/>
          </p:cNvSpPr>
          <p:nvPr/>
        </p:nvSpPr>
        <p:spPr>
          <a:xfrm>
            <a:off x="457200" y="4161235"/>
            <a:ext cx="8229600" cy="20760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 </a:t>
            </a:r>
            <a:r>
              <a:rPr lang="en-US" sz="2800" b="1" dirty="0" smtClean="0"/>
              <a:t>   </a:t>
            </a:r>
            <a:r>
              <a:rPr lang="el-GR" sz="2800" b="1" dirty="0" smtClean="0"/>
              <a:t>Μη ξεχνάμε</a:t>
            </a:r>
            <a:r>
              <a:rPr lang="en-US" sz="2800" b="1" dirty="0" smtClean="0"/>
              <a:t>:</a:t>
            </a:r>
            <a:endParaRPr lang="el-GR" sz="2800" b="1" dirty="0" smtClean="0"/>
          </a:p>
          <a:p>
            <a:r>
              <a:rPr lang="el-GR" sz="2800" dirty="0" smtClean="0"/>
              <a:t>Οι φοιτητές μας βρίσκονται ήδη στα κλινικά έτη (4</a:t>
            </a:r>
            <a:r>
              <a:rPr lang="el-GR" sz="2800" baseline="30000" dirty="0" smtClean="0"/>
              <a:t>ο</a:t>
            </a:r>
            <a:r>
              <a:rPr lang="el-GR" sz="2800" dirty="0" smtClean="0"/>
              <a:t>-5</a:t>
            </a:r>
            <a:r>
              <a:rPr lang="el-GR" sz="2800" baseline="30000" dirty="0" smtClean="0"/>
              <a:t>ο</a:t>
            </a:r>
            <a:r>
              <a:rPr lang="el-GR" sz="2800" dirty="0" smtClean="0"/>
              <a:t> έτος) έχοντας της ανάγκη των κλινικών τους καθηγητών.</a:t>
            </a:r>
            <a:endParaRPr lang="en-US" sz="2800" dirty="0"/>
          </a:p>
        </p:txBody>
      </p:sp>
    </p:spTree>
    <p:extLst>
      <p:ext uri="{BB962C8B-B14F-4D97-AF65-F5344CB8AC3E}">
        <p14:creationId xmlns:p14="http://schemas.microsoft.com/office/powerpoint/2010/main" val="90034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3590926" y="5604272"/>
            <a:ext cx="2108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March  2017</a:t>
            </a:r>
            <a:endParaRPr lang="el-GR" altLang="en-US" sz="1800">
              <a:solidFill>
                <a:schemeClr val="bg1"/>
              </a:solidFill>
              <a:latin typeface="Arial" panose="020B0604020202020204" pitchFamily="34" charset="0"/>
              <a:cs typeface="Arial" panose="020B0604020202020204" pitchFamily="34" charset="0"/>
            </a:endParaRPr>
          </a:p>
        </p:txBody>
      </p:sp>
      <p:sp>
        <p:nvSpPr>
          <p:cNvPr id="24581" name="Title 2"/>
          <p:cNvSpPr txBox="1">
            <a:spLocks/>
          </p:cNvSpPr>
          <p:nvPr/>
        </p:nvSpPr>
        <p:spPr bwMode="auto">
          <a:xfrm>
            <a:off x="4105275" y="4161235"/>
            <a:ext cx="5038725" cy="119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l-GR" altLang="en-US" sz="1200">
              <a:solidFill>
                <a:srgbClr val="002060"/>
              </a:solidFill>
              <a:latin typeface="Arial" panose="020B0604020202020204" pitchFamily="34" charset="0"/>
              <a:cs typeface="Arial" panose="020B0604020202020204" pitchFamily="34" charset="0"/>
            </a:endParaRPr>
          </a:p>
        </p:txBody>
      </p:sp>
      <p:sp>
        <p:nvSpPr>
          <p:cNvPr id="24582" name="Title 1"/>
          <p:cNvSpPr txBox="1">
            <a:spLocks/>
          </p:cNvSpPr>
          <p:nvPr/>
        </p:nvSpPr>
        <p:spPr bwMode="auto">
          <a:xfrm>
            <a:off x="3814763" y="1439466"/>
            <a:ext cx="4171950"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n-GB" altLang="en-US" sz="2850" b="1" dirty="0">
              <a:solidFill>
                <a:srgbClr val="92D05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l-GR" sz="1800" dirty="0" smtClean="0"/>
              <a:t>ΑΜΕΣΟΣ ΔΙΕΤΗΣ ΠΡΟΓΡΑΜΜΑΤΙΣΜΟΣ ΣΤΕΛΕΧΩΣΗΣ ΚΑΙ ΑΝΑΠΤΥΞΗΣ ΤΗΣ ΙΑΤΡΙΚΗΣ ΣΧΟΛΗΣ</a:t>
            </a:r>
            <a:endParaRPr lang="en-US" sz="1800" dirty="0"/>
          </a:p>
        </p:txBody>
      </p:sp>
      <p:sp>
        <p:nvSpPr>
          <p:cNvPr id="5" name="Content Placeholder 4"/>
          <p:cNvSpPr>
            <a:spLocks noGrp="1"/>
          </p:cNvSpPr>
          <p:nvPr>
            <p:ph idx="1"/>
          </p:nvPr>
        </p:nvSpPr>
        <p:spPr>
          <a:xfrm>
            <a:off x="530424" y="2864035"/>
            <a:ext cx="8229600" cy="1684784"/>
          </a:xfrm>
        </p:spPr>
        <p:txBody>
          <a:bodyPr>
            <a:noAutofit/>
          </a:bodyPr>
          <a:lstStyle/>
          <a:p>
            <a:r>
              <a:rPr lang="el-GR" sz="2500" dirty="0"/>
              <a:t>Άμεση εφαρμογή της Υπουργικής απόφασης για την ένταξη στις αντίστοιχες κλινικές των Κρατικών Νοσηλευτηρίων των Λεκτόρων, Επίκουρων και Επισκεπτών Καθηγητών. Προοδευτική εγκατάσταση και των </a:t>
            </a:r>
            <a:r>
              <a:rPr lang="el-GR" sz="2500" dirty="0" smtClean="0"/>
              <a:t>Καθηγητών</a:t>
            </a:r>
            <a:endParaRPr lang="en-US" sz="2500" dirty="0"/>
          </a:p>
        </p:txBody>
      </p:sp>
      <p:sp>
        <p:nvSpPr>
          <p:cNvPr id="2" name="Slide Number Placeholder 1"/>
          <p:cNvSpPr>
            <a:spLocks noGrp="1"/>
          </p:cNvSpPr>
          <p:nvPr>
            <p:ph type="sldNum" sz="quarter" idx="12"/>
          </p:nvPr>
        </p:nvSpPr>
        <p:spPr/>
        <p:txBody>
          <a:bodyPr/>
          <a:lstStyle/>
          <a:p>
            <a:pPr>
              <a:defRPr/>
            </a:pPr>
            <a:fld id="{B9495791-BD1E-4C58-9617-96A5BB1418A0}" type="slidenum">
              <a:rPr lang="en-GB" smtClean="0"/>
              <a:pPr>
                <a:defRPr/>
              </a:pPr>
              <a:t>12</a:t>
            </a:fld>
            <a:endParaRPr lang="en-GB"/>
          </a:p>
        </p:txBody>
      </p:sp>
      <p:sp>
        <p:nvSpPr>
          <p:cNvPr id="8" name="Content Placeholder 4"/>
          <p:cNvSpPr txBox="1">
            <a:spLocks/>
          </p:cNvSpPr>
          <p:nvPr/>
        </p:nvSpPr>
        <p:spPr>
          <a:xfrm>
            <a:off x="530424" y="1494114"/>
            <a:ext cx="8229600" cy="13718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500" dirty="0" smtClean="0"/>
              <a:t>Επείγουσα στελέχωση με άμεση πρόσληψη 40-50 νέων θέσεων Ακαδημαϊκού Προσωπικού σε διάφορες βαθμίδες (ΔΕΠ, ΕΕΠ, Επισκεπτών)</a:t>
            </a:r>
          </a:p>
        </p:txBody>
      </p:sp>
      <p:sp>
        <p:nvSpPr>
          <p:cNvPr id="9" name="Content Placeholder 4"/>
          <p:cNvSpPr txBox="1">
            <a:spLocks/>
          </p:cNvSpPr>
          <p:nvPr/>
        </p:nvSpPr>
        <p:spPr>
          <a:xfrm>
            <a:off x="530424" y="4550923"/>
            <a:ext cx="8229600" cy="20344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500" dirty="0" smtClean="0"/>
              <a:t>Ζητούμε τη δημιουργία </a:t>
            </a:r>
            <a:r>
              <a:rPr lang="el-GR" sz="2500" dirty="0"/>
              <a:t>Π</a:t>
            </a:r>
            <a:r>
              <a:rPr lang="el-GR" sz="2500" dirty="0" smtClean="0"/>
              <a:t>ανεπιστημιακών </a:t>
            </a:r>
            <a:r>
              <a:rPr lang="el-GR" sz="2500" dirty="0"/>
              <a:t>Κ</a:t>
            </a:r>
            <a:r>
              <a:rPr lang="el-GR" sz="2500" dirty="0" smtClean="0"/>
              <a:t>λινικών στα Κρατικά Νοσηλευτήρια με αρχική κάλυψη 15 κλινών </a:t>
            </a:r>
            <a:r>
              <a:rPr lang="el-GR" sz="2500" dirty="0" err="1" smtClean="0"/>
              <a:t>έκαστη</a:t>
            </a:r>
            <a:r>
              <a:rPr lang="el-GR" sz="2500" dirty="0" smtClean="0"/>
              <a:t> </a:t>
            </a:r>
            <a:r>
              <a:rPr lang="el-GR" sz="2500" dirty="0"/>
              <a:t>σε 5 βασικές ειδικότητες (</a:t>
            </a:r>
            <a:r>
              <a:rPr lang="el-GR" sz="2500" dirty="0" smtClean="0"/>
              <a:t>Παθολογία, </a:t>
            </a:r>
            <a:r>
              <a:rPr lang="en-US" sz="2500" dirty="0" smtClean="0"/>
              <a:t>X</a:t>
            </a:r>
            <a:r>
              <a:rPr lang="el-GR" sz="2500" dirty="0" err="1" smtClean="0"/>
              <a:t>ειρουργική</a:t>
            </a:r>
            <a:r>
              <a:rPr lang="el-GR" sz="2500" dirty="0" smtClean="0"/>
              <a:t>, Μαιευτική-Γυναικολογία, Καρδιολογία, </a:t>
            </a:r>
            <a:r>
              <a:rPr lang="el-GR" sz="2500" dirty="0" smtClean="0"/>
              <a:t>Παιδιατρική</a:t>
            </a:r>
            <a:r>
              <a:rPr lang="en-US" sz="2500" dirty="0" smtClean="0"/>
              <a:t>/</a:t>
            </a:r>
            <a:r>
              <a:rPr lang="el-GR" sz="2500" dirty="0" smtClean="0"/>
              <a:t>Παιδοχειρουργική</a:t>
            </a:r>
            <a:r>
              <a:rPr lang="el-GR" sz="2500" dirty="0" smtClean="0"/>
              <a:t>)</a:t>
            </a:r>
            <a:endParaRPr lang="en-US" sz="2500" dirty="0" smtClean="0"/>
          </a:p>
        </p:txBody>
      </p:sp>
    </p:spTree>
    <p:extLst>
      <p:ext uri="{BB962C8B-B14F-4D97-AF65-F5344CB8AC3E}">
        <p14:creationId xmlns:p14="http://schemas.microsoft.com/office/powerpoint/2010/main" val="40075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539552" y="1556793"/>
            <a:ext cx="7772400" cy="936104"/>
          </a:xfrm>
        </p:spPr>
        <p:txBody>
          <a:bodyPr/>
          <a:lstStyle/>
          <a:p>
            <a:pPr algn="ctr"/>
            <a:r>
              <a:rPr lang="el-GR" sz="4800" dirty="0" smtClean="0">
                <a:solidFill>
                  <a:schemeClr val="tx1"/>
                </a:solidFill>
              </a:rPr>
              <a:t>Ευχαριστώ </a:t>
            </a:r>
            <a:endParaRPr lang="el-GR" sz="4800" dirty="0">
              <a:solidFill>
                <a:schemeClr val="tx1"/>
              </a:solidFill>
            </a:endParaRPr>
          </a:p>
        </p:txBody>
      </p:sp>
      <p:sp>
        <p:nvSpPr>
          <p:cNvPr id="4" name="Slide Number Placeholder 3"/>
          <p:cNvSpPr>
            <a:spLocks noGrp="1"/>
          </p:cNvSpPr>
          <p:nvPr>
            <p:ph type="sldNum" sz="quarter" idx="12"/>
          </p:nvPr>
        </p:nvSpPr>
        <p:spPr/>
        <p:txBody>
          <a:bodyPr/>
          <a:lstStyle/>
          <a:p>
            <a:fld id="{822A1BDD-B8C0-44EF-A7A9-AA4366155037}" type="slidenum">
              <a:rPr lang="el-GR" smtClean="0"/>
              <a:pPr/>
              <a:t>13</a:t>
            </a:fld>
            <a:endParaRPr lang="el-GR"/>
          </a:p>
        </p:txBody>
      </p:sp>
    </p:spTree>
    <p:extLst>
      <p:ext uri="{BB962C8B-B14F-4D97-AF65-F5344CB8AC3E}">
        <p14:creationId xmlns:p14="http://schemas.microsoft.com/office/powerpoint/2010/main" val="3630755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539552" y="1484784"/>
            <a:ext cx="7772400" cy="2088232"/>
          </a:xfrm>
        </p:spPr>
        <p:txBody>
          <a:bodyPr>
            <a:normAutofit/>
          </a:bodyPr>
          <a:lstStyle/>
          <a:p>
            <a:pPr marL="342900" indent="-342900">
              <a:buFont typeface="Wingdings" panose="05000000000000000000" pitchFamily="2" charset="2"/>
              <a:buChar char="Ø"/>
            </a:pPr>
            <a:r>
              <a:rPr lang="el-GR" sz="3600" dirty="0" smtClean="0">
                <a:solidFill>
                  <a:schemeClr val="tx1"/>
                </a:solidFill>
              </a:rPr>
              <a:t>Η Δημόσια Ιατρική Σχολή της χώρας</a:t>
            </a:r>
            <a:endParaRPr lang="en-US" sz="3600" dirty="0" smtClean="0">
              <a:solidFill>
                <a:schemeClr val="tx1"/>
              </a:solidFill>
            </a:endParaRPr>
          </a:p>
          <a:p>
            <a:endParaRPr lang="el-GR" sz="3600" dirty="0" smtClean="0">
              <a:solidFill>
                <a:schemeClr val="tx1"/>
              </a:solidFill>
            </a:endParaRPr>
          </a:p>
          <a:p>
            <a:pPr marL="342900" indent="-342900">
              <a:buFont typeface="Wingdings" panose="05000000000000000000" pitchFamily="2" charset="2"/>
              <a:buChar char="Ø"/>
            </a:pPr>
            <a:r>
              <a:rPr lang="el-GR" sz="3600" dirty="0" smtClean="0">
                <a:solidFill>
                  <a:schemeClr val="tx1"/>
                </a:solidFill>
              </a:rPr>
              <a:t>Ιδρύθηκε τον Σεπτέμβριο του 2013</a:t>
            </a:r>
            <a:r>
              <a:rPr lang="el-GR" sz="3600" dirty="0" smtClean="0"/>
              <a:t>	</a:t>
            </a:r>
            <a:endParaRPr lang="en-US" sz="3600" dirty="0"/>
          </a:p>
        </p:txBody>
      </p:sp>
      <p:sp>
        <p:nvSpPr>
          <p:cNvPr id="12" name="Slide Number Placeholder 11"/>
          <p:cNvSpPr>
            <a:spLocks noGrp="1"/>
          </p:cNvSpPr>
          <p:nvPr>
            <p:ph type="sldNum" sz="quarter" idx="12"/>
          </p:nvPr>
        </p:nvSpPr>
        <p:spPr/>
        <p:txBody>
          <a:bodyPr/>
          <a:lstStyle/>
          <a:p>
            <a:fld id="{822A1BDD-B8C0-44EF-A7A9-AA4366155037}" type="slidenum">
              <a:rPr lang="el-GR" smtClean="0"/>
              <a:t>2</a:t>
            </a:fld>
            <a:endParaRPr lang="el-GR"/>
          </a:p>
        </p:txBody>
      </p:sp>
    </p:spTree>
    <p:extLst>
      <p:ext uri="{BB962C8B-B14F-4D97-AF65-F5344CB8AC3E}">
        <p14:creationId xmlns:p14="http://schemas.microsoft.com/office/powerpoint/2010/main" val="3915051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ΦΟΙΤΗΤΕΣ ΙΑΤΡΙΚΗΣ ΣΧΟΛΗΣ</a:t>
            </a:r>
            <a:endParaRPr lang="el-GR" dirty="0"/>
          </a:p>
        </p:txBody>
      </p:sp>
      <p:sp>
        <p:nvSpPr>
          <p:cNvPr id="5" name="Content Placeholder 4"/>
          <p:cNvSpPr>
            <a:spLocks noGrp="1"/>
          </p:cNvSpPr>
          <p:nvPr>
            <p:ph idx="1"/>
          </p:nvPr>
        </p:nvSpPr>
        <p:spPr>
          <a:xfrm>
            <a:off x="179512" y="1685776"/>
            <a:ext cx="8784976" cy="4853136"/>
          </a:xfrm>
        </p:spPr>
        <p:txBody>
          <a:bodyPr>
            <a:normAutofit/>
          </a:bodyPr>
          <a:lstStyle/>
          <a:p>
            <a:r>
              <a:rPr lang="el-GR" sz="2300" dirty="0" smtClean="0"/>
              <a:t>Μετά από Παγκύπριες Εξετάσεις</a:t>
            </a:r>
          </a:p>
          <a:p>
            <a:pPr marL="457200" lvl="1" indent="0">
              <a:buNone/>
            </a:pPr>
            <a:r>
              <a:rPr lang="el-GR" sz="2300" dirty="0" smtClean="0"/>
              <a:t>2013</a:t>
            </a:r>
            <a:r>
              <a:rPr lang="en-US" sz="2300" dirty="0" smtClean="0"/>
              <a:t>:	29 </a:t>
            </a:r>
            <a:r>
              <a:rPr lang="el-GR" sz="2300" dirty="0" smtClean="0"/>
              <a:t>φοιτητές</a:t>
            </a:r>
          </a:p>
          <a:p>
            <a:pPr marL="457200" lvl="1" indent="0">
              <a:buNone/>
            </a:pPr>
            <a:r>
              <a:rPr lang="el-GR" sz="2300" dirty="0" smtClean="0"/>
              <a:t>2014</a:t>
            </a:r>
            <a:r>
              <a:rPr lang="en-US" sz="2300" dirty="0" smtClean="0"/>
              <a:t>:	</a:t>
            </a:r>
            <a:r>
              <a:rPr lang="el-GR" sz="2300" dirty="0" smtClean="0"/>
              <a:t>30 φοιτητές</a:t>
            </a:r>
          </a:p>
          <a:p>
            <a:pPr marL="457200" lvl="1" indent="0">
              <a:buNone/>
            </a:pPr>
            <a:r>
              <a:rPr lang="el-GR" sz="2300" dirty="0" smtClean="0"/>
              <a:t>2015</a:t>
            </a:r>
            <a:r>
              <a:rPr lang="en-US" sz="2300" dirty="0" smtClean="0"/>
              <a:t>:	30 </a:t>
            </a:r>
            <a:r>
              <a:rPr lang="el-GR" sz="2300" dirty="0" smtClean="0"/>
              <a:t>φοιτητές</a:t>
            </a:r>
          </a:p>
          <a:p>
            <a:pPr marL="457200" lvl="1" indent="0">
              <a:buNone/>
            </a:pPr>
            <a:r>
              <a:rPr lang="el-GR" sz="2300" dirty="0" smtClean="0"/>
              <a:t>2016</a:t>
            </a:r>
            <a:r>
              <a:rPr lang="en-US" sz="2300" dirty="0" smtClean="0"/>
              <a:t>:	28 </a:t>
            </a:r>
            <a:r>
              <a:rPr lang="el-GR" sz="2300" dirty="0" smtClean="0"/>
              <a:t>φοιτητές</a:t>
            </a:r>
          </a:p>
          <a:p>
            <a:pPr marL="457200" lvl="1" indent="0">
              <a:buNone/>
            </a:pPr>
            <a:endParaRPr lang="el-GR" sz="2300" dirty="0" smtClean="0"/>
          </a:p>
          <a:p>
            <a:pPr marL="457200" lvl="1" indent="0">
              <a:buNone/>
            </a:pPr>
            <a:r>
              <a:rPr lang="el-GR" sz="2300" dirty="0" smtClean="0"/>
              <a:t>Σύνολο</a:t>
            </a:r>
            <a:r>
              <a:rPr lang="en-US" sz="2300" dirty="0" smtClean="0"/>
              <a:t>:	</a:t>
            </a:r>
            <a:r>
              <a:rPr lang="el-GR" sz="2300" dirty="0" smtClean="0"/>
              <a:t>117 φοιτητές</a:t>
            </a:r>
          </a:p>
          <a:p>
            <a:pPr marL="457200" lvl="1" indent="0">
              <a:buNone/>
            </a:pPr>
            <a:endParaRPr lang="el-GR" sz="2300" dirty="0"/>
          </a:p>
          <a:p>
            <a:pPr marL="449263" lvl="1" indent="-449263">
              <a:buFont typeface="Arial" panose="020B0604020202020204" pitchFamily="34" charset="0"/>
              <a:buChar char="•"/>
            </a:pPr>
            <a:r>
              <a:rPr lang="el-GR" sz="2300" dirty="0" smtClean="0"/>
              <a:t>Σήμερα οι φοιτητές μας διανύουν το 4</a:t>
            </a:r>
            <a:r>
              <a:rPr lang="el-GR" sz="2300" baseline="30000" dirty="0" smtClean="0"/>
              <a:t>ο</a:t>
            </a:r>
            <a:r>
              <a:rPr lang="el-GR" sz="2300" dirty="0" smtClean="0"/>
              <a:t> έτος</a:t>
            </a:r>
          </a:p>
          <a:p>
            <a:pPr lvl="2">
              <a:buFont typeface="Wingdings" pitchFamily="2" charset="2"/>
              <a:buChar char="§"/>
            </a:pPr>
            <a:endParaRPr lang="el-GR" dirty="0" smtClean="0"/>
          </a:p>
          <a:p>
            <a:pPr marL="457200" lvl="1" indent="0">
              <a:buNone/>
            </a:pPr>
            <a:endParaRPr lang="el-GR" dirty="0"/>
          </a:p>
        </p:txBody>
      </p:sp>
      <p:sp>
        <p:nvSpPr>
          <p:cNvPr id="2" name="Slide Number Placeholder 1"/>
          <p:cNvSpPr>
            <a:spLocks noGrp="1"/>
          </p:cNvSpPr>
          <p:nvPr>
            <p:ph type="sldNum" sz="quarter" idx="12"/>
          </p:nvPr>
        </p:nvSpPr>
        <p:spPr/>
        <p:txBody>
          <a:bodyPr/>
          <a:lstStyle/>
          <a:p>
            <a:fld id="{822A1BDD-B8C0-44EF-A7A9-AA4366155037}" type="slidenum">
              <a:rPr lang="el-GR" smtClean="0"/>
              <a:pPr/>
              <a:t>3</a:t>
            </a:fld>
            <a:endParaRPr lang="el-GR"/>
          </a:p>
        </p:txBody>
      </p:sp>
    </p:spTree>
    <p:extLst>
      <p:ext uri="{BB962C8B-B14F-4D97-AF65-F5344CB8AC3E}">
        <p14:creationId xmlns:p14="http://schemas.microsoft.com/office/powerpoint/2010/main" val="30414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smtClean="0"/>
              <a:t>ΑΚΑΔΗΜΑΪΚΟ ΚΑΙ ΕΠΙΚΟΥΡΙΚΟ ΔΙΔΑΚΤΙΚΟ ΠΡΟΣΩΠΙΚΟ</a:t>
            </a:r>
            <a:endParaRPr lang="el-GR" sz="2800" dirty="0"/>
          </a:p>
        </p:txBody>
      </p:sp>
      <p:sp>
        <p:nvSpPr>
          <p:cNvPr id="3" name="Content Placeholder 2"/>
          <p:cNvSpPr>
            <a:spLocks noGrp="1"/>
          </p:cNvSpPr>
          <p:nvPr>
            <p:ph idx="1"/>
          </p:nvPr>
        </p:nvSpPr>
        <p:spPr>
          <a:xfrm>
            <a:off x="474453" y="1700808"/>
            <a:ext cx="8229600" cy="4425355"/>
          </a:xfrm>
        </p:spPr>
        <p:txBody>
          <a:bodyPr>
            <a:normAutofit/>
          </a:bodyPr>
          <a:lstStyle/>
          <a:p>
            <a:pPr>
              <a:lnSpc>
                <a:spcPct val="150000"/>
              </a:lnSpc>
            </a:pPr>
            <a:r>
              <a:rPr lang="el-GR" sz="2100" dirty="0" smtClean="0"/>
              <a:t>Μέλη Διδακτικού και Εκπαιδευτικού Προσωπικού (ΔΕΠ)</a:t>
            </a:r>
            <a:r>
              <a:rPr lang="en-US" sz="2100" dirty="0" smtClean="0"/>
              <a:t>:</a:t>
            </a:r>
            <a:r>
              <a:rPr lang="el-GR" sz="2100" dirty="0" smtClean="0"/>
              <a:t>    </a:t>
            </a:r>
            <a:r>
              <a:rPr lang="en-US" sz="2100" dirty="0" smtClean="0"/>
              <a:t>7</a:t>
            </a:r>
          </a:p>
          <a:p>
            <a:pPr marL="715963" indent="-354013">
              <a:lnSpc>
                <a:spcPct val="150000"/>
              </a:lnSpc>
              <a:buFont typeface="Calibri" panose="020F0502020204030204" pitchFamily="34" charset="0"/>
              <a:buChar char="⁻"/>
            </a:pPr>
            <a:r>
              <a:rPr lang="en-US" sz="2100" dirty="0" smtClean="0"/>
              <a:t>2 </a:t>
            </a:r>
            <a:r>
              <a:rPr lang="el-GR" sz="2100" dirty="0" smtClean="0"/>
              <a:t>Καθηγητές (Παιδιατρικής και Παιδοχειρουργικής)</a:t>
            </a:r>
          </a:p>
          <a:p>
            <a:pPr marL="715963" indent="-354013">
              <a:lnSpc>
                <a:spcPct val="150000"/>
              </a:lnSpc>
              <a:buFont typeface="Calibri" panose="020F0502020204030204" pitchFamily="34" charset="0"/>
              <a:buChar char="⁻"/>
            </a:pPr>
            <a:r>
              <a:rPr lang="el-GR" sz="2100" dirty="0" smtClean="0"/>
              <a:t>2 Επίκουροι Καθηγητές (Επιδημιολογίας και Φαρμακολογίας)</a:t>
            </a:r>
          </a:p>
          <a:p>
            <a:pPr marL="715963" indent="-354013">
              <a:lnSpc>
                <a:spcPct val="150000"/>
              </a:lnSpc>
              <a:buFont typeface="Calibri" panose="020F0502020204030204" pitchFamily="34" charset="0"/>
              <a:buChar char="⁻"/>
            </a:pPr>
            <a:r>
              <a:rPr lang="el-GR" sz="2100" dirty="0" smtClean="0"/>
              <a:t>3 Λέκτορες (2 Παθολογίας και 1 Χειρουργικής)</a:t>
            </a:r>
          </a:p>
          <a:p>
            <a:pPr>
              <a:lnSpc>
                <a:spcPct val="150000"/>
              </a:lnSpc>
            </a:pPr>
            <a:r>
              <a:rPr lang="el-GR" sz="2100" dirty="0" smtClean="0"/>
              <a:t>Επισκέπτες Καθηγητές</a:t>
            </a:r>
            <a:r>
              <a:rPr lang="en-US" sz="2100" dirty="0" smtClean="0"/>
              <a:t>:    7</a:t>
            </a:r>
          </a:p>
          <a:p>
            <a:pPr>
              <a:lnSpc>
                <a:spcPct val="150000"/>
              </a:lnSpc>
            </a:pPr>
            <a:r>
              <a:rPr lang="el-GR" sz="2100" dirty="0" smtClean="0"/>
              <a:t>Ειδικό Εκπαιδευτικό Προσωπικό</a:t>
            </a:r>
            <a:r>
              <a:rPr lang="en-US" sz="2100" dirty="0" smtClean="0"/>
              <a:t>:    4</a:t>
            </a:r>
          </a:p>
          <a:p>
            <a:pPr>
              <a:lnSpc>
                <a:spcPct val="150000"/>
              </a:lnSpc>
            </a:pPr>
            <a:r>
              <a:rPr lang="el-GR" sz="2100" dirty="0" smtClean="0"/>
              <a:t>Ειδικοί Επιστήμονες (Κρατικοί Νοσοκομειακοί Ιατροί)</a:t>
            </a:r>
            <a:r>
              <a:rPr lang="en-US" sz="2100" dirty="0" smtClean="0"/>
              <a:t>:</a:t>
            </a:r>
            <a:r>
              <a:rPr lang="el-GR" sz="2100" dirty="0" smtClean="0"/>
              <a:t>	42</a:t>
            </a:r>
          </a:p>
          <a:p>
            <a:pPr>
              <a:lnSpc>
                <a:spcPct val="150000"/>
              </a:lnSpc>
            </a:pPr>
            <a:r>
              <a:rPr lang="el-GR" sz="2100" dirty="0" smtClean="0"/>
              <a:t>Συνεργάτες (Ιδιώτες Ιατροί)</a:t>
            </a:r>
            <a:r>
              <a:rPr lang="en-US" sz="2100" dirty="0" smtClean="0"/>
              <a:t>:	22</a:t>
            </a:r>
            <a:endParaRPr lang="el-GR" sz="2100" dirty="0" smtClean="0"/>
          </a:p>
          <a:p>
            <a:pPr>
              <a:lnSpc>
                <a:spcPct val="150000"/>
              </a:lnSpc>
            </a:pPr>
            <a:endParaRPr lang="en-US" dirty="0" smtClean="0"/>
          </a:p>
          <a:p>
            <a:pPr>
              <a:lnSpc>
                <a:spcPct val="150000"/>
              </a:lnSpc>
            </a:pPr>
            <a:endParaRPr lang="en-US" dirty="0" smtClean="0"/>
          </a:p>
          <a:p>
            <a:pPr>
              <a:lnSpc>
                <a:spcPct val="150000"/>
              </a:lnSpc>
            </a:pPr>
            <a:endParaRPr lang="el-GR" dirty="0" smtClean="0"/>
          </a:p>
          <a:p>
            <a:endParaRPr lang="el-GR" dirty="0"/>
          </a:p>
        </p:txBody>
      </p:sp>
      <p:sp>
        <p:nvSpPr>
          <p:cNvPr id="4" name="Slide Number Placeholder 3"/>
          <p:cNvSpPr>
            <a:spLocks noGrp="1"/>
          </p:cNvSpPr>
          <p:nvPr>
            <p:ph type="sldNum" sz="quarter" idx="12"/>
          </p:nvPr>
        </p:nvSpPr>
        <p:spPr/>
        <p:txBody>
          <a:bodyPr/>
          <a:lstStyle/>
          <a:p>
            <a:fld id="{822A1BDD-B8C0-44EF-A7A9-AA4366155037}" type="slidenum">
              <a:rPr lang="el-GR" smtClean="0"/>
              <a:pPr/>
              <a:t>4</a:t>
            </a:fld>
            <a:endParaRPr lang="el-GR"/>
          </a:p>
        </p:txBody>
      </p:sp>
    </p:spTree>
    <p:extLst>
      <p:ext uri="{BB962C8B-B14F-4D97-AF65-F5344CB8AC3E}">
        <p14:creationId xmlns:p14="http://schemas.microsoft.com/office/powerpoint/2010/main" val="42782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smtClean="0"/>
              <a:t>ΔΙΕΘΝΗΣ ΣΥΜΒΟΥΛΕΥΤΙΚΗ ΕΠΙΤΡΟΠΗ</a:t>
            </a:r>
            <a:endParaRPr lang="el-GR" sz="2800" dirty="0"/>
          </a:p>
        </p:txBody>
      </p:sp>
      <p:sp>
        <p:nvSpPr>
          <p:cNvPr id="3" name="Content Placeholder 2"/>
          <p:cNvSpPr>
            <a:spLocks noGrp="1"/>
          </p:cNvSpPr>
          <p:nvPr>
            <p:ph idx="1"/>
          </p:nvPr>
        </p:nvSpPr>
        <p:spPr>
          <a:xfrm>
            <a:off x="179512" y="1600200"/>
            <a:ext cx="9289032" cy="5141168"/>
          </a:xfrm>
        </p:spPr>
        <p:txBody>
          <a:bodyPr>
            <a:normAutofit fontScale="85000" lnSpcReduction="20000"/>
          </a:bodyPr>
          <a:lstStyle/>
          <a:p>
            <a:pPr marL="361950" indent="0">
              <a:buNone/>
            </a:pPr>
            <a:r>
              <a:rPr lang="el-GR" dirty="0" smtClean="0"/>
              <a:t>Παυλίδης Νικόλαος (Ελλάδα) (Πρόεδρος-Κοσμήτορας)</a:t>
            </a:r>
          </a:p>
          <a:p>
            <a:pPr marL="361950" indent="0">
              <a:buNone/>
            </a:pPr>
            <a:r>
              <a:rPr lang="el-GR" dirty="0" err="1" smtClean="0"/>
              <a:t>Διαμάντης</a:t>
            </a:r>
            <a:r>
              <a:rPr lang="el-GR" dirty="0" smtClean="0"/>
              <a:t> Ελευθέριος (Καναδάς)</a:t>
            </a:r>
          </a:p>
          <a:p>
            <a:pPr marL="361950" indent="0">
              <a:buNone/>
            </a:pPr>
            <a:r>
              <a:rPr lang="el-GR" dirty="0" smtClean="0"/>
              <a:t>Δερμιτζάκης Εμμανουήλ (Ελβετία)</a:t>
            </a:r>
          </a:p>
          <a:p>
            <a:pPr marL="361950" indent="0">
              <a:buNone/>
            </a:pPr>
            <a:r>
              <a:rPr lang="el-GR" dirty="0" err="1" smtClean="0"/>
              <a:t>Εξαδάκτυλος</a:t>
            </a:r>
            <a:r>
              <a:rPr lang="el-GR" dirty="0" smtClean="0"/>
              <a:t> Αριστομένης (Ελβετία)</a:t>
            </a:r>
          </a:p>
          <a:p>
            <a:pPr marL="361950" indent="0">
              <a:buNone/>
            </a:pPr>
            <a:r>
              <a:rPr lang="el-GR" dirty="0" err="1" smtClean="0"/>
              <a:t>Κουτσιλιέρης</a:t>
            </a:r>
            <a:r>
              <a:rPr lang="el-GR" dirty="0" smtClean="0"/>
              <a:t> Μιχαήλ (Ελλάδα)</a:t>
            </a:r>
          </a:p>
          <a:p>
            <a:pPr marL="361950" indent="0">
              <a:buNone/>
            </a:pPr>
            <a:r>
              <a:rPr lang="el-GR" dirty="0" err="1" smtClean="0"/>
              <a:t>Μπούμπας</a:t>
            </a:r>
            <a:r>
              <a:rPr lang="el-GR" dirty="0" smtClean="0"/>
              <a:t> Δημήτριος (Ελλάδα)</a:t>
            </a:r>
          </a:p>
          <a:p>
            <a:pPr marL="361950" indent="0">
              <a:buNone/>
            </a:pPr>
            <a:r>
              <a:rPr lang="el-GR" dirty="0" smtClean="0"/>
              <a:t>Μπουσιώτη Βασιλική (ΗΠΑ)</a:t>
            </a:r>
          </a:p>
          <a:p>
            <a:pPr marL="361950" indent="0">
              <a:buNone/>
            </a:pPr>
            <a:r>
              <a:rPr lang="el-GR" dirty="0" err="1" smtClean="0"/>
              <a:t>Μουτσόπουλος</a:t>
            </a:r>
            <a:r>
              <a:rPr lang="el-GR" dirty="0" smtClean="0"/>
              <a:t> Χαράλαμπος (Ελλάδα)</a:t>
            </a:r>
          </a:p>
          <a:p>
            <a:pPr marL="361950" indent="0">
              <a:buNone/>
            </a:pPr>
            <a:r>
              <a:rPr lang="el-GR" dirty="0" smtClean="0"/>
              <a:t>Παπαχριστοδούλου Δέσποινα (ΗΠΑ)</a:t>
            </a:r>
          </a:p>
          <a:p>
            <a:pPr marL="361950" indent="0">
              <a:buNone/>
            </a:pPr>
            <a:r>
              <a:rPr lang="en-US" dirty="0" smtClean="0"/>
              <a:t>Rees John (</a:t>
            </a:r>
            <a:r>
              <a:rPr lang="el-GR" dirty="0" smtClean="0"/>
              <a:t>Αγγλία)</a:t>
            </a:r>
          </a:p>
          <a:p>
            <a:pPr marL="361950" indent="0">
              <a:buNone/>
            </a:pPr>
            <a:r>
              <a:rPr lang="el-GR" dirty="0" err="1" smtClean="0"/>
              <a:t>Τέκκης</a:t>
            </a:r>
            <a:r>
              <a:rPr lang="el-GR" dirty="0" smtClean="0"/>
              <a:t> Πάρις (Αγγλία)</a:t>
            </a:r>
          </a:p>
          <a:p>
            <a:pPr marL="361950" indent="0">
              <a:buNone/>
            </a:pPr>
            <a:r>
              <a:rPr lang="el-GR" dirty="0" smtClean="0"/>
              <a:t>Θεοχαρίδης Θεοχάρης (ΗΠΑ)</a:t>
            </a:r>
          </a:p>
        </p:txBody>
      </p:sp>
      <p:sp>
        <p:nvSpPr>
          <p:cNvPr id="4" name="Slide Number Placeholder 3"/>
          <p:cNvSpPr>
            <a:spLocks noGrp="1"/>
          </p:cNvSpPr>
          <p:nvPr>
            <p:ph type="sldNum" sz="quarter" idx="12"/>
          </p:nvPr>
        </p:nvSpPr>
        <p:spPr/>
        <p:txBody>
          <a:bodyPr/>
          <a:lstStyle/>
          <a:p>
            <a:fld id="{822A1BDD-B8C0-44EF-A7A9-AA4366155037}" type="slidenum">
              <a:rPr lang="el-GR" smtClean="0"/>
              <a:pPr/>
              <a:t>5</a:t>
            </a:fld>
            <a:endParaRPr lang="el-GR"/>
          </a:p>
        </p:txBody>
      </p:sp>
    </p:spTree>
    <p:extLst>
      <p:ext uri="{BB962C8B-B14F-4D97-AF65-F5344CB8AC3E}">
        <p14:creationId xmlns:p14="http://schemas.microsoft.com/office/powerpoint/2010/main" val="206669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ΕΚΠΑΙΔΕΥΤΙΚΟΙ ΧΩΡΟΙ</a:t>
            </a:r>
            <a:endParaRPr lang="el-GR" dirty="0"/>
          </a:p>
        </p:txBody>
      </p:sp>
      <p:sp>
        <p:nvSpPr>
          <p:cNvPr id="3" name="Content Placeholder 2"/>
          <p:cNvSpPr>
            <a:spLocks noGrp="1"/>
          </p:cNvSpPr>
          <p:nvPr>
            <p:ph idx="1"/>
          </p:nvPr>
        </p:nvSpPr>
        <p:spPr>
          <a:xfrm>
            <a:off x="457200" y="1700808"/>
            <a:ext cx="8579296" cy="4425355"/>
          </a:xfrm>
        </p:spPr>
        <p:txBody>
          <a:bodyPr>
            <a:normAutofit lnSpcReduction="10000"/>
          </a:bodyPr>
          <a:lstStyle/>
          <a:p>
            <a:pPr lvl="1">
              <a:buFont typeface="Arial" panose="020B0604020202020204" pitchFamily="34" charset="0"/>
              <a:buChar char="•"/>
            </a:pPr>
            <a:r>
              <a:rPr lang="el-GR" dirty="0" err="1" smtClean="0"/>
              <a:t>Σιακόλειο</a:t>
            </a:r>
            <a:r>
              <a:rPr lang="el-GR" dirty="0" smtClean="0"/>
              <a:t> Εκπαιδευτικό Κέντρο</a:t>
            </a:r>
          </a:p>
          <a:p>
            <a:pPr lvl="1">
              <a:buFont typeface="Arial" panose="020B0604020202020204" pitchFamily="34" charset="0"/>
              <a:buChar char="•"/>
            </a:pPr>
            <a:endParaRPr lang="el-GR" dirty="0" smtClean="0"/>
          </a:p>
          <a:p>
            <a:pPr lvl="1">
              <a:buFont typeface="Arial" panose="020B0604020202020204" pitchFamily="34" charset="0"/>
              <a:buChar char="•"/>
            </a:pPr>
            <a:r>
              <a:rPr lang="el-GR" dirty="0" smtClean="0"/>
              <a:t>Γενικό Νοσοκομείο Λευκωσίας</a:t>
            </a:r>
          </a:p>
          <a:p>
            <a:pPr lvl="1">
              <a:buFont typeface="Arial" panose="020B0604020202020204" pitchFamily="34" charset="0"/>
              <a:buChar char="•"/>
            </a:pPr>
            <a:endParaRPr lang="el-GR" dirty="0" smtClean="0"/>
          </a:p>
          <a:p>
            <a:pPr lvl="1">
              <a:buFont typeface="Arial" panose="020B0604020202020204" pitchFamily="34" charset="0"/>
              <a:buChar char="•"/>
            </a:pPr>
            <a:r>
              <a:rPr lang="el-GR" dirty="0" err="1" smtClean="0"/>
              <a:t>Μακάρειον</a:t>
            </a:r>
            <a:r>
              <a:rPr lang="el-GR" dirty="0" smtClean="0"/>
              <a:t> Νοσοκομείο</a:t>
            </a:r>
          </a:p>
          <a:p>
            <a:pPr lvl="1">
              <a:buFont typeface="Arial" panose="020B0604020202020204" pitchFamily="34" charset="0"/>
              <a:buChar char="•"/>
            </a:pPr>
            <a:endParaRPr lang="el-GR" dirty="0" smtClean="0"/>
          </a:p>
          <a:p>
            <a:pPr lvl="1">
              <a:buFont typeface="Arial" panose="020B0604020202020204" pitchFamily="34" charset="0"/>
              <a:buChar char="•"/>
            </a:pPr>
            <a:r>
              <a:rPr lang="el-GR" dirty="0" smtClean="0"/>
              <a:t>Ινστιτούτο Νευρολογίας και Γενετικής</a:t>
            </a:r>
          </a:p>
          <a:p>
            <a:pPr lvl="1">
              <a:buFont typeface="Arial" panose="020B0604020202020204" pitchFamily="34" charset="0"/>
              <a:buChar char="•"/>
            </a:pPr>
            <a:endParaRPr lang="el-GR" dirty="0" smtClean="0"/>
          </a:p>
          <a:p>
            <a:pPr lvl="1">
              <a:buFont typeface="Arial" panose="020B0604020202020204" pitchFamily="34" charset="0"/>
              <a:buChar char="•"/>
            </a:pPr>
            <a:r>
              <a:rPr lang="el-GR" dirty="0" smtClean="0"/>
              <a:t>Ογκολογικό Κέντρο ΤΚ</a:t>
            </a:r>
          </a:p>
        </p:txBody>
      </p:sp>
      <p:pic>
        <p:nvPicPr>
          <p:cNvPr id="4" name="Picture 10"/>
          <p:cNvPicPr>
            <a:picLocks noChangeAspect="1"/>
          </p:cNvPicPr>
          <p:nvPr/>
        </p:nvPicPr>
        <p:blipFill>
          <a:blip r:embed="rId2"/>
          <a:srcRect/>
          <a:stretch>
            <a:fillRect/>
          </a:stretch>
        </p:blipFill>
        <p:spPr bwMode="auto">
          <a:xfrm>
            <a:off x="6300192" y="2533459"/>
            <a:ext cx="2592288" cy="9897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a:srcRect/>
          <a:stretch>
            <a:fillRect/>
          </a:stretch>
        </p:blipFill>
        <p:spPr bwMode="auto">
          <a:xfrm>
            <a:off x="4805790" y="3523236"/>
            <a:ext cx="2127368" cy="10294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srcRect/>
          <a:stretch>
            <a:fillRect/>
          </a:stretch>
        </p:blipFill>
        <p:spPr bwMode="auto">
          <a:xfrm>
            <a:off x="5958369" y="1540312"/>
            <a:ext cx="3006119" cy="9491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5"/>
          <a:srcRect/>
          <a:stretch>
            <a:fillRect/>
          </a:stretch>
        </p:blipFill>
        <p:spPr bwMode="auto">
          <a:xfrm flipH="1">
            <a:off x="6998484" y="4221088"/>
            <a:ext cx="2156599" cy="11326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6"/>
          <a:srcRect/>
          <a:stretch>
            <a:fillRect/>
          </a:stretch>
        </p:blipFill>
        <p:spPr bwMode="auto">
          <a:xfrm>
            <a:off x="4565112" y="5146569"/>
            <a:ext cx="2368046" cy="11554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822A1BDD-B8C0-44EF-A7A9-AA4366155037}" type="slidenum">
              <a:rPr lang="el-GR" smtClean="0"/>
              <a:pPr/>
              <a:t>6</a:t>
            </a:fld>
            <a:endParaRPr lang="el-GR"/>
          </a:p>
        </p:txBody>
      </p:sp>
    </p:spTree>
    <p:extLst>
      <p:ext uri="{BB962C8B-B14F-4D97-AF65-F5344CB8AC3E}">
        <p14:creationId xmlns:p14="http://schemas.microsoft.com/office/powerpoint/2010/main" val="24953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ΕΡΓΑΣΤΗΡΙΑ</a:t>
            </a:r>
            <a:endParaRPr lang="el-GR" dirty="0"/>
          </a:p>
        </p:txBody>
      </p:sp>
      <p:sp>
        <p:nvSpPr>
          <p:cNvPr id="3" name="Content Placeholder 2"/>
          <p:cNvSpPr>
            <a:spLocks noGrp="1"/>
          </p:cNvSpPr>
          <p:nvPr>
            <p:ph idx="1"/>
          </p:nvPr>
        </p:nvSpPr>
        <p:spPr/>
        <p:txBody>
          <a:bodyPr>
            <a:normAutofit/>
          </a:bodyPr>
          <a:lstStyle/>
          <a:p>
            <a:r>
              <a:rPr lang="el-GR" sz="2400" dirty="0" smtClean="0"/>
              <a:t>ΑΝΑΤΟΜΙΑΣ</a:t>
            </a:r>
          </a:p>
          <a:p>
            <a:endParaRPr lang="el-GR" sz="2400" dirty="0" smtClean="0"/>
          </a:p>
          <a:p>
            <a:r>
              <a:rPr lang="el-GR" sz="2400" dirty="0" smtClean="0"/>
              <a:t>ΦΥΣΙΟΛΟΓΙΑΣ</a:t>
            </a:r>
          </a:p>
          <a:p>
            <a:endParaRPr lang="el-GR" sz="2400" dirty="0"/>
          </a:p>
          <a:p>
            <a:r>
              <a:rPr lang="el-GR" sz="2400" dirty="0" smtClean="0"/>
              <a:t>ΙΣΤΙΟΛΟΓΙΑΣ</a:t>
            </a:r>
          </a:p>
          <a:p>
            <a:endParaRPr lang="el-GR" sz="2400" dirty="0" smtClean="0"/>
          </a:p>
          <a:p>
            <a:r>
              <a:rPr lang="el-GR" sz="2400" dirty="0" smtClean="0"/>
              <a:t>ΦΑΡΜΑΚΟΛΟΓΙΑΣ</a:t>
            </a:r>
          </a:p>
          <a:p>
            <a:endParaRPr lang="el-GR" sz="2400" dirty="0" smtClean="0"/>
          </a:p>
          <a:p>
            <a:r>
              <a:rPr lang="el-GR" sz="2400" dirty="0" smtClean="0"/>
              <a:t>ΕΠΙΔΗΜΙΟΛΟΓΙΑΣ</a:t>
            </a:r>
            <a:endParaRPr lang="el-GR" sz="2400" dirty="0"/>
          </a:p>
          <a:p>
            <a:endParaRPr lang="el-GR" sz="2400" dirty="0"/>
          </a:p>
          <a:p>
            <a:endParaRPr lang="el-GR"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8188" y="1552310"/>
            <a:ext cx="3519487" cy="2781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342474"/>
            <a:ext cx="2016224" cy="1774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22A1BDD-B8C0-44EF-A7A9-AA4366155037}" type="slidenum">
              <a:rPr lang="el-GR" smtClean="0"/>
              <a:pPr/>
              <a:t>7</a:t>
            </a:fld>
            <a:endParaRPr lang="el-GR"/>
          </a:p>
        </p:txBody>
      </p:sp>
    </p:spTree>
    <p:extLst>
      <p:ext uri="{BB962C8B-B14F-4D97-AF65-F5344CB8AC3E}">
        <p14:creationId xmlns:p14="http://schemas.microsoft.com/office/powerpoint/2010/main" val="429642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3590926" y="5604272"/>
            <a:ext cx="2108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March  2017</a:t>
            </a:r>
            <a:endParaRPr lang="el-GR" altLang="en-US" sz="1800">
              <a:solidFill>
                <a:schemeClr val="bg1"/>
              </a:solidFill>
              <a:latin typeface="Arial" panose="020B0604020202020204" pitchFamily="34" charset="0"/>
              <a:cs typeface="Arial" panose="020B0604020202020204" pitchFamily="34" charset="0"/>
            </a:endParaRPr>
          </a:p>
        </p:txBody>
      </p:sp>
      <p:sp>
        <p:nvSpPr>
          <p:cNvPr id="24581" name="Title 2"/>
          <p:cNvSpPr txBox="1">
            <a:spLocks/>
          </p:cNvSpPr>
          <p:nvPr/>
        </p:nvSpPr>
        <p:spPr bwMode="auto">
          <a:xfrm>
            <a:off x="4105275" y="4161235"/>
            <a:ext cx="5038725" cy="119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l-GR" altLang="en-US" sz="1200">
              <a:solidFill>
                <a:srgbClr val="002060"/>
              </a:solidFill>
              <a:latin typeface="Arial" panose="020B0604020202020204" pitchFamily="34" charset="0"/>
              <a:cs typeface="Arial" panose="020B0604020202020204" pitchFamily="34" charset="0"/>
            </a:endParaRPr>
          </a:p>
        </p:txBody>
      </p:sp>
      <p:sp>
        <p:nvSpPr>
          <p:cNvPr id="24582" name="Title 1"/>
          <p:cNvSpPr txBox="1">
            <a:spLocks/>
          </p:cNvSpPr>
          <p:nvPr/>
        </p:nvSpPr>
        <p:spPr bwMode="auto">
          <a:xfrm>
            <a:off x="3814763" y="1439466"/>
            <a:ext cx="4171950"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n-GB" altLang="en-US" sz="2850" b="1" dirty="0">
              <a:solidFill>
                <a:srgbClr val="92D050"/>
              </a:solidFill>
              <a:latin typeface="Arial" panose="020B0604020202020204" pitchFamily="34" charset="0"/>
              <a:cs typeface="Arial" panose="020B0604020202020204" pitchFamily="34" charset="0"/>
            </a:endParaRPr>
          </a:p>
        </p:txBody>
      </p:sp>
      <p:pic>
        <p:nvPicPr>
          <p:cNvPr id="24583" name="Picture 1"/>
          <p:cNvPicPr>
            <a:picLocks noChangeAspect="1"/>
          </p:cNvPicPr>
          <p:nvPr/>
        </p:nvPicPr>
        <p:blipFill>
          <a:blip r:embed="rId3"/>
          <a:srcRect/>
          <a:stretch>
            <a:fillRect/>
          </a:stretch>
        </p:blipFill>
        <p:spPr bwMode="auto">
          <a:xfrm>
            <a:off x="72926" y="2443400"/>
            <a:ext cx="2707481" cy="35302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0408" y="2844892"/>
            <a:ext cx="2751750" cy="2759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7"/>
          <p:cNvPicPr>
            <a:picLocks noChangeAspect="1"/>
          </p:cNvPicPr>
          <p:nvPr/>
        </p:nvPicPr>
        <p:blipFill>
          <a:blip r:embed="rId5"/>
          <a:srcRect/>
          <a:stretch>
            <a:fillRect/>
          </a:stretch>
        </p:blipFill>
        <p:spPr bwMode="auto">
          <a:xfrm>
            <a:off x="5506641" y="2443400"/>
            <a:ext cx="3599259" cy="35302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9495791-BD1E-4C58-9617-96A5BB1418A0}" type="slidenum">
              <a:rPr lang="en-GB" smtClean="0"/>
              <a:pPr>
                <a:defRPr/>
              </a:pPr>
              <a:t>8</a:t>
            </a:fld>
            <a:endParaRPr lang="en-GB"/>
          </a:p>
        </p:txBody>
      </p:sp>
    </p:spTree>
    <p:extLst>
      <p:ext uri="{BB962C8B-B14F-4D97-AF65-F5344CB8AC3E}">
        <p14:creationId xmlns:p14="http://schemas.microsoft.com/office/powerpoint/2010/main" val="1925812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3590926" y="5604272"/>
            <a:ext cx="2108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chemeClr val="bg1"/>
                </a:solidFill>
                <a:latin typeface="Arial" panose="020B0604020202020204" pitchFamily="34" charset="0"/>
                <a:cs typeface="Arial" panose="020B0604020202020204" pitchFamily="34" charset="0"/>
              </a:rPr>
              <a:t>March  2017</a:t>
            </a:r>
            <a:endParaRPr lang="el-GR" altLang="en-US" sz="1800">
              <a:solidFill>
                <a:schemeClr val="bg1"/>
              </a:solidFill>
              <a:latin typeface="Arial" panose="020B0604020202020204" pitchFamily="34" charset="0"/>
              <a:cs typeface="Arial" panose="020B0604020202020204" pitchFamily="34" charset="0"/>
            </a:endParaRPr>
          </a:p>
        </p:txBody>
      </p:sp>
      <p:sp>
        <p:nvSpPr>
          <p:cNvPr id="24581" name="Title 2"/>
          <p:cNvSpPr txBox="1">
            <a:spLocks/>
          </p:cNvSpPr>
          <p:nvPr/>
        </p:nvSpPr>
        <p:spPr bwMode="auto">
          <a:xfrm>
            <a:off x="4105275" y="4161235"/>
            <a:ext cx="5038725" cy="119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l-GR" altLang="en-US" sz="1200">
              <a:solidFill>
                <a:srgbClr val="002060"/>
              </a:solidFill>
              <a:latin typeface="Arial" panose="020B0604020202020204" pitchFamily="34" charset="0"/>
              <a:cs typeface="Arial" panose="020B0604020202020204" pitchFamily="34" charset="0"/>
            </a:endParaRPr>
          </a:p>
        </p:txBody>
      </p:sp>
      <p:sp>
        <p:nvSpPr>
          <p:cNvPr id="24582" name="Title 1"/>
          <p:cNvSpPr txBox="1">
            <a:spLocks/>
          </p:cNvSpPr>
          <p:nvPr/>
        </p:nvSpPr>
        <p:spPr bwMode="auto">
          <a:xfrm>
            <a:off x="3814763" y="1439466"/>
            <a:ext cx="4171950"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en-GB" altLang="en-US" sz="2850" b="1" dirty="0">
              <a:solidFill>
                <a:srgbClr val="92D050"/>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l-GR" dirty="0" smtClean="0"/>
              <a:t>Η ΑΠΟΣΤΟΛΗ ΤΗΣ ΙΑΤΡΙΚΗΣ ΣΧΟΛΗΣ	</a:t>
            </a:r>
            <a:endParaRPr lang="en-US" dirty="0"/>
          </a:p>
        </p:txBody>
      </p:sp>
      <p:sp>
        <p:nvSpPr>
          <p:cNvPr id="5" name="Content Placeholder 4"/>
          <p:cNvSpPr>
            <a:spLocks noGrp="1"/>
          </p:cNvSpPr>
          <p:nvPr>
            <p:ph idx="1"/>
          </p:nvPr>
        </p:nvSpPr>
        <p:spPr>
          <a:xfrm>
            <a:off x="452778" y="2004973"/>
            <a:ext cx="8229600" cy="1349177"/>
          </a:xfrm>
        </p:spPr>
        <p:txBody>
          <a:bodyPr>
            <a:noAutofit/>
          </a:bodyPr>
          <a:lstStyle/>
          <a:p>
            <a:r>
              <a:rPr lang="el-GR" sz="2600" dirty="0" smtClean="0"/>
              <a:t>Να αποτελέσει ΚΕΝΤΡΟΝ ΑΡΙΣΤΕΙΑΣ στην ιατρική εκπαίδευση και </a:t>
            </a:r>
            <a:r>
              <a:rPr lang="el-GR" sz="2600" dirty="0"/>
              <a:t>σ</a:t>
            </a:r>
            <a:r>
              <a:rPr lang="el-GR" sz="2600" dirty="0" smtClean="0"/>
              <a:t>την έρευνα με τελικό στόχο τη δημιουργία άριστων ιατρών</a:t>
            </a:r>
          </a:p>
          <a:p>
            <a:pPr marL="0" indent="0">
              <a:buNone/>
            </a:pPr>
            <a:endParaRPr lang="el-GR" sz="1000" dirty="0" smtClean="0"/>
          </a:p>
        </p:txBody>
      </p:sp>
      <p:sp>
        <p:nvSpPr>
          <p:cNvPr id="2" name="Slide Number Placeholder 1"/>
          <p:cNvSpPr>
            <a:spLocks noGrp="1"/>
          </p:cNvSpPr>
          <p:nvPr>
            <p:ph type="sldNum" sz="quarter" idx="12"/>
          </p:nvPr>
        </p:nvSpPr>
        <p:spPr/>
        <p:txBody>
          <a:bodyPr/>
          <a:lstStyle/>
          <a:p>
            <a:pPr>
              <a:defRPr/>
            </a:pPr>
            <a:fld id="{B9495791-BD1E-4C58-9617-96A5BB1418A0}" type="slidenum">
              <a:rPr lang="en-GB" smtClean="0"/>
              <a:pPr>
                <a:defRPr/>
              </a:pPr>
              <a:t>9</a:t>
            </a:fld>
            <a:endParaRPr lang="en-GB"/>
          </a:p>
        </p:txBody>
      </p:sp>
      <p:sp>
        <p:nvSpPr>
          <p:cNvPr id="8" name="Content Placeholder 4"/>
          <p:cNvSpPr txBox="1">
            <a:spLocks/>
          </p:cNvSpPr>
          <p:nvPr/>
        </p:nvSpPr>
        <p:spPr>
          <a:xfrm>
            <a:off x="468383" y="3341291"/>
            <a:ext cx="8229600" cy="13118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600" dirty="0" smtClean="0"/>
              <a:t>Να προσφέρει στους φοιτητές υψηλού επιπέδου μάθηση και εκπαιδευτικές εμπειρίες, μέσα σε ένα επιστημονικά προκλητικό περιβάλλον</a:t>
            </a:r>
          </a:p>
          <a:p>
            <a:pPr marL="0" indent="0">
              <a:buFont typeface="Arial" pitchFamily="34" charset="0"/>
              <a:buNone/>
            </a:pPr>
            <a:endParaRPr lang="el-GR" sz="1000" dirty="0" smtClean="0"/>
          </a:p>
        </p:txBody>
      </p:sp>
      <p:sp>
        <p:nvSpPr>
          <p:cNvPr id="9" name="Content Placeholder 4"/>
          <p:cNvSpPr txBox="1">
            <a:spLocks/>
          </p:cNvSpPr>
          <p:nvPr/>
        </p:nvSpPr>
        <p:spPr>
          <a:xfrm>
            <a:off x="457200" y="5481086"/>
            <a:ext cx="8229600" cy="6666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Να </a:t>
            </a:r>
            <a:r>
              <a:rPr lang="el-GR" sz="2600" dirty="0" smtClean="0"/>
              <a:t>παράγει καινοτόμο βασική και κλινική έρευνα</a:t>
            </a:r>
          </a:p>
        </p:txBody>
      </p:sp>
      <p:sp>
        <p:nvSpPr>
          <p:cNvPr id="10" name="Content Placeholder 4"/>
          <p:cNvSpPr txBox="1">
            <a:spLocks/>
          </p:cNvSpPr>
          <p:nvPr/>
        </p:nvSpPr>
        <p:spPr>
          <a:xfrm>
            <a:off x="483988" y="4612745"/>
            <a:ext cx="8229600" cy="9915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600" dirty="0" smtClean="0"/>
              <a:t>Να βελτιώσει και να αναβαθμίσει την παροχή υγείας στους Κυπρίους ασθενείς</a:t>
            </a:r>
          </a:p>
          <a:p>
            <a:pPr marL="0" indent="0">
              <a:buFont typeface="Arial" pitchFamily="34" charset="0"/>
              <a:buNone/>
            </a:pPr>
            <a:endParaRPr lang="en-US" sz="1000" dirty="0" smtClean="0"/>
          </a:p>
        </p:txBody>
      </p:sp>
    </p:spTree>
    <p:extLst>
      <p:ext uri="{BB962C8B-B14F-4D97-AF65-F5344CB8AC3E}">
        <p14:creationId xmlns:p14="http://schemas.microsoft.com/office/powerpoint/2010/main" val="210849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p:bldLst>
  </p:timing>
</p:sld>
</file>

<file path=ppt/theme/theme1.xml><?xml version="1.0" encoding="utf-8"?>
<a:theme xmlns:a="http://schemas.openxmlformats.org/drawingml/2006/main" name="Med School Presentation Template 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 School Presentation Template GR</Template>
  <TotalTime>251</TotalTime>
  <Words>682</Words>
  <Application>Microsoft Office PowerPoint</Application>
  <PresentationFormat>On-screen Show (4:3)</PresentationFormat>
  <Paragraphs>119</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vt:lpstr>
      <vt:lpstr>Calibri</vt:lpstr>
      <vt:lpstr>Wingdings</vt:lpstr>
      <vt:lpstr>Med School Presentation Template GR</vt:lpstr>
      <vt:lpstr>Η ΙΑΤΡΙΚΗ ΣΧΟΛΗ   ΤΟΥ  ΠΑΝΕΠΙΣΤΗΜΙΟΥ ΚΥΠΡΟΥ    </vt:lpstr>
      <vt:lpstr>PowerPoint Presentation</vt:lpstr>
      <vt:lpstr>ΦΟΙΤΗΤΕΣ ΙΑΤΡΙΚΗΣ ΣΧΟΛΗΣ</vt:lpstr>
      <vt:lpstr>ΑΚΑΔΗΜΑΪΚΟ ΚΑΙ ΕΠΙΚΟΥΡΙΚΟ ΔΙΔΑΚΤΙΚΟ ΠΡΟΣΩΠΙΚΟ</vt:lpstr>
      <vt:lpstr>ΔΙΕΘΝΗΣ ΣΥΜΒΟΥΛΕΥΤΙΚΗ ΕΠΙΤΡΟΠΗ</vt:lpstr>
      <vt:lpstr>ΕΚΠΑΙΔΕΥΤΙΚΟΙ ΧΩΡΟΙ</vt:lpstr>
      <vt:lpstr>ΕΡΓΑΣΤΗΡΙΑ</vt:lpstr>
      <vt:lpstr>PowerPoint Presentation</vt:lpstr>
      <vt:lpstr>Η ΑΠΟΣΤΟΛΗ ΤΗΣ ΙΑΤΡΙΚΗΣ ΣΧΟΛΗΣ </vt:lpstr>
      <vt:lpstr>ΤΟ ΟΡΑΜΑ</vt:lpstr>
      <vt:lpstr>ΔΥΣΚΟΛΙΕΣ ΚΑΙ ΠΡΟΒΛΗΜΑΤΑ</vt:lpstr>
      <vt:lpstr>ΑΜΕΣΟΣ ΔΙΕΤΗΣ ΠΡΟΓΡΑΜΜΑΤΙΣΜΟΣ ΣΤΕΛΕΧΩΣΗΣ ΚΑΙ ΑΝΑΠΤΥΞΗΣ ΤΗΣ ΙΑΤΡΙΚΗΣ ΣΧΟΛΗΣ</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admarina</dc:creator>
  <cp:lastModifiedBy>msuser-002</cp:lastModifiedBy>
  <cp:revision>52</cp:revision>
  <dcterms:created xsi:type="dcterms:W3CDTF">2013-10-15T10:19:10Z</dcterms:created>
  <dcterms:modified xsi:type="dcterms:W3CDTF">2017-03-02T09:01:15Z</dcterms:modified>
</cp:coreProperties>
</file>