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84" r:id="rId2"/>
    <p:sldId id="256" r:id="rId3"/>
    <p:sldId id="257" r:id="rId4"/>
    <p:sldId id="258" r:id="rId5"/>
    <p:sldId id="259" r:id="rId6"/>
    <p:sldId id="261" r:id="rId7"/>
    <p:sldId id="262" r:id="rId8"/>
    <p:sldId id="263" r:id="rId9"/>
    <p:sldId id="285" r:id="rId10"/>
    <p:sldId id="286" r:id="rId11"/>
    <p:sldId id="264" r:id="rId12"/>
    <p:sldId id="265" r:id="rId13"/>
    <p:sldId id="266" r:id="rId14"/>
    <p:sldId id="267" r:id="rId15"/>
    <p:sldId id="276" r:id="rId16"/>
    <p:sldId id="268" r:id="rId17"/>
    <p:sldId id="277" r:id="rId18"/>
    <p:sldId id="269" r:id="rId19"/>
    <p:sldId id="270" r:id="rId20"/>
    <p:sldId id="271" r:id="rId21"/>
    <p:sldId id="272" r:id="rId22"/>
    <p:sldId id="279" r:id="rId23"/>
    <p:sldId id="273" r:id="rId24"/>
    <p:sldId id="274" r:id="rId25"/>
    <p:sldId id="282" r:id="rId26"/>
    <p:sldId id="283" r:id="rId27"/>
    <p:sldId id="280" r:id="rId28"/>
    <p:sldId id="287"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CDF33-71C0-4A57-8BA6-64121E095AC4}" type="datetimeFigureOut">
              <a:rPr lang="en-US" smtClean="0"/>
              <a:pPr/>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5BFE5-3EB7-4E39-8C6D-37A195DA18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AECBDFB4-E3B4-4736-AEF0-A69731BBDD80}" type="datetime1">
              <a:rPr lang="en-US" smtClean="0"/>
              <a:pPr/>
              <a:t>4/19/2013</a:t>
            </a:fld>
            <a:endParaRPr lang="en-US"/>
          </a:p>
        </p:txBody>
      </p:sp>
      <p:sp>
        <p:nvSpPr>
          <p:cNvPr id="17" name="16 - Θέση υποσέλιδου"/>
          <p:cNvSpPr>
            <a:spLocks noGrp="1"/>
          </p:cNvSpPr>
          <p:nvPr>
            <p:ph type="ftr" sz="quarter" idx="11"/>
          </p:nvPr>
        </p:nvSpPr>
        <p:spPr>
          <a:xfrm>
            <a:off x="5410200" y="4205288"/>
            <a:ext cx="1295400" cy="457200"/>
          </a:xfrm>
        </p:spPr>
        <p:txBody>
          <a:bodyPr/>
          <a:lstStyle/>
          <a:p>
            <a:r>
              <a:rPr lang="el-GR" smtClean="0"/>
              <a:t>Περιφερειακό Δημοτικό Σχολείο Αγίας Μαρίνας Ξυλιάτου</a:t>
            </a:r>
            <a:endParaRPr lang="en-US"/>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BFFD39-9D64-4B20-9FFA-62865681BF06}" type="datetime1">
              <a:rPr lang="en-US" smtClean="0"/>
              <a:pPr/>
              <a:t>4/19/2013</a:t>
            </a:fld>
            <a:endParaRPr lang="en-US"/>
          </a:p>
        </p:txBody>
      </p:sp>
      <p:sp>
        <p:nvSpPr>
          <p:cNvPr id="5" name="4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417176B-E2DB-4B53-A42B-101D5E2A696E}" type="datetime1">
              <a:rPr lang="en-US" smtClean="0"/>
              <a:pPr/>
              <a:t>4/19/2013</a:t>
            </a:fld>
            <a:endParaRPr lang="en-US"/>
          </a:p>
        </p:txBody>
      </p:sp>
      <p:sp>
        <p:nvSpPr>
          <p:cNvPr id="5" name="4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782773-CC96-4D97-80F0-10657126956B}" type="datetime1">
              <a:rPr lang="en-US" smtClean="0"/>
              <a:pPr/>
              <a:t>4/19/2013</a:t>
            </a:fld>
            <a:endParaRPr lang="en-US"/>
          </a:p>
        </p:txBody>
      </p:sp>
      <p:sp>
        <p:nvSpPr>
          <p:cNvPr id="5" name="4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44C13B8-F61F-4E03-92E2-76A0071280DD}" type="datetime1">
              <a:rPr lang="en-US" smtClean="0"/>
              <a:pPr/>
              <a:t>4/19/2013</a:t>
            </a:fld>
            <a:endParaRPr lang="en-US"/>
          </a:p>
        </p:txBody>
      </p:sp>
      <p:sp>
        <p:nvSpPr>
          <p:cNvPr id="5" name="4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1E0993D-250C-49D4-85C6-95EE5A193B72}" type="datetime1">
              <a:rPr lang="en-US" smtClean="0"/>
              <a:pPr/>
              <a:t>4/19/2013</a:t>
            </a:fld>
            <a:endParaRPr lang="en-US"/>
          </a:p>
        </p:txBody>
      </p:sp>
      <p:sp>
        <p:nvSpPr>
          <p:cNvPr id="6" name="5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581C7303-098C-4245-800C-7924EE62E214}" type="datetime1">
              <a:rPr lang="en-US" smtClean="0"/>
              <a:pPr/>
              <a:t>4/19/2013</a:t>
            </a:fld>
            <a:endParaRPr lang="en-US"/>
          </a:p>
        </p:txBody>
      </p:sp>
      <p:sp>
        <p:nvSpPr>
          <p:cNvPr id="27" name="26 - Θέση αριθμού διαφάνειας"/>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27 - Θέση υποσέλιδου"/>
          <p:cNvSpPr>
            <a:spLocks noGrp="1"/>
          </p:cNvSpPr>
          <p:nvPr>
            <p:ph type="ftr" sz="quarter" idx="12"/>
          </p:nvPr>
        </p:nvSpPr>
        <p:spPr/>
        <p:txBody>
          <a:bodyPr rtlCol="0"/>
          <a:lstStyle/>
          <a:p>
            <a:r>
              <a:rPr lang="el-GR" smtClean="0"/>
              <a:t>Περιφερειακό Δημοτικό Σχολείο Αγίας Μαρίνας Ξυλιάτου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C37337C2-E5FC-4BE5-B382-5E281E2B08D9}" type="datetime1">
              <a:rPr lang="en-US" smtClean="0"/>
              <a:pPr/>
              <a:t>4/19/2013</a:t>
            </a:fld>
            <a:endParaRPr lang="en-US"/>
          </a:p>
        </p:txBody>
      </p:sp>
      <p:sp>
        <p:nvSpPr>
          <p:cNvPr id="4" name="3 - Θέση υποσέλιδου"/>
          <p:cNvSpPr>
            <a:spLocks noGrp="1"/>
          </p:cNvSpPr>
          <p:nvPr>
            <p:ph type="ftr" sz="quarter" idx="11"/>
          </p:nvPr>
        </p:nvSpPr>
        <p:spPr>
          <a:xfrm>
            <a:off x="5257800" y="612648"/>
            <a:ext cx="1325880" cy="457200"/>
          </a:xfrm>
        </p:spPr>
        <p:txBody>
          <a:bodyPr/>
          <a:lstStyle/>
          <a:p>
            <a:r>
              <a:rPr lang="el-GR" smtClean="0"/>
              <a:t>Περιφερειακό Δημοτικό Σχολείο Αγίας Μαρίνας Ξυλιάτου</a:t>
            </a:r>
            <a:endParaRPr lang="en-US"/>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80D93A3-EB63-41A5-B60E-73F6210472F6}" type="datetime1">
              <a:rPr lang="en-US" smtClean="0"/>
              <a:pPr/>
              <a:t>4/19/2013</a:t>
            </a:fld>
            <a:endParaRPr lang="en-US"/>
          </a:p>
        </p:txBody>
      </p:sp>
      <p:sp>
        <p:nvSpPr>
          <p:cNvPr id="3" name="2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87CF066-D106-4A9E-AC00-E9127ECDF9D8}" type="datetime1">
              <a:rPr lang="en-US" smtClean="0"/>
              <a:pPr/>
              <a:t>4/19/2013</a:t>
            </a:fld>
            <a:endParaRPr lang="en-US"/>
          </a:p>
        </p:txBody>
      </p:sp>
      <p:sp>
        <p:nvSpPr>
          <p:cNvPr id="6" name="5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B0BD799-27BD-4902-8AA1-65F34BCF15C2}" type="datetime1">
              <a:rPr lang="en-US" smtClean="0"/>
              <a:pPr/>
              <a:t>4/19/2013</a:t>
            </a:fld>
            <a:endParaRPr lang="en-US"/>
          </a:p>
        </p:txBody>
      </p:sp>
      <p:sp>
        <p:nvSpPr>
          <p:cNvPr id="6" name="5 - Θέση υποσέλιδου"/>
          <p:cNvSpPr>
            <a:spLocks noGrp="1"/>
          </p:cNvSpPr>
          <p:nvPr>
            <p:ph type="ftr" sz="quarter" idx="11"/>
          </p:nvPr>
        </p:nvSpPr>
        <p:spPr/>
        <p:txBody>
          <a:bodyPr/>
          <a:lstStyle/>
          <a:p>
            <a:r>
              <a:rPr lang="el-GR" smtClean="0"/>
              <a:t>Περιφερειακό Δημοτικό Σχολείο Αγίας Μαρίνας Ξυλιάτου</a:t>
            </a:r>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73B34C1-43E0-4248-BD90-E6043E9F3A15}" type="datetime1">
              <a:rPr lang="en-US" smtClean="0"/>
              <a:pPr/>
              <a:t>4/19/2013</a:t>
            </a:fld>
            <a:endParaRPr lang="en-US"/>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mtClean="0"/>
              <a:t>Περιφερειακό Δημοτικό Σχολείο Αγίας Μαρίνας Ξυλιάτου</a:t>
            </a:r>
            <a:endParaRPr lang="en-US"/>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cy/url?sa=i&amp;rct=j&amp;q=sandwich&amp;source=images&amp;cd=&amp;cad=rja&amp;docid=X4o86fvnz3dW8M&amp;tbnid=TFin4p6alo_irM:&amp;ved=0CAUQjRw&amp;url=http://mandyray.blogspot.com/2012/06/just-sandwich.html&amp;ei=wNtjUZWVAYvFtAbym4HgAg&amp;bvm=bv.44990110,d.ZG4&amp;psig=AFQjCNGUvk_M-FIqr8ZGUTTlu2xI3l7biQ&amp;ust=1365585195683901"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cy/url?sa=i&amp;rct=j&amp;q=sandwich&amp;source=images&amp;cd=&amp;cad=rja&amp;docid=X4o86fvnz3dW8M&amp;tbnid=TFin4p6alo_irM:&amp;ved=0CAUQjRw&amp;url=http://mandyray.blogspot.com/2012/06/just-sandwich.html&amp;ei=wNtjUZWVAYvFtAbym4HgAg&amp;bvm=bv.44990110,d.ZG4&amp;psig=AFQjCNGUvk_M-FIqr8ZGUTTlu2xI3l7biQ&amp;ust=1365585195683901"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cy/url?sa=i&amp;rct=j&amp;q=sandwich&amp;source=images&amp;cd=&amp;cad=rja&amp;docid=X4o86fvnz3dW8M&amp;tbnid=TFin4p6alo_irM:&amp;ved=0CAUQjRw&amp;url=http://mandyray.blogspot.com/2012/06/just-sandwich.html&amp;ei=wNtjUZWVAYvFtAbym4HgAg&amp;bvm=bv.44990110,d.ZG4&amp;psig=AFQjCNGUvk_M-FIqr8ZGUTTlu2xI3l7biQ&amp;ust=1365585195683901"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946;&#961;&#945;&#967;&#965;&#960;&#961;&#972;&#952;&#949;&#963;&#956;&#959;&#962;%20%20&#963;&#967;&#949;&#948;&#953;&#945;&#963;&#956;&#972;&#962;%20&#948;&#961;&#940;&#963;&#951;&#962;%20-%20RELEASE.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7871792" cy="2376263"/>
          </a:xfrm>
        </p:spPr>
        <p:txBody>
          <a:bodyPr>
            <a:normAutofit fontScale="90000"/>
          </a:bodyPr>
          <a:lstStyle/>
          <a:p>
            <a:pPr algn="ctr"/>
            <a:r>
              <a:rPr lang="de-DE" b="1" i="1" dirty="0" smtClean="0"/>
              <a:t/>
            </a:r>
            <a:br>
              <a:rPr lang="de-DE" b="1" i="1" dirty="0" smtClean="0"/>
            </a:br>
            <a:r>
              <a:rPr lang="de-DE" b="1" i="1" dirty="0" smtClean="0"/>
              <a:t/>
            </a:r>
            <a:br>
              <a:rPr lang="de-DE" b="1" i="1" dirty="0" smtClean="0"/>
            </a:br>
            <a:r>
              <a:rPr lang="de-DE" b="1" i="1" dirty="0" smtClean="0"/>
              <a:t/>
            </a:r>
            <a:br>
              <a:rPr lang="de-DE" b="1" i="1" dirty="0" smtClean="0"/>
            </a:br>
            <a:r>
              <a:rPr lang="de-DE" b="1" i="1" dirty="0" smtClean="0"/>
              <a:t/>
            </a:r>
            <a:br>
              <a:rPr lang="de-DE" b="1" i="1" dirty="0" smtClean="0"/>
            </a:br>
            <a:r>
              <a:rPr lang="el-GR" sz="4000" b="1" i="1" dirty="0" smtClean="0"/>
              <a:t>«Ενδυναμώνοντας την Παιδαγωγική Αυτονομία των Εκπαιδευτικών»</a:t>
            </a:r>
            <a:br>
              <a:rPr lang="el-GR" sz="4000" b="1" i="1" dirty="0" smtClean="0"/>
            </a:br>
            <a:endParaRPr lang="en-US" sz="4000" dirty="0"/>
          </a:p>
        </p:txBody>
      </p:sp>
      <p:sp>
        <p:nvSpPr>
          <p:cNvPr id="3" name="Subtitle 2"/>
          <p:cNvSpPr>
            <a:spLocks noGrp="1"/>
          </p:cNvSpPr>
          <p:nvPr>
            <p:ph type="subTitle" idx="1"/>
          </p:nvPr>
        </p:nvSpPr>
        <p:spPr>
          <a:xfrm>
            <a:off x="107504" y="3933056"/>
            <a:ext cx="8928992" cy="2736304"/>
          </a:xfrm>
        </p:spPr>
        <p:txBody>
          <a:bodyPr/>
          <a:lstStyle/>
          <a:p>
            <a:pPr algn="ctr"/>
            <a:r>
              <a:rPr lang="en-US" dirty="0" smtClean="0">
                <a:solidFill>
                  <a:schemeClr val="tx1"/>
                </a:solidFill>
              </a:rPr>
              <a:t/>
            </a:r>
            <a:br>
              <a:rPr lang="en-US" dirty="0" smtClean="0">
                <a:solidFill>
                  <a:schemeClr val="tx1"/>
                </a:solidFill>
              </a:rPr>
            </a:br>
            <a:r>
              <a:rPr lang="de-DE" i="1" dirty="0" smtClean="0">
                <a:solidFill>
                  <a:schemeClr val="tx1"/>
                </a:solidFill>
              </a:rPr>
              <a:t> </a:t>
            </a:r>
            <a:r>
              <a:rPr lang="de-DE" sz="3600" i="1" dirty="0" smtClean="0">
                <a:solidFill>
                  <a:schemeClr val="tx1"/>
                </a:solidFill>
              </a:rPr>
              <a:t>REELEASE</a:t>
            </a:r>
            <a:r>
              <a:rPr lang="de-DE" i="1" dirty="0" smtClean="0">
                <a:solidFill>
                  <a:schemeClr val="tx1"/>
                </a:solidFill>
              </a:rPr>
              <a:t>-</a:t>
            </a:r>
            <a:r>
              <a:rPr lang="el-GR" i="1" dirty="0" smtClean="0">
                <a:solidFill>
                  <a:schemeClr val="tx1"/>
                </a:solidFill>
              </a:rPr>
              <a:t>"</a:t>
            </a:r>
            <a:r>
              <a:rPr lang="en-US" i="1" dirty="0" smtClean="0">
                <a:solidFill>
                  <a:schemeClr val="tx1"/>
                </a:solidFill>
              </a:rPr>
              <a:t>Towards Achieving Self Regulated Learning as a Core in Teachers’ In-Service Training in Cyprus</a:t>
            </a:r>
            <a:r>
              <a:rPr lang="el-GR" i="1" dirty="0" smtClean="0">
                <a:solidFill>
                  <a:schemeClr val="tx1"/>
                </a:solidFill>
              </a:rPr>
              <a:t>"</a:t>
            </a:r>
            <a:r>
              <a:rPr lang="en-US" i="1" dirty="0" smtClean="0">
                <a:solidFill>
                  <a:schemeClr val="tx1"/>
                </a:solidFill>
              </a:rPr>
              <a:t>  </a:t>
            </a:r>
            <a:endParaRPr lang="el-GR" i="1" dirty="0" smtClean="0">
              <a:solidFill>
                <a:schemeClr val="tx1"/>
              </a:solidFill>
            </a:endParaRPr>
          </a:p>
          <a:p>
            <a:pPr algn="just"/>
            <a:endParaRPr lang="el-GR" i="1" dirty="0" smtClean="0">
              <a:solidFill>
                <a:schemeClr val="tx1"/>
              </a:solidFill>
            </a:endParaRPr>
          </a:p>
          <a:p>
            <a:pPr algn="just"/>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60648"/>
            <a:ext cx="596864" cy="820864"/>
          </a:xfrm>
          <a:prstGeom prst="rect">
            <a:avLst/>
          </a:prstGeom>
        </p:spPr>
      </p:pic>
      <p:sp>
        <p:nvSpPr>
          <p:cNvPr id="8" name="Rectangle 7"/>
          <p:cNvSpPr/>
          <p:nvPr/>
        </p:nvSpPr>
        <p:spPr>
          <a:xfrm>
            <a:off x="539552" y="3068960"/>
            <a:ext cx="8280920" cy="523220"/>
          </a:xfrm>
          <a:prstGeom prst="rect">
            <a:avLst/>
          </a:prstGeom>
        </p:spPr>
        <p:txBody>
          <a:bodyPr wrap="square">
            <a:spAutoFit/>
          </a:bodyPr>
          <a:lstStyle/>
          <a:p>
            <a:pPr algn="ctr"/>
            <a:r>
              <a:rPr lang="el-GR" sz="2800" i="1" dirty="0" smtClean="0">
                <a:solidFill>
                  <a:schemeClr val="bg1"/>
                </a:solidFill>
              </a:rPr>
              <a:t>στα πλαίσια του Ευρωπαϊκού Προγράμματος</a:t>
            </a:r>
            <a:endParaRPr lang="en-US" sz="2800" dirty="0">
              <a:solidFill>
                <a:schemeClr val="bg1"/>
              </a:solidFill>
            </a:endParaRPr>
          </a:p>
        </p:txBody>
      </p:sp>
      <p:pic>
        <p:nvPicPr>
          <p:cNvPr id="9" name="Picture 2" descr="http://www.e-epimorfosi.ac.cy/userfiles/p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4640" y="5687012"/>
            <a:ext cx="219075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6168" y="5759021"/>
            <a:ext cx="4137080" cy="68682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95288" y="5759021"/>
            <a:ext cx="596864" cy="820864"/>
          </a:xfrm>
          <a:prstGeom prst="rect">
            <a:avLst/>
          </a:prstGeom>
        </p:spPr>
      </p:pic>
      <p:pic>
        <p:nvPicPr>
          <p:cNvPr id="12" name="Picture 4" descr="http://t3.gstatic.com/images?q=tbn:ANd9GcRy7LS0g-DR-lHpXmwRFMJOLsSoDcoq3G7B3zKxdG1mQbiGLb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900" y="5822079"/>
            <a:ext cx="1596315" cy="57930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8424" y="260648"/>
            <a:ext cx="596864" cy="820864"/>
          </a:xfrm>
          <a:prstGeom prst="rect">
            <a:avLst/>
          </a:prstGeom>
        </p:spPr>
      </p:pic>
      <p:sp>
        <p:nvSpPr>
          <p:cNvPr id="15" name="Footer Placeholder 3"/>
          <p:cNvSpPr>
            <a:spLocks noGrp="1"/>
          </p:cNvSpPr>
          <p:nvPr>
            <p:ph type="ftr" sz="quarter" idx="11"/>
          </p:nvPr>
        </p:nvSpPr>
        <p:spPr>
          <a:xfrm>
            <a:off x="4211960" y="6569968"/>
            <a:ext cx="4680520" cy="288032"/>
          </a:xfrm>
        </p:spPr>
        <p:txBody>
          <a:bodyPr/>
          <a:lstStyle/>
          <a:p>
            <a:r>
              <a:rPr lang="el-GR" sz="1100" i="1" dirty="0" smtClean="0"/>
              <a:t>Περιφερειακό Δημοτικό Σχολείο Αγίας Μαρίνας </a:t>
            </a:r>
            <a:r>
              <a:rPr lang="el-GR" sz="1100" i="1" dirty="0" err="1" smtClean="0"/>
              <a:t>Ξυλιάτου</a:t>
            </a:r>
            <a:endParaRPr lang="en-US" sz="1100" i="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16016" y="2708920"/>
            <a:ext cx="3888432" cy="26642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endParaRPr lang="el-GR" sz="2800" dirty="0"/>
          </a:p>
        </p:txBody>
      </p:sp>
      <p:sp>
        <p:nvSpPr>
          <p:cNvPr id="7" name="Rounded Rectangle 6"/>
          <p:cNvSpPr/>
          <p:nvPr/>
        </p:nvSpPr>
        <p:spPr>
          <a:xfrm>
            <a:off x="683568" y="2708920"/>
            <a:ext cx="3888432" cy="26642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endParaRPr lang="el-GR" sz="2800" dirty="0"/>
          </a:p>
        </p:txBody>
      </p:sp>
      <p:sp>
        <p:nvSpPr>
          <p:cNvPr id="2" name="1 - Τίτλος"/>
          <p:cNvSpPr>
            <a:spLocks noGrp="1"/>
          </p:cNvSpPr>
          <p:nvPr>
            <p:ph type="title"/>
          </p:nvPr>
        </p:nvSpPr>
        <p:spPr>
          <a:xfrm>
            <a:off x="323528" y="1143000"/>
            <a:ext cx="8640960" cy="70182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sz="3200" dirty="0" smtClean="0"/>
              <a:t>ΕΝΔΕΙΚΤΙΚΟ ΠΑΡΑΔΕΙΓΜΑ ΔΥΝΑΤΟΥ ΜΑΘΗΤΗ </a:t>
            </a:r>
            <a:endParaRPr lang="el-GR" sz="3200" dirty="0"/>
          </a:p>
        </p:txBody>
      </p:sp>
      <p:sp>
        <p:nvSpPr>
          <p:cNvPr id="3" name="2 - Θέση περιεχομένου"/>
          <p:cNvSpPr>
            <a:spLocks noGrp="1"/>
          </p:cNvSpPr>
          <p:nvPr>
            <p:ph idx="1"/>
          </p:nvPr>
        </p:nvSpPr>
        <p:spPr>
          <a:xfrm>
            <a:off x="4788024" y="2132856"/>
            <a:ext cx="3826768" cy="4441680"/>
          </a:xfrm>
        </p:spPr>
        <p:txBody>
          <a:bodyPr>
            <a:normAutofit/>
          </a:bodyPr>
          <a:lstStyle/>
          <a:p>
            <a:pPr>
              <a:buNone/>
            </a:pPr>
            <a:r>
              <a:rPr lang="el-GR" sz="1800" dirty="0" smtClean="0"/>
              <a:t>ΜΕΤΑ ΤΗ ΔΙΑΦΟΡΟΠΟΙΗΣΗ</a:t>
            </a:r>
          </a:p>
          <a:p>
            <a:pPr>
              <a:buNone/>
            </a:pPr>
            <a:endParaRPr lang="el-GR" sz="1800" dirty="0" smtClean="0"/>
          </a:p>
          <a:p>
            <a:pPr>
              <a:buNone/>
            </a:pPr>
            <a:r>
              <a:rPr lang="el-GR" sz="2000" dirty="0" smtClean="0"/>
              <a:t>   </a:t>
            </a:r>
          </a:p>
          <a:p>
            <a:pPr>
              <a:buNone/>
            </a:pPr>
            <a:r>
              <a:rPr lang="el-GR" sz="2000" dirty="0" smtClean="0"/>
              <a:t> </a:t>
            </a:r>
            <a:r>
              <a:rPr lang="el-GR" sz="2000" dirty="0" smtClean="0"/>
              <a:t>  </a:t>
            </a:r>
            <a:r>
              <a:rPr lang="el-GR" sz="2000" dirty="0" smtClean="0"/>
              <a:t> Ο </a:t>
            </a:r>
            <a:r>
              <a:rPr lang="el-GR" sz="2000" dirty="0" smtClean="0"/>
              <a:t>Άγιος Βασίλης , κατακουρασμένος από το τεράστιο ταξίδι του, έφτασε στο χωριό του.</a:t>
            </a:r>
          </a:p>
        </p:txBody>
      </p:sp>
      <p:sp>
        <p:nvSpPr>
          <p:cNvPr id="5" name="4 - TextBox"/>
          <p:cNvSpPr txBox="1"/>
          <p:nvPr/>
        </p:nvSpPr>
        <p:spPr>
          <a:xfrm>
            <a:off x="755576" y="2204864"/>
            <a:ext cx="3672408" cy="1754326"/>
          </a:xfrm>
          <a:prstGeom prst="rect">
            <a:avLst/>
          </a:prstGeom>
          <a:noFill/>
        </p:spPr>
        <p:txBody>
          <a:bodyPr wrap="square" rtlCol="0">
            <a:spAutoFit/>
          </a:bodyPr>
          <a:lstStyle/>
          <a:p>
            <a:r>
              <a:rPr lang="el-GR" dirty="0" smtClean="0"/>
              <a:t>ΠΡΙΝ ΤΗΝ ΔΙΑΦΟΡΟΠΟΙΗΣΗ:</a:t>
            </a:r>
          </a:p>
          <a:p>
            <a:endParaRPr lang="el-GR" dirty="0" smtClean="0"/>
          </a:p>
          <a:p>
            <a:endParaRPr lang="el-GR" sz="2400" dirty="0" smtClean="0"/>
          </a:p>
          <a:p>
            <a:r>
              <a:rPr lang="el-GR" sz="2400" dirty="0" smtClean="0"/>
              <a:t>Ο </a:t>
            </a:r>
            <a:r>
              <a:rPr lang="el-GR" sz="2400" dirty="0" smtClean="0"/>
              <a:t>Άγιος Βασίλης έφτασε στο χωριό του.</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47136" y="476672"/>
            <a:ext cx="596864" cy="8208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3024336" cy="77876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ΣΤΟΧΟΣ </a:t>
            </a:r>
            <a:r>
              <a:rPr lang="en-US" dirty="0" smtClean="0"/>
              <a:t>2</a:t>
            </a:r>
            <a:r>
              <a:rPr lang="el-GR" dirty="0" err="1" smtClean="0"/>
              <a:t>ος</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Ο 2</a:t>
            </a:r>
            <a:r>
              <a:rPr lang="el-GR" baseline="30000" dirty="0" smtClean="0"/>
              <a:t>ος</a:t>
            </a:r>
            <a:r>
              <a:rPr lang="el-GR" dirty="0" smtClean="0"/>
              <a:t>  στόχος ήταν συνέχεια του 1</a:t>
            </a:r>
            <a:r>
              <a:rPr lang="el-GR" baseline="30000" dirty="0" smtClean="0"/>
              <a:t>ου</a:t>
            </a:r>
            <a:r>
              <a:rPr lang="el-GR" dirty="0" smtClean="0"/>
              <a:t>  ( ανάπτυξη παραγράφου για κάποιο θέμα και το μεγάλωμά της με χρήση επαυξημένων προτάσεων)</a:t>
            </a:r>
          </a:p>
          <a:p>
            <a:endParaRPr lang="el-GR" dirty="0" smtClean="0"/>
          </a:p>
          <a:p>
            <a:r>
              <a:rPr lang="el-GR" dirty="0" smtClean="0"/>
              <a:t>Το δούλεψα μέσα από διάφορες ευκαιρίες στο μάθημα της γλώσσας:</a:t>
            </a:r>
          </a:p>
          <a:p>
            <a:pPr lvl="4"/>
            <a:r>
              <a:rPr lang="el-GR" b="1" dirty="0" smtClean="0"/>
              <a:t>Συνέχεια της ενότητας για τα Χριστούγεννα</a:t>
            </a:r>
          </a:p>
          <a:p>
            <a:pPr lvl="4"/>
            <a:r>
              <a:rPr lang="el-GR" b="1" dirty="0" smtClean="0"/>
              <a:t>Ελληνικά Ε΄ ( ενότητα: Μυστήρια – επιστημονική φαντασία)</a:t>
            </a:r>
          </a:p>
          <a:p>
            <a:pPr lvl="4"/>
            <a:r>
              <a:rPr lang="el-GR" b="1" dirty="0" smtClean="0"/>
              <a:t>Ελληνικά ΣΤ΄( ενότητα: Η ζωή σε άλλους τόπους)</a:t>
            </a:r>
          </a:p>
          <a:p>
            <a:pPr lvl="1"/>
            <a:r>
              <a:rPr lang="el-GR" dirty="0" smtClean="0"/>
              <a:t>Δουλειά έγινε και μέσα από άλλα γνωστικά αντικείμενα όπως η Γεωγραφία και η Ιστορία</a:t>
            </a:r>
          </a:p>
          <a:p>
            <a:pPr lvl="1">
              <a:buNone/>
            </a:pPr>
            <a:r>
              <a:rPr lang="el-GR" dirty="0" smtClean="0"/>
              <a:t> </a:t>
            </a:r>
          </a:p>
          <a:p>
            <a:pPr lvl="1"/>
            <a:r>
              <a:rPr lang="el-GR" dirty="0" smtClean="0"/>
              <a:t>Η επίτευξη των στόχων δεν ολοκληρώθηκε, συνεχίζει καθ’ όλη τη σχολική χρονιά με κάθε ευκαιρία.</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178696" cy="773832"/>
          </a:xfrm>
        </p:spPr>
        <p:style>
          <a:lnRef idx="1">
            <a:schemeClr val="accent2"/>
          </a:lnRef>
          <a:fillRef idx="2">
            <a:schemeClr val="accent2"/>
          </a:fillRef>
          <a:effectRef idx="1">
            <a:schemeClr val="accent2"/>
          </a:effectRef>
          <a:fontRef idx="minor">
            <a:schemeClr val="dk1"/>
          </a:fontRef>
        </p:style>
        <p:txBody>
          <a:bodyPr/>
          <a:lstStyle/>
          <a:p>
            <a:r>
              <a:rPr lang="el-GR" dirty="0" smtClean="0"/>
              <a:t>ΣΤΟΧΟΣ </a:t>
            </a:r>
            <a:r>
              <a:rPr lang="en-US" dirty="0" smtClean="0"/>
              <a:t>2</a:t>
            </a:r>
            <a:r>
              <a:rPr lang="el-GR" dirty="0" err="1" smtClean="0"/>
              <a:t>ος</a:t>
            </a:r>
            <a:endParaRPr lang="el-GR" dirty="0"/>
          </a:p>
        </p:txBody>
      </p:sp>
      <p:sp>
        <p:nvSpPr>
          <p:cNvPr id="3" name="Content Placeholder 2"/>
          <p:cNvSpPr>
            <a:spLocks noGrp="1"/>
          </p:cNvSpPr>
          <p:nvPr>
            <p:ph idx="1"/>
          </p:nvPr>
        </p:nvSpPr>
        <p:spPr/>
        <p:txBody>
          <a:bodyPr/>
          <a:lstStyle/>
          <a:p>
            <a:r>
              <a:rPr lang="el-GR" dirty="0" smtClean="0"/>
              <a:t>Πάλι ξεκίνησα με διαφοροποίηση των επιμέρους στόχων:</a:t>
            </a:r>
          </a:p>
          <a:p>
            <a:pPr lvl="2"/>
            <a:r>
              <a:rPr lang="el-GR" b="1" dirty="0" smtClean="0"/>
              <a:t>Διαφοροποίηση περιεχομένου</a:t>
            </a:r>
          </a:p>
          <a:p>
            <a:pPr lvl="2">
              <a:buNone/>
            </a:pPr>
            <a:endParaRPr lang="el-GR" b="1" dirty="0" smtClean="0"/>
          </a:p>
          <a:p>
            <a:pPr lvl="2"/>
            <a:r>
              <a:rPr lang="el-GR" b="1" dirty="0" smtClean="0"/>
              <a:t>Διαφοροποίηση δραστηριοτήτων</a:t>
            </a:r>
          </a:p>
          <a:p>
            <a:endParaRPr lang="el-GR" dirty="0" smtClean="0"/>
          </a:p>
          <a:p>
            <a:endParaRPr lang="el-GR"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68816" y="845096"/>
            <a:ext cx="596864" cy="8208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003232" cy="5472608"/>
          </a:xfrm>
        </p:spPr>
        <p:txBody>
          <a:bodyPr>
            <a:normAutofit/>
          </a:bodyPr>
          <a:lstStyle/>
          <a:p>
            <a:pPr>
              <a:buNone/>
            </a:pPr>
            <a:r>
              <a:rPr lang="el-GR" dirty="0" smtClean="0"/>
              <a:t>Ε	</a:t>
            </a:r>
            <a:r>
              <a:rPr lang="el-GR" dirty="0" err="1" smtClean="0"/>
              <a:t>νδεικτικές</a:t>
            </a:r>
            <a:r>
              <a:rPr lang="el-GR" dirty="0" smtClean="0"/>
              <a:t> δραστηριότητες:</a:t>
            </a:r>
          </a:p>
          <a:p>
            <a:pPr>
              <a:buNone/>
            </a:pPr>
            <a:endParaRPr lang="el-GR" dirty="0" smtClean="0"/>
          </a:p>
          <a:p>
            <a:pPr algn="just">
              <a:buNone/>
            </a:pPr>
            <a:r>
              <a:rPr lang="el-GR" dirty="0" smtClean="0"/>
              <a:t>Για να καταλάβουμε ότι μια παράγραφος</a:t>
            </a:r>
          </a:p>
          <a:p>
            <a:pPr algn="just">
              <a:buNone/>
            </a:pPr>
            <a:r>
              <a:rPr lang="el-GR" dirty="0" smtClean="0"/>
              <a:t>αποτελείται από θεματική πρόταση, σχόλια –</a:t>
            </a:r>
          </a:p>
          <a:p>
            <a:pPr algn="just">
              <a:buNone/>
            </a:pPr>
            <a:r>
              <a:rPr lang="el-GR" dirty="0" smtClean="0"/>
              <a:t>λεπτομέρειες και κατακλείδα, την παρομοίασα με ένα σάντουιτς</a:t>
            </a:r>
            <a:r>
              <a:rPr lang="en-US" dirty="0" smtClean="0"/>
              <a:t>.</a:t>
            </a:r>
          </a:p>
          <a:p>
            <a:pPr algn="just">
              <a:buNone/>
            </a:pPr>
            <a:r>
              <a:rPr lang="el-GR" dirty="0" smtClean="0"/>
              <a:t> </a:t>
            </a:r>
            <a:endParaRPr lang="en-US" dirty="0" smtClean="0"/>
          </a:p>
          <a:p>
            <a:pPr algn="just">
              <a:buNone/>
            </a:pPr>
            <a:r>
              <a:rPr lang="el-GR" dirty="0" smtClean="0"/>
              <a:t>Εντοπίσαμε τα μέρη του και τα</a:t>
            </a:r>
          </a:p>
          <a:p>
            <a:pPr algn="just">
              <a:buNone/>
            </a:pPr>
            <a:r>
              <a:rPr lang="el-GR" dirty="0" smtClean="0"/>
              <a:t>αντιπαραβάλαμε με την </a:t>
            </a:r>
            <a:endParaRPr lang="en-US" dirty="0" smtClean="0"/>
          </a:p>
          <a:p>
            <a:pPr algn="just">
              <a:buNone/>
            </a:pPr>
            <a:r>
              <a:rPr lang="el-GR" dirty="0" smtClean="0"/>
              <a:t>παράγραφο. </a:t>
            </a:r>
          </a:p>
          <a:p>
            <a:pPr algn="just">
              <a:buNone/>
            </a:pPr>
            <a:endParaRPr lang="el-GR" dirty="0" smtClean="0"/>
          </a:p>
        </p:txBody>
      </p:sp>
      <p:sp>
        <p:nvSpPr>
          <p:cNvPr id="10242" name="AutoShape 2" descr="data:image/jpeg;base64,/9j/4AAQSkZJRgABAQAAAQABAAD/2wCEAAkGBxMTEhUUExQWFhUWFxgaGBgYFxgXFxYUFRoYFxgXFxgYHCggHRolHBgUITEhJSkrLi4uFx8zODUsNygtLisBCgoKDg0OGxAQGywkICQsLCwsLCwsLCwsLCwsLCwsLCwsLCwsLCwsLCwsLCwsLCwsLCwsLCwsLCwsLCwsLCwsN//AABEIALYBFQMBIgACEQEDEQH/xAAbAAABBQEBAAAAAAAAAAAAAAAFAAIDBAYBB//EADsQAAEDAgQDBgQFAgYDAQAAAAEAAhEDIQQFEjFBUWEGEyJxgZEyobHwQlLB0eEU8QcVI0NichaCkrL/xAAaAQACAwEBAAAAAAAAAAAAAAACAwEEBQAG/8QAKxEAAgIBBAICAQMEAwAAAAAAAAECAxEEEiExE0EUUQUiMnFCYYGRFSNS/9oADAMBAAIRAxEAPwA9TqtEy4HlAXXYlvP5KAYA8wnMwB5rWwhHJP31MqHEPbA0mSbbbdUv6LqoKbmtqCTMEe/NUdff4qntfLLmip8lnK4RpsFR0Na0bwPc7rR4XYIFhH+KOdweco7RIMLC03eS5qfonTCV1RkT6q9kpEpb9/onsnkmN9k4uspRBLKaQZTXOgA8CutIKk46AngKJ3xfXyUzVxw0LmlKLp8LjitisG1+4uOKG1ssdwhw++dkahKeiCVcZchxslEzFXKAd6UX3bb1sqxyVl7vb6fwthqScAii7I9TZLlF9xRi/wDx8yfFt/xMlJuQuB3BjotpAXCwckzz3f8AoDEPox+Oydz2gAgGZ4wuY/AVNAAbMC8Efqtf3Dd4CXcN5KVqLvtHYr+jBf0VUG7HWHKfooSHTBDvUQvQjRCRoKtOEpvLHxtUfRm8nwrXUocJBJTMxyRve4esXGGv06YmQZi603cD72UeKwbXjS6YBkXIgjZMTaWGhD7ygP3Gipba6WLhswL2KLPwQJ+JRVcvDhudoRuaISKBpnSJ4ibDdT0a2kQbgjaLhTVKBEcgIUFYcPqh8sQtjfQUwtUPbpIIgDfj1ChxlPSGjhKG47GOaGR5GU44l1S7RcC9/opck1wQo45ZbEHddQwZhNtJtZJcpRSOcGzH/wBafyrv9efyqYYdpG0eqj7hs7GOc7+QW1mJU5Bea4h7nU9Li251DhB4pUh4vWFWwuLdUe4RZo8oJ5i97HjwVxgk7GPcry2usU7G10bf4yCVbl9h3BZqdUmAOG/3sj+EzAcLj91ijLuQj2+9lbZVLTv0A5nbzVSEpRfBcsqjM39GsDxUhusnhsxc3fcXO8en7ojQzscSrsdSv6jOnpJL9oaLo805r43+/JUaeYNcJlS9+38w9U5WRfTK7rku0W2vjc24KRx48VTZiQeIPqnCq20H5o1JA7WTh3v81LqlQFwKdTdzU5IwTSkHKscQQTIU1J8qU0dglC6ExoTy1ECcG65Ka9yVN0qMkjiuFwTgo6gvsuOHykTxULKwmIIPVTuEhQnk5rBwuXZUTXHopQpRwknhdXVJBE294SLLg3UpXAFGDsjNI3CgrUhx+5VhxAVCtiQbJdjSQyCbfBWqtFx026c1U7oyAIjrurFVwKpY3HCkzWRIHLqYSabFGTz0Nvg9mfoe7BT+MjyhJRUMw1tDmXB+XRJO+RWJVU2soyTTzJPqpXYhjQTMx5kqm3zUbqzWWIkO4/lWnrr5UxTiUkDmvd3peHaWGQSbFwMRPCAQjIaQAL7T8438gFFiH0qxfTbYs4n4XcDEIZleYzie6ebS1oJO0mJJ48F52acmaWj1Uav0S6DdEnYbn7lW6LREgWHLc+v3snYvLazXlmjj8RsOm3C2ykZRc1oaYJAuRtI3P3zQJc4ZquaaymU61e1rRxvEDz6oG3Euq1S1rjpbYn7srOfYoyKbRd3H9VNleGFMDYy3cRxHA+3yUvAyLwEKWZfEAbNOm3GJmAPIKTG5i4uuI8IgC9j/ABKH0qemoC6I0i3HUY/UctioBW715dJjVBtPEWnoEGwnjOQrQxbwNIfJkid4nc+lx1SOPc0jxfMXFuHOENw7iNcCQXBx5bbF1t7281Li3l72lokt3AiCBEt8th19V2zjJ3Geg/ha9QgEuItNyZM+XFXhmTm3k8vPhP2VnqePAYXOMRyMxPCRseiq0MZ3rvC4geZ3226qMtdCvGpdo27M6j4h+/srtDM2mLR5LC1MTDwBIB2Inidx8rKajXex3MCYuDJ323TVfYvYqWkg0ehNxDeal1jmsFhsyPF0yONo9DdFKeZaSJ3jnb+U6Os+0Vp6JrpmqSJWZfnwa6CfVOd2jaOaZ8uv2L+JZ6RoxKTyg+GztrriFIc4AdBj3RrUVtdi3p7E+gnpBFx7pzSUM/zdsSoqmeMHqLdV3yK17I8E36DI2XCUHw2eNf080q2dsHGdrea75NeM5J+PZnGAzKaX80AOeNO3p1Vd2ZEut6dY4IHqo+glpZezQ1MY0blVMXmgaQB7rPVcRvBJjh78SuUHEmZ/hJlqJvgfHTRXLC9XGE/wqn9R4unH1Te/5j16qEOk2+4/RA5DYxSCB2lBu09MvpBrTHiE+UHh5wiP+255IDWXc4mAGjdAMXi24isGsghgMOBkOJANiEE29uStqZqMHH2PyJzWsMdJk8kkQweE0iLbykgjVJrIiumW1c4/wY97osdwr1CtQqTT1aqujVJbYEbtk8R+6z2OzDUfD7rmDzAULAEucZLti0bWO/8Adb/5TlRePsoLgZ3zqXeQSHP24bHhz3QDNrePVLnWPpF548EfyjBnEGpWqg924lrRsXXuR06qLM8NeGtAa2S2BYAbDz4SstLZyy0qJyhuwFuy/wDiTUZTbSxNNzyBDajbuIG2tp38wb8lN2g7Xd6xpo2EnWQC10cG+vNZmpVa+O7plsc49duG6fRpN8TS4Nkbn4ZH8T7opSUuxPktXCNZk+HpVoqiq3U4RpedJH/XneR7oi/JqzploLdVtBB8MC3NYHAAVKJpG5aTpcLh0km3VV8Ji8Vhnnu8RAafEC4252O/pMIFCD4Zbq1lieJG/wAZg3aQXNgtB4ES4ztPAcuiHMoFo8Ni8OEze07HhMIbR/xCxbi1rKdOoDPxggHTM7TyKN0f8RqIGivgj4tIBp6SHzPiDX6fCIO9+i5Uc9lpfkEuGivg6Zc+GstHOw5k/IBX8NQFQmR4WksbysTJ6jgPJXclz7Lqzi1gNNzp8NRpYZ2MT+nVHMRlIgCiYAM6eB34+qh0yx9jVq4yf0YrOaXhDGgy0m/AggWty/UqtljNJhwn9uBWkznL6zQC2mXTc6RN+oHqh1PDud8bHNM7lp+sbJEk0+UWo2RceGMxBaIcPFG25gi1xxHvsrIFpMG94O94vF7W+wo3AAEE226k3/n2UriGXNgQTG4EXi/QKE1gLI5408t+PLa548E7EzpgHYb38wPvkEzWHXuWxMDa8EH5FSUXB/lvPS67g5sqZhZ3tZUWkn7++SmzL4uPCPa6hoO8IE778PL2QtDU8ItUq8cz6/fRTOqyNifW9t/kqHegceO3T9FJRxfMWBHKeKDBDJWY11xwd14fwpalTSRcmPsqjUxIkkCZPkLptHFgkiw5cVyXJDC9KsSC38pt6HZNfZxI2dB49VUZvaLi/T7srVIGIsiFvgQeY5f32B+folhsx0u8Vmz7HmOEKHWPhMTvyJ4SqWKJMlo4kenQcF38ELDNREHUNuN7GJj74rhrgHffgOfmgWXZk9o0vB6GD7IvhsBVeJs1oH4vCB1kpibfSFySj+5liliA4wBBG/L67q1QplxgAEnj97LOYjtDQoOLAO9IHjc2NA5AE7n90Ry3tSXM1UaJk7TAtzF7npITFFJZm8FO3VwjxEI9oaLDT/pjV0ueQ5+mLj8LfUwfRcy7s46k0t1NIF2uAg33Dh7cVmO0OAc6qypLnucfFEwG2g247rV4bMn0u7a6HMdYEfE0xYEcRvcI4zhJ8mQ7XKe59kNV5pmHNd5gSCktJAO6Ss+OJZ+RM8CY5S96YMRMW5Twn1Q9lRaXKMhc4aqlhwH7rVtsgo4kDXTKbwg9Vo6adNvJjfoP1JQPM6UiRuPotBiaZeABaBHsqFbLZ4kn2WRJZPRUNQikZmliIcJuNjYbfumVqYLtbQC4m4MQRH5VLmVAU3xP9+ShBSJLnJcWlqm92CWoGhkNljyCTIjSJHzsIPAE81XwFCgSBWqW5n3urpruLQNUgcHeJv8A8ukKti6rXb0qY6tBb8gY+SiJTs/FQkwzXZh2t10XNhsEaSCZ3NotyQvDlgINUgON2g30NdcRyPFRZbTbr8LYOkneRYSbeSJY1+pgexrDDQCSASDvvw/hC3h4MXWaHwzwuQX2gJdS0d2d9TDB16xbwgCwuZ81Pkmb5hQp+Gs+Y+F41wPUEohgapfQaGQXlzgS4zcGSRyEFJ2OFMOk9CTG3LZErWuEI8c4/p9lns/2xzAviq8Pg3ljR/8AkCy21ftXRFIl8FwBOnhYcSdgvMqnaegfC8uMbENNp3vuQhnajH0alMd0+SS2Re4gzY3F+BRxsm3hrscqLdyysZN5knbDDYkOfWa1oBiQ0tgm+/kjFLLhWBdSqMe03bcbdOC8x7L0atMmnUpgMJ1XiQ6AOEyIGylrZJ3L+9w9d1K5OkOIg8Zg2HmCoca8uL/2T8iVU3FM9DrZfUYfE0iATaD6QOajw9SOGwmNouUHyH/EOuxumuO9/wCQs714FOzLtreWYdpncvdBI4gaR85QOlemWFrvUkQYyq4ujqoWtdAJ4QR6Itk2e4OoRqolj+RcXtJPI7nyhMzzNMHTJ0nxkRoaHGON+AQqiX2i18+t9IofiXKzb/fX9lnMR2jqtAltNwcTYF4dFoMk778EZyJ7XjvHOcAROgAOM7HxETvCF1NcsizWRilLDwTucfb+VGGk/fkhmaV6jsSdLzTboBIdcNIMcpiIKKYbO2UaN3UqheDoIALvUG4jqo8TF/PUllRZby3D1i4aGlwG9rDjJOyMuFzq8AbuTtJuBAvJWeHanEVGkNADY/CALcxGyGYDEVakPqaixp8IHwg7ao43m6LxIq2/knh4QSzV7m1yeUR/1I/lEKWZYekXOqOHhiRvGqNMjmZHuqrqjXy8tiILiTaLNHlw2WfzvLgXvNMuIqDjtczE9Nh5BRDGUmL0Hmsbx0zdZr2mp0qY0uYHlstZEv2t4RssvVzWs5vfVXuJDgdJJ0kNuG6Ra7tI9UOo4B5LX7vA8Rjc8zz4T5Ioyg4hgdA0mQIsTsCSL2nZNnay5LQWy/gquzKjiWhvdllV06j8LQebbnfkUR7O1tJ06iYEj8ulu/TiPZT4CmWkhzQ8HmJuNjdPbg2NJEadRkcQBy9+Crzm5cJHS/GqClu5+g/RzAVKuhhMcC6CNuSlwWEe+uQ4yKRu4Wk7wPp6KrkeEeZEB95HAgwRvyWhy5zaYLXN0OJkzfVyPJSottbkZUqJRfJePnCSleRwPskreGdg8Y7B5c2q59RwnREA8zxW8cwLyzs3npwriSCWOgOA3HULaf8AkNNzQWknVtw+quXSxLk09LiSwuw4I2UBIugLs98vvz3UFXOzO1/OEjejQjWwJ2wpvNWQPDH6oJRdWG0R1uFp8TjDVtpv5hXsPQbSb4WjXxcRME8G8kDaRaUnjAPy/BvfpmGzvJsP1VrF9n67QTokDiCDb6odisVUBNxCJZB2xDHClWnSbB35Sef/AB+kqtYpJboIPzziCH4Wo0/C4ehCe+vV7vu9Jg7nT4iORPJeiVsKDcKNuBHIKktbnuJMroS5aPOcFWqUn6mtngWkWIO46cPYKXtJU7547tp0AC2kjxceHBegf0A5BdGAHIIvmrOcCJ+OU1Zjk8l/yeq74abj6KGtkddu9M+4XsIwCjr5WHIl+Rf0Lm1Ix2X3YSJDiDA3LOf6x7qvjqLjT1H8xaWncgbOE3g29VsWZO1pkWKrYjJwZ6qFq45Myf49OWUwLk+FpvbFmec2i5PUkxZR4jK9U6S0lo4Gbb3+ko1SyPwFsxeTuOkJtDI3tu3cAgevDqOiZ8qP2VZaOe7gxVapUoPaXNIvInYxyPFS53jDVY2qNxaeg2HWOS0uP7MVK9TXUIFoDRs0cgOAUOJ7MsYLmY4Ji1VfHPI6GillNmKq43vNNgC1sGONyZWnqUGvw7SwkMtYD/cG4J6XMpj8tpgwGAn3KY7KKpgNs0TAkgCd4Tc7+kXZ6eM4qOcYKmIqPpkVKkvnw3MktA2JPCOaz7x4iRYSYHIcAtNU7O1Ps/wof/G6ibFY7HUaeutcMt4HEu7hjGkte/8AFALQ0Eg78SAn4LEOo1ebR4S0nUA0bWmJtPmPeCnlmJa3SCdJm3C+8WsoXZdVb/tvP/VrnfQINj5Er8ZVKTcpcMOYfHtp6w894HAwAd5vc8PJV/63oI8z+6blXZ/EVxLGOA/5gsPpqAVXG0DRHi3mIG6X4vZraSnT0R2xeQgzG9Ap6OJ8lVy3LX1QCJA5kbfNGsPlDGfE7VHoELqk+ixO6mI3BNdUcA1bAZQxzA0gB34TyPPyQfBV2U/hgfVXqOOc4+EOI6BOqpjDl8sztRZK1/p4SJtZo0CYvqDfI3Upql9AuJuyCD04/L6KfGYM1aekW1OBPpcqvm724fDuHFw0j13+UplkP0v6wZ9souDT7yNw2duDQOSSzNLE2SWT5bVxkzNqPLWvi4WyymiKrAdhFhynf76LCd6tl2Uqh9GBu03veF6LURTSY/RvbNv+xosPllFt3wfPZLH5nSDdLaeobQGiJ5SbKJkDdoPmnYnEBzQAAPE35Efoq7WEaW/L5Arqbg6Q2B+WSYPKYUlXEnT1RqGoRmFJsyDBS3XkbG7DBVZrnnkn0MgDrkynsrDiiuX1RzEea6OEHOzId7OYk02im4kgWBPDotJp5LHHF023JHoiGR9o2Pf3ZnpKzdZplnfD/Ivk0IYu6VJp4hNhZqIyMhLSnwugKTiI00w0QrGlJ0Ddcdkr9wuv0tFyguf9rKOHBA8T/wArbn14D1Xmef8AajEYiQXaGH8DTY85duforNOjnbz0gXPBv827W0WuNOn437Q3YHk537SpqODL2h1YxP4RsB15rx/L8X3NRr4kAgkcwF6HjMZQxTGvFawG2qN+befmtarRwq5XICnu46DxZTbtHoka7RyWFxuPoU9qhJ6OJ+iWQF+KqaWOc1o3JJmPJWOUFtj9m77xqcK7QrGByGnTbeXGN3En6rO5/mYpDUbAmGgfeyVOxrhLkbCuMg1/mDBwn0Xf85aNgsbTzxrvhc2eSs08S53L2H1Q7rF2M8Nb6NI7tYzUad9fFsEQOZtsqYwVN7+8fLidrW9AosBiNJmJEQQiBxzeXyRRtUu2B4nB8IsNJI0sGkK5g8FTA8ZBKC5hnIY2S0n1A2WZxHbjSYLI/wDb6o1JPoGSaXPB6f8A1dNsQArOGzFhmAF5phu0PejhHQo5gsxZzj1XeTDFSgsZybl+Y02sc97g1rRJcbAAcSvM8X2nbjXnSS0MBLWuiC0bnnqIvHSFW7ZZuMSzuaJJaxwL+VQ7aeoBg/2WQqVO4LRs4ifRdZ/2LBk22ZltibWlWsks/hcy8KSoupnOBiS9WsszN9F2pp8+qpOTVvNJ8MGLcXlHomX9o21RBgOi/D6pz8xYDdw9157Trlpt0nyWywjGVCHOEmNuE8/NU7o7P4L1Vsp9JZCbMx12Zf75qjmGYhji0m8A7HirNImXU2sLfD7gcfdUKmHe9p1CYJhw6WPmElTyxC1Fm/GAbic0AXKOdN5OJ5bBSh1EhrGg94XHU4j8PBt+Z38lRxuCa2o4M2kxZMW19jPk2fwEamPcWg6YBn8XLhYLT9g6LRUe4RJYDYkkGTY9VjMPg3noPkt72GwrMOyo+pAcSBO1mjb3JQ4XSOqvslPDZt8LWIsdleF9lmT2noAwHs90+l2kpA/EI4xss7VaL+uv/ReTeeTQwkoXY1mjXIiJmbR5rNZn2oEEU4PXh/Kz66bLHiKCyH8bmTKQlxCxOfdpXvkMOhvP8R8uSDZhW7x2qo8k+dh5BVWmmNz7rWo0ChzLli5WJFHEPFyATzPVBsRVJPRaDFZgwS0G8beYB/ZAca+DcRN/RaEYoru1P2S4fLe8EtMqw3IncQmYMhmlwqAahNxDZ2IJB4EEbcFocvz0BxZUaNQMEbX9FDngOqUJvC7A7sngK1kVd+Fqio242c38w/daTFCk8AsseIj5hCa9CCl+TJcjV/Y9Ny/M6eIol1MyYMj8TTycFncxyn+payw8M/OP2Way2o+k8Ppkgjfk5vFpHIr0Dse4Oe9u40z7EfuUh58iDcfHBs857T9nm0GF5t+5WPo4uq0+B7h0n9CvR+39Spia5pUqbnU6RiYgF+xN+A290HwXY2u6CWNaOpk+wVtNLgrTzLDzgF5fnWJsLO823PtC0WCxNZ0ag1g9Z9AieB7HPETU9mq3iOxYe2O9fHIGB680iVW59Do3qKw3kHuznDMIFnvHPxEHy2CI4XE08QNL2UyHbh1NrkJf/h85pljgfOytYPs9XYb/AFQyra6B8kZdlDtH2AaGOrYUljwJ0Nc4seBcgTLmujYSRaLbrLdnsa7xaiXNIFnEuB8wbL0rEZj3LC1zpI4cl5m94p1SBBaTqbA2aSYEcIRwk5JxZka/EeI+zRZnju6pf6FJpDiHF1z3cDiP1mN0AzbFNq4cvIAewiCeR3aCZPGY5gIpisa5ujU2Ih3IQLHoQY+qxud4vvKjtBPdg+EbC3EjmjphlmfVFt5JsPjYCSDyRsuqz40Xdxeq01AQi1WiqNWkrcoCkysUSyvMjTGm+409LiR5Qh7mrgSJRUlhjYScXlHoeHxAc2+x+4RbB6AzTAG/zXnOX5oWWdJbz4j91paOasIADgSY2PFZ1lEomjXbXLn2OzXK6bZc2LLmW5T3jRqMG56wdpvsq+cYzZv5j/dFcurMO0mGlvK/L58l36tp0owk8HamTWdcwBA3AgXPz49EO77Et8M627Q6fS+/DfqjTsZ4SeAPJV6bg4AD8JtvuLifSAgjJo6NEY9AhrXkAlgBJiAdkyphXkEy0AB244tvE7eqMOa3Tcbg7EyBzIG5ibdUeoU9bSIbp48TGn8sbQCJTPMzrITfUjzV2c19AZPgBkNl2kHmBMSrBxNV0EOsdh+it5nkr2vuwgHaJIIJtB8k6nhRHxABvP02TN69GXZZYuOcgXFPcTaoRzBIt68USNWmGtkEWs8GbbEifXkqOJpa6jtF5Njz5lGsvyrUxrHcdpGwmP29l0pcchumySWCjWwPeDvA5jjvqIh1rXgidlWr5c+oQXknSItYRJKM4rs+5gDmcOUeRuY6pzK4pM0ujptMXkx+yFT+hVtU6lyCv6GKVxZjw6+xGz2nzsf/AF6qepl4GLHeOAGkEkceUfJVMZjnP8DDALgPOT/ZVcHXLiGOE6Z0w0COYsEzDwRp5bZqTPQMDi8K1wm4jqDPC6WIqUqhlh9D+6x1KnGzTxJg7Abk9FJQxTqhPdiGjckz/dK2ezY+bXHls1TGsbu4eUg/JansrV0h9QmNVh0EyT9F5dmGNNEAmXOngCG8/igj0CGVM+ru2eQOW/1URqbakTLX1zhhZ5PbsRj8OzdzfqqGK7UYdn4v0+q8gfiapaXOeeW8STwt6n0VnL8DLO8IL7xAI1DqZ2B4I5bkuyq9TD0mzfYr/EOk0wL8OJ38hCo4jt/ULoY2PQcp4rHZhgCXE02G4EzHK9gVPgcJUs50B0wZuCBxHWyhpYzkGV1nqJoqnajGP2n6fQJ7MyqOjXWIHGQTbz+9lWoB/iaHkNP4eEchZS/04MhIbQ1QukuZY/gkzapBcKZ+EwHE76m+cQZ9Vncuwbu9LniRxPP0RQYVrREWmfVOfUgWiESlhYQqOlalum8gbtHiyWBgNpMbyGnh8gPJZssRnMG6nHoqT6S06qtsEVrJLdwUC1JWTSSRYByHalJVKtFGqtGeEHkqlSkr0oioyAlSkoXU0XqUVVqUUmURiZQ0LgbFxuFZdTUZal7QsjO8d+Y+5srOX4t9N0tPmCSQfMfqoNKe0KNi+idzCtLPXg+JoIO4Ft/dStz1rXCGuLTOqYB/WfkhIC5pS3p4P0MV817NHl3aZuoamlvXcTwm9uK02W48FljqF7gTI99gvNQxXMHi30/gcRcEjgY4EckmzSJ/tGw1L/qPT2YhtQFsEWjU3wkA2sLjmPUobisuptbo0gwOPK95gXsg2A7UwCHtiYFrgAX5Tup3ZzSP4xBPlfkZuqcqZx9FmMq29xPgMpYDLQLGB1kxJ8ueyJVsMIjpeOAP3KqYfFNtxG5jykX9lZw9eRqNp52G5M+31SpN+x0cdokru/05bsLAHmLfSfZU82yI1YcIL4BIPG3ysArjcQXxxH7Twjfc+qv03aWE8T5WF+aDLTyiLa42R2swFXKix4cWGBfbiLg3VVuIZRbLGaqjiZLiLDpHHf2XoGNeHNdqG481j8yydjnSzw9OCsV25/cZtmgnHmLyB8uo1XzNSZBadp0kXWlw+XMptgCJ+ZQijl1RhgC8os+k+A1zr8uN44m6Oc16Ky01s3jAKzUfhsQPu3ugjcMNVlqKuXAxcprMp5IVakjQhpVGO0o47CGoaTKYhhAtzdcEk9LorlWVVKZB1DSZ2O4F9j6KxhKLm+HVtMbWB3ubhWqVQgBs2GyXOx4whdeje7l8EdXD8Yj7lRNaPL6K09wvAjko2MQJmg0kcp0/hj+6lrNiU2iLwVTzXEOc5zWSBMaunT90yqmVssIXZbGtZYzE12g3NzsONt0HxVLVULrxp0xwje481bp4aLnfmbk+ZTnU1s0aONfL5Zl3alz4QNfSUTqKJmkmGirLgVsgo0F1EjRSQeMLcSYTHggCpfkRuFbqYeRI8TeY4eYWd0x8Pur2Cxb2XBg/JVqdW1xMs2afPMSxUoqtUoovQxVKpZ3+m7mPhPmP2Xa+BIExLfzNu3+FeW2azFlbmPDM7UoKs6kjlTDclUqYdC4BKQKNNdDVddQTDSS9oWStC7pU/dpaF2DskIanBqlDE8MU7SMkMJpYrXdpd2o2E7itTLm/CSPIkfRXcDmtWnadTZuDc+jjdR92u90lypUu0HG1rpkmIz+uXAthjRFhcuAgw5xvw4R6rSZPn4rS1w0uHWZF/h4/3WWNBdbh0iekjJYSGw1Mk8s9Arv1CBc+fD09boR3R1c4PC+yyrMIWnU0kEcQYN1Jrr6tQqunz9NtlX/4+S6ZYWuXtGtcRNgqzpJlCqGZ1dqjQ4fmFj7bfROfj3/gp2tu6POInok/DtTxgb8qtrsKtF1OLD2Q2jmB8M04v4riBfhz8lC+tWdUcQ5oZ+FpG3WQRJKlaG5vGAZauv7C73Cdvn99VWxGLbSlzhINhcWJne/KbcYULXP3Lh6NAHzlMGFbqLouTJPEnqrNX46Tf6xE9akv0j6eZtc3wteemkt9ZPBUKuCqVKnea3M2gMOwH1niijWAJ7TCv16GuHrJUs1U5jKNIi5c4mIuYn0ED5JFgT3OUZKsxrjHpCHNvtkbgmFqkKaSjBIy1MLVLqTHFCzsEZCSdCSEnAFpj78lKBKSSwDWGkq9hca+mfA49Qdj6JJI4TlF8MGUVJchHDYmnVs5ha78zdv/AJ29l3H4E0zBgzySSW3W20smXYsPgovw4Vd1BJJFJIJMjNJNNNcSS8EnRSTtCSSk45pXdK6kpOEGJ2lJJdg4cGJ4akkowcdDF0MSSUpEErWJ4YkkjSOHtantCSSlAkgXQUklJDESuSkkpOFK5KSSg4YSmkriSFhHIU2Hw2orqShES6D2ByAObMj5pJJIxOW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4" name="AutoShape 4" descr="data:image/jpeg;base64,/9j/4AAQSkZJRgABAQAAAQABAAD/2wCEAAkGBxMTEhUUExQWFhUWFxgaGBgYFxgXFxYUFRoYFxgXFxgYHCggHRolHBgUITEhJSkrLi4uFx8zODUsNygtLisBCgoKDg0OGxAQGywkICQsLCwsLCwsLCwsLCwsLCwsLCwsLCwsLCwsLCwsLCwsLCwsLCwsLCwsLCwsLCwsLCwsN//AABEIALYBFQMBIgACEQEDEQH/xAAbAAABBQEBAAAAAAAAAAAAAAAFAAIDBAYBB//EADsQAAEDAgQDBgQFAgYDAQAAAAEAAhEDIQQFEjFBUWEGEyJxgZEyobHwQlLB0eEU8QcVI0NichaCkrL/xAAaAQACAwEBAAAAAAAAAAAAAAACAwEEBQAG/8QAKxEAAgIBBAICAQMEAwAAAAAAAAECAxEEEiExE0EUUQUiMnFCYYGRFSNS/9oADAMBAAIRAxEAPwA9TqtEy4HlAXXYlvP5KAYA8wnMwB5rWwhHJP31MqHEPbA0mSbbbdUv6LqoKbmtqCTMEe/NUdff4qntfLLmip8lnK4RpsFR0Na0bwPc7rR4XYIFhH+KOdweco7RIMLC03eS5qfonTCV1RkT6q9kpEpb9/onsnkmN9k4uspRBLKaQZTXOgA8CutIKk46AngKJ3xfXyUzVxw0LmlKLp8LjitisG1+4uOKG1ssdwhw++dkahKeiCVcZchxslEzFXKAd6UX3bb1sqxyVl7vb6fwthqScAii7I9TZLlF9xRi/wDx8yfFt/xMlJuQuB3BjotpAXCwckzz3f8AoDEPox+Oydz2gAgGZ4wuY/AVNAAbMC8Efqtf3Dd4CXcN5KVqLvtHYr+jBf0VUG7HWHKfooSHTBDvUQvQjRCRoKtOEpvLHxtUfRm8nwrXUocJBJTMxyRve4esXGGv06YmQZi603cD72UeKwbXjS6YBkXIgjZMTaWGhD7ygP3Gipba6WLhswL2KLPwQJ+JRVcvDhudoRuaISKBpnSJ4ibDdT0a2kQbgjaLhTVKBEcgIUFYcPqh8sQtjfQUwtUPbpIIgDfj1ChxlPSGjhKG47GOaGR5GU44l1S7RcC9/opck1wQo45ZbEHddQwZhNtJtZJcpRSOcGzH/wBafyrv9efyqYYdpG0eqj7hs7GOc7+QW1mJU5Bea4h7nU9Li251DhB4pUh4vWFWwuLdUe4RZo8oJ5i97HjwVxgk7GPcry2usU7G10bf4yCVbl9h3BZqdUmAOG/3sj+EzAcLj91ijLuQj2+9lbZVLTv0A5nbzVSEpRfBcsqjM39GsDxUhusnhsxc3fcXO8en7ojQzscSrsdSv6jOnpJL9oaLo805r43+/JUaeYNcJlS9+38w9U5WRfTK7rku0W2vjc24KRx48VTZiQeIPqnCq20H5o1JA7WTh3v81LqlQFwKdTdzU5IwTSkHKscQQTIU1J8qU0dglC6ExoTy1ECcG65Ka9yVN0qMkjiuFwTgo6gvsuOHykTxULKwmIIPVTuEhQnk5rBwuXZUTXHopQpRwknhdXVJBE294SLLg3UpXAFGDsjNI3CgrUhx+5VhxAVCtiQbJdjSQyCbfBWqtFx026c1U7oyAIjrurFVwKpY3HCkzWRIHLqYSabFGTz0Nvg9mfoe7BT+MjyhJRUMw1tDmXB+XRJO+RWJVU2soyTTzJPqpXYhjQTMx5kqm3zUbqzWWIkO4/lWnrr5UxTiUkDmvd3peHaWGQSbFwMRPCAQjIaQAL7T8438gFFiH0qxfTbYs4n4XcDEIZleYzie6ebS1oJO0mJJ48F52acmaWj1Uav0S6DdEnYbn7lW6LREgWHLc+v3snYvLazXlmjj8RsOm3C2ykZRc1oaYJAuRtI3P3zQJc4ZquaaymU61e1rRxvEDz6oG3Euq1S1rjpbYn7srOfYoyKbRd3H9VNleGFMDYy3cRxHA+3yUvAyLwEKWZfEAbNOm3GJmAPIKTG5i4uuI8IgC9j/ABKH0qemoC6I0i3HUY/UctioBW715dJjVBtPEWnoEGwnjOQrQxbwNIfJkid4nc+lx1SOPc0jxfMXFuHOENw7iNcCQXBx5bbF1t7281Li3l72lokt3AiCBEt8th19V2zjJ3Geg/ha9QgEuItNyZM+XFXhmTm3k8vPhP2VnqePAYXOMRyMxPCRseiq0MZ3rvC4geZ3226qMtdCvGpdo27M6j4h+/srtDM2mLR5LC1MTDwBIB2Inidx8rKajXex3MCYuDJ323TVfYvYqWkg0ehNxDeal1jmsFhsyPF0yONo9DdFKeZaSJ3jnb+U6Os+0Vp6JrpmqSJWZfnwa6CfVOd2jaOaZ8uv2L+JZ6RoxKTyg+GztrriFIc4AdBj3RrUVtdi3p7E+gnpBFx7pzSUM/zdsSoqmeMHqLdV3yK17I8E36DI2XCUHw2eNf080q2dsHGdrea75NeM5J+PZnGAzKaX80AOeNO3p1Vd2ZEut6dY4IHqo+glpZezQ1MY0blVMXmgaQB7rPVcRvBJjh78SuUHEmZ/hJlqJvgfHTRXLC9XGE/wqn9R4unH1Te/5j16qEOk2+4/RA5DYxSCB2lBu09MvpBrTHiE+UHh5wiP+255IDWXc4mAGjdAMXi24isGsghgMOBkOJANiEE29uStqZqMHH2PyJzWsMdJk8kkQweE0iLbykgjVJrIiumW1c4/wY97osdwr1CtQqTT1aqujVJbYEbtk8R+6z2OzDUfD7rmDzAULAEucZLti0bWO/8Adb/5TlRePsoLgZ3zqXeQSHP24bHhz3QDNrePVLnWPpF548EfyjBnEGpWqg924lrRsXXuR06qLM8NeGtAa2S2BYAbDz4SstLZyy0qJyhuwFuy/wDiTUZTbSxNNzyBDajbuIG2tp38wb8lN2g7Xd6xpo2EnWQC10cG+vNZmpVa+O7plsc49duG6fRpN8TS4Nkbn4ZH8T7opSUuxPktXCNZk+HpVoqiq3U4RpedJH/XneR7oi/JqzploLdVtBB8MC3NYHAAVKJpG5aTpcLh0km3VV8Ji8Vhnnu8RAafEC4252O/pMIFCD4Zbq1lieJG/wAZg3aQXNgtB4ES4ztPAcuiHMoFo8Ni8OEze07HhMIbR/xCxbi1rKdOoDPxggHTM7TyKN0f8RqIGivgj4tIBp6SHzPiDX6fCIO9+i5Uc9lpfkEuGivg6Zc+GstHOw5k/IBX8NQFQmR4WksbysTJ6jgPJXclz7Lqzi1gNNzp8NRpYZ2MT+nVHMRlIgCiYAM6eB34+qh0yx9jVq4yf0YrOaXhDGgy0m/AggWty/UqtljNJhwn9uBWkznL6zQC2mXTc6RN+oHqh1PDud8bHNM7lp+sbJEk0+UWo2RceGMxBaIcPFG25gi1xxHvsrIFpMG94O94vF7W+wo3AAEE226k3/n2UriGXNgQTG4EXi/QKE1gLI5408t+PLa548E7EzpgHYb38wPvkEzWHXuWxMDa8EH5FSUXB/lvPS67g5sqZhZ3tZUWkn7++SmzL4uPCPa6hoO8IE778PL2QtDU8ItUq8cz6/fRTOqyNifW9t/kqHegceO3T9FJRxfMWBHKeKDBDJWY11xwd14fwpalTSRcmPsqjUxIkkCZPkLptHFgkiw5cVyXJDC9KsSC38pt6HZNfZxI2dB49VUZvaLi/T7srVIGIsiFvgQeY5f32B+folhsx0u8Vmz7HmOEKHWPhMTvyJ4SqWKJMlo4kenQcF38ELDNREHUNuN7GJj74rhrgHffgOfmgWXZk9o0vB6GD7IvhsBVeJs1oH4vCB1kpibfSFySj+5liliA4wBBG/L67q1QplxgAEnj97LOYjtDQoOLAO9IHjc2NA5AE7n90Ry3tSXM1UaJk7TAtzF7npITFFJZm8FO3VwjxEI9oaLDT/pjV0ueQ5+mLj8LfUwfRcy7s46k0t1NIF2uAg33Dh7cVmO0OAc6qypLnucfFEwG2g247rV4bMn0u7a6HMdYEfE0xYEcRvcI4zhJ8mQ7XKe59kNV5pmHNd5gSCktJAO6Ss+OJZ+RM8CY5S96YMRMW5Twn1Q9lRaXKMhc4aqlhwH7rVtsgo4kDXTKbwg9Vo6adNvJjfoP1JQPM6UiRuPotBiaZeABaBHsqFbLZ4kn2WRJZPRUNQikZmliIcJuNjYbfumVqYLtbQC4m4MQRH5VLmVAU3xP9+ShBSJLnJcWlqm92CWoGhkNljyCTIjSJHzsIPAE81XwFCgSBWqW5n3urpruLQNUgcHeJv8A8ukKti6rXb0qY6tBb8gY+SiJTs/FQkwzXZh2t10XNhsEaSCZ3NotyQvDlgINUgON2g30NdcRyPFRZbTbr8LYOkneRYSbeSJY1+pgexrDDQCSASDvvw/hC3h4MXWaHwzwuQX2gJdS0d2d9TDB16xbwgCwuZ81Pkmb5hQp+Gs+Y+F41wPUEohgapfQaGQXlzgS4zcGSRyEFJ2OFMOk9CTG3LZErWuEI8c4/p9lns/2xzAviq8Pg3ljR/8AkCy21ftXRFIl8FwBOnhYcSdgvMqnaegfC8uMbENNp3vuQhnajH0alMd0+SS2Re4gzY3F+BRxsm3hrscqLdyysZN5knbDDYkOfWa1oBiQ0tgm+/kjFLLhWBdSqMe03bcbdOC8x7L0atMmnUpgMJ1XiQ6AOEyIGylrZJ3L+9w9d1K5OkOIg8Zg2HmCoca8uL/2T8iVU3FM9DrZfUYfE0iATaD6QOajw9SOGwmNouUHyH/EOuxumuO9/wCQs714FOzLtreWYdpncvdBI4gaR85QOlemWFrvUkQYyq4ujqoWtdAJ4QR6Itk2e4OoRqolj+RcXtJPI7nyhMzzNMHTJ0nxkRoaHGON+AQqiX2i18+t9IofiXKzb/fX9lnMR2jqtAltNwcTYF4dFoMk778EZyJ7XjvHOcAROgAOM7HxETvCF1NcsizWRilLDwTucfb+VGGk/fkhmaV6jsSdLzTboBIdcNIMcpiIKKYbO2UaN3UqheDoIALvUG4jqo8TF/PUllRZby3D1i4aGlwG9rDjJOyMuFzq8AbuTtJuBAvJWeHanEVGkNADY/CALcxGyGYDEVakPqaixp8IHwg7ao43m6LxIq2/knh4QSzV7m1yeUR/1I/lEKWZYekXOqOHhiRvGqNMjmZHuqrqjXy8tiILiTaLNHlw2WfzvLgXvNMuIqDjtczE9Nh5BRDGUmL0Hmsbx0zdZr2mp0qY0uYHlstZEv2t4RssvVzWs5vfVXuJDgdJJ0kNuG6Ra7tI9UOo4B5LX7vA8Rjc8zz4T5Ioyg4hgdA0mQIsTsCSL2nZNnay5LQWy/gquzKjiWhvdllV06j8LQebbnfkUR7O1tJ06iYEj8ulu/TiPZT4CmWkhzQ8HmJuNjdPbg2NJEadRkcQBy9+Crzm5cJHS/GqClu5+g/RzAVKuhhMcC6CNuSlwWEe+uQ4yKRu4Wk7wPp6KrkeEeZEB95HAgwRvyWhy5zaYLXN0OJkzfVyPJSottbkZUqJRfJePnCSleRwPskreGdg8Y7B5c2q59RwnREA8zxW8cwLyzs3npwriSCWOgOA3HULaf8AkNNzQWknVtw+quXSxLk09LiSwuw4I2UBIugLs98vvz3UFXOzO1/OEjejQjWwJ2wpvNWQPDH6oJRdWG0R1uFp8TjDVtpv5hXsPQbSb4WjXxcRME8G8kDaRaUnjAPy/BvfpmGzvJsP1VrF9n67QTokDiCDb6odisVUBNxCJZB2xDHClWnSbB35Sef/AB+kqtYpJboIPzziCH4Wo0/C4ehCe+vV7vu9Jg7nT4iORPJeiVsKDcKNuBHIKktbnuJMroS5aPOcFWqUn6mtngWkWIO46cPYKXtJU7547tp0AC2kjxceHBegf0A5BdGAHIIvmrOcCJ+OU1Zjk8l/yeq74abj6KGtkddu9M+4XsIwCjr5WHIl+Rf0Lm1Ix2X3YSJDiDA3LOf6x7qvjqLjT1H8xaWncgbOE3g29VsWZO1pkWKrYjJwZ6qFq45Myf49OWUwLk+FpvbFmec2i5PUkxZR4jK9U6S0lo4Gbb3+ko1SyPwFsxeTuOkJtDI3tu3cAgevDqOiZ8qP2VZaOe7gxVapUoPaXNIvInYxyPFS53jDVY2qNxaeg2HWOS0uP7MVK9TXUIFoDRs0cgOAUOJ7MsYLmY4Ji1VfHPI6GillNmKq43vNNgC1sGONyZWnqUGvw7SwkMtYD/cG4J6XMpj8tpgwGAn3KY7KKpgNs0TAkgCd4Tc7+kXZ6eM4qOcYKmIqPpkVKkvnw3MktA2JPCOaz7x4iRYSYHIcAtNU7O1Ps/wof/G6ibFY7HUaeutcMt4HEu7hjGkte/8AFALQ0Eg78SAn4LEOo1ebR4S0nUA0bWmJtPmPeCnlmJa3SCdJm3C+8WsoXZdVb/tvP/VrnfQINj5Er8ZVKTcpcMOYfHtp6w894HAwAd5vc8PJV/63oI8z+6blXZ/EVxLGOA/5gsPpqAVXG0DRHi3mIG6X4vZraSnT0R2xeQgzG9Ap6OJ8lVy3LX1QCJA5kbfNGsPlDGfE7VHoELqk+ixO6mI3BNdUcA1bAZQxzA0gB34TyPPyQfBV2U/hgfVXqOOc4+EOI6BOqpjDl8sztRZK1/p4SJtZo0CYvqDfI3Upql9AuJuyCD04/L6KfGYM1aekW1OBPpcqvm724fDuHFw0j13+UplkP0v6wZ9souDT7yNw2duDQOSSzNLE2SWT5bVxkzNqPLWvi4WyymiKrAdhFhynf76LCd6tl2Uqh9GBu03veF6LURTSY/RvbNv+xosPllFt3wfPZLH5nSDdLaeobQGiJ5SbKJkDdoPmnYnEBzQAAPE35Efoq7WEaW/L5Arqbg6Q2B+WSYPKYUlXEnT1RqGoRmFJsyDBS3XkbG7DBVZrnnkn0MgDrkynsrDiiuX1RzEea6OEHOzId7OYk02im4kgWBPDotJp5LHHF023JHoiGR9o2Pf3ZnpKzdZplnfD/Ivk0IYu6VJp4hNhZqIyMhLSnwugKTiI00w0QrGlJ0Ddcdkr9wuv0tFyguf9rKOHBA8T/wArbn14D1Xmef8AajEYiQXaGH8DTY85duforNOjnbz0gXPBv827W0WuNOn437Q3YHk537SpqODL2h1YxP4RsB15rx/L8X3NRr4kAgkcwF6HjMZQxTGvFawG2qN+befmtarRwq5XICnu46DxZTbtHoka7RyWFxuPoU9qhJ6OJ+iWQF+KqaWOc1o3JJmPJWOUFtj9m77xqcK7QrGByGnTbeXGN3En6rO5/mYpDUbAmGgfeyVOxrhLkbCuMg1/mDBwn0Xf85aNgsbTzxrvhc2eSs08S53L2H1Q7rF2M8Nb6NI7tYzUad9fFsEQOZtsqYwVN7+8fLidrW9AosBiNJmJEQQiBxzeXyRRtUu2B4nB8IsNJI0sGkK5g8FTA8ZBKC5hnIY2S0n1A2WZxHbjSYLI/wDb6o1JPoGSaXPB6f8A1dNsQArOGzFhmAF5phu0PejhHQo5gsxZzj1XeTDFSgsZybl+Y02sc97g1rRJcbAAcSvM8X2nbjXnSS0MBLWuiC0bnnqIvHSFW7ZZuMSzuaJJaxwL+VQ7aeoBg/2WQqVO4LRs4ifRdZ/2LBk22ZltibWlWsks/hcy8KSoupnOBiS9WsszN9F2pp8+qpOTVvNJ8MGLcXlHomX9o21RBgOi/D6pz8xYDdw9157Trlpt0nyWywjGVCHOEmNuE8/NU7o7P4L1Vsp9JZCbMx12Zf75qjmGYhji0m8A7HirNImXU2sLfD7gcfdUKmHe9p1CYJhw6WPmElTyxC1Fm/GAbic0AXKOdN5OJ5bBSh1EhrGg94XHU4j8PBt+Z38lRxuCa2o4M2kxZMW19jPk2fwEamPcWg6YBn8XLhYLT9g6LRUe4RJYDYkkGTY9VjMPg3noPkt72GwrMOyo+pAcSBO1mjb3JQ4XSOqvslPDZt8LWIsdleF9lmT2noAwHs90+l2kpA/EI4xss7VaL+uv/ReTeeTQwkoXY1mjXIiJmbR5rNZn2oEEU4PXh/Kz66bLHiKCyH8bmTKQlxCxOfdpXvkMOhvP8R8uSDZhW7x2qo8k+dh5BVWmmNz7rWo0ChzLli5WJFHEPFyATzPVBsRVJPRaDFZgwS0G8beYB/ZAca+DcRN/RaEYoru1P2S4fLe8EtMqw3IncQmYMhmlwqAahNxDZ2IJB4EEbcFocvz0BxZUaNQMEbX9FDngOqUJvC7A7sngK1kVd+Fqio242c38w/daTFCk8AsseIj5hCa9CCl+TJcjV/Y9Ny/M6eIol1MyYMj8TTycFncxyn+payw8M/OP2Way2o+k8Ppkgjfk5vFpHIr0Dse4Oe9u40z7EfuUh58iDcfHBs857T9nm0GF5t+5WPo4uq0+B7h0n9CvR+39Spia5pUqbnU6RiYgF+xN+A290HwXY2u6CWNaOpk+wVtNLgrTzLDzgF5fnWJsLO823PtC0WCxNZ0ag1g9Z9AieB7HPETU9mq3iOxYe2O9fHIGB680iVW59Do3qKw3kHuznDMIFnvHPxEHy2CI4XE08QNL2UyHbh1NrkJf/h85pljgfOytYPs9XYb/AFQyra6B8kZdlDtH2AaGOrYUljwJ0Nc4seBcgTLmujYSRaLbrLdnsa7xaiXNIFnEuB8wbL0rEZj3LC1zpI4cl5m94p1SBBaTqbA2aSYEcIRwk5JxZka/EeI+zRZnju6pf6FJpDiHF1z3cDiP1mN0AzbFNq4cvIAewiCeR3aCZPGY5gIpisa5ujU2Ih3IQLHoQY+qxud4vvKjtBPdg+EbC3EjmjphlmfVFt5JsPjYCSDyRsuqz40Xdxeq01AQi1WiqNWkrcoCkysUSyvMjTGm+409LiR5Qh7mrgSJRUlhjYScXlHoeHxAc2+x+4RbB6AzTAG/zXnOX5oWWdJbz4j91paOasIADgSY2PFZ1lEomjXbXLn2OzXK6bZc2LLmW5T3jRqMG56wdpvsq+cYzZv5j/dFcurMO0mGlvK/L58l36tp0owk8HamTWdcwBA3AgXPz49EO77Et8M627Q6fS+/DfqjTsZ4SeAPJV6bg4AD8JtvuLifSAgjJo6NEY9AhrXkAlgBJiAdkyphXkEy0AB244tvE7eqMOa3Tcbg7EyBzIG5ibdUeoU9bSIbp48TGn8sbQCJTPMzrITfUjzV2c19AZPgBkNl2kHmBMSrBxNV0EOsdh+it5nkr2vuwgHaJIIJtB8k6nhRHxABvP02TN69GXZZYuOcgXFPcTaoRzBIt68USNWmGtkEWs8GbbEifXkqOJpa6jtF5Njz5lGsvyrUxrHcdpGwmP29l0pcchumySWCjWwPeDvA5jjvqIh1rXgidlWr5c+oQXknSItYRJKM4rs+5gDmcOUeRuY6pzK4pM0ujptMXkx+yFT+hVtU6lyCv6GKVxZjw6+xGz2nzsf/AF6qepl4GLHeOAGkEkceUfJVMZjnP8DDALgPOT/ZVcHXLiGOE6Z0w0COYsEzDwRp5bZqTPQMDi8K1wm4jqDPC6WIqUqhlh9D+6x1KnGzTxJg7Abk9FJQxTqhPdiGjckz/dK2ezY+bXHls1TGsbu4eUg/JansrV0h9QmNVh0EyT9F5dmGNNEAmXOngCG8/igj0CGVM+ru2eQOW/1URqbakTLX1zhhZ5PbsRj8OzdzfqqGK7UYdn4v0+q8gfiapaXOeeW8STwt6n0VnL8DLO8IL7xAI1DqZ2B4I5bkuyq9TD0mzfYr/EOk0wL8OJ38hCo4jt/ULoY2PQcp4rHZhgCXE02G4EzHK9gVPgcJUs50B0wZuCBxHWyhpYzkGV1nqJoqnajGP2n6fQJ7MyqOjXWIHGQTbz+9lWoB/iaHkNP4eEchZS/04MhIbQ1QukuZY/gkzapBcKZ+EwHE76m+cQZ9Vncuwbu9LniRxPP0RQYVrREWmfVOfUgWiESlhYQqOlalum8gbtHiyWBgNpMbyGnh8gPJZssRnMG6nHoqT6S06qtsEVrJLdwUC1JWTSSRYByHalJVKtFGqtGeEHkqlSkr0oioyAlSkoXU0XqUVVqUUmURiZQ0LgbFxuFZdTUZal7QsjO8d+Y+5srOX4t9N0tPmCSQfMfqoNKe0KNi+idzCtLPXg+JoIO4Ft/dStz1rXCGuLTOqYB/WfkhIC5pS3p4P0MV817NHl3aZuoamlvXcTwm9uK02W48FljqF7gTI99gvNQxXMHi30/gcRcEjgY4EckmzSJ/tGw1L/qPT2YhtQFsEWjU3wkA2sLjmPUobisuptbo0gwOPK95gXsg2A7UwCHtiYFrgAX5Tup3ZzSP4xBPlfkZuqcqZx9FmMq29xPgMpYDLQLGB1kxJ8ueyJVsMIjpeOAP3KqYfFNtxG5jykX9lZw9eRqNp52G5M+31SpN+x0cdokru/05bsLAHmLfSfZU82yI1YcIL4BIPG3ysArjcQXxxH7Twjfc+qv03aWE8T5WF+aDLTyiLa42R2swFXKix4cWGBfbiLg3VVuIZRbLGaqjiZLiLDpHHf2XoGNeHNdqG481j8yydjnSzw9OCsV25/cZtmgnHmLyB8uo1XzNSZBadp0kXWlw+XMptgCJ+ZQijl1RhgC8os+k+A1zr8uN44m6Oc16Ky01s3jAKzUfhsQPu3ugjcMNVlqKuXAxcprMp5IVakjQhpVGO0o47CGoaTKYhhAtzdcEk9LorlWVVKZB1DSZ2O4F9j6KxhKLm+HVtMbWB3ubhWqVQgBs2GyXOx4whdeje7l8EdXD8Yj7lRNaPL6K09wvAjko2MQJmg0kcp0/hj+6lrNiU2iLwVTzXEOc5zWSBMaunT90yqmVssIXZbGtZYzE12g3NzsONt0HxVLVULrxp0xwje481bp4aLnfmbk+ZTnU1s0aONfL5Zl3alz4QNfSUTqKJmkmGirLgVsgo0F1EjRSQeMLcSYTHggCpfkRuFbqYeRI8TeY4eYWd0x8Pur2Cxb2XBg/JVqdW1xMs2afPMSxUoqtUoovQxVKpZ3+m7mPhPmP2Xa+BIExLfzNu3+FeW2azFlbmPDM7UoKs6kjlTDclUqYdC4BKQKNNdDVddQTDSS9oWStC7pU/dpaF2DskIanBqlDE8MU7SMkMJpYrXdpd2o2E7itTLm/CSPIkfRXcDmtWnadTZuDc+jjdR92u90lypUu0HG1rpkmIz+uXAthjRFhcuAgw5xvw4R6rSZPn4rS1w0uHWZF/h4/3WWNBdbh0iekjJYSGw1Mk8s9Arv1CBc+fD09boR3R1c4PC+yyrMIWnU0kEcQYN1Jrr6tQqunz9NtlX/4+S6ZYWuXtGtcRNgqzpJlCqGZ1dqjQ4fmFj7bfROfj3/gp2tu6POInok/DtTxgb8qtrsKtF1OLD2Q2jmB8M04v4riBfhz8lC+tWdUcQ5oZ+FpG3WQRJKlaG5vGAZauv7C73Cdvn99VWxGLbSlzhINhcWJne/KbcYULXP3Lh6NAHzlMGFbqLouTJPEnqrNX46Tf6xE9akv0j6eZtc3wteemkt9ZPBUKuCqVKnea3M2gMOwH1niijWAJ7TCv16GuHrJUs1U5jKNIi5c4mIuYn0ED5JFgT3OUZKsxrjHpCHNvtkbgmFqkKaSjBIy1MLVLqTHFCzsEZCSdCSEnAFpj78lKBKSSwDWGkq9hca+mfA49Qdj6JJI4TlF8MGUVJchHDYmnVs5ha78zdv/AJ29l3H4E0zBgzySSW3W20smXYsPgovw4Vd1BJJFJIJMjNJNNNcSS8EnRSTtCSSk45pXdK6kpOEGJ2lJJdg4cGJ4akkowcdDF0MSSUpEErWJ4YkkjSOHtantCSSlAkgXQUklJDESuSkkpOFK5KSSg4YSmkriSFhHIU2Hw2orqShES6D2ByAObMj5pJJIxOW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6" name="AutoShape 6" descr="data:image/jpeg;base64,/9j/4AAQSkZJRgABAQAAAQABAAD/2wCEAAkGBxMTEhUUExQWFhUWFxgaGBgYFxgXFxYUFRoYFxgXFxgYHCggHRolHBgUITEhJSkrLi4uFx8zODUsNygtLisBCgoKDg0OGxAQGywkICQsLCwsLCwsLCwsLCwsLCwsLCwsLCwsLCwsLCwsLCwsLCwsLCwsLCwsLCwsLCwsLCwsN//AABEIALYBFQMBIgACEQEDEQH/xAAbAAABBQEBAAAAAAAAAAAAAAAFAAIDBAYBB//EADsQAAEDAgQDBgQFAgYDAQAAAAEAAhEDIQQFEjFBUWEGEyJxgZEyobHwQlLB0eEU8QcVI0NichaCkrL/xAAaAQACAwEBAAAAAAAAAAAAAAACAwEEBQAG/8QAKxEAAgIBBAICAQMEAwAAAAAAAAECAxEEEiExE0EUUQUiMnFCYYGRFSNS/9oADAMBAAIRAxEAPwA9TqtEy4HlAXXYlvP5KAYA8wnMwB5rWwhHJP31MqHEPbA0mSbbbdUv6LqoKbmtqCTMEe/NUdff4qntfLLmip8lnK4RpsFR0Na0bwPc7rR4XYIFhH+KOdweco7RIMLC03eS5qfonTCV1RkT6q9kpEpb9/onsnkmN9k4uspRBLKaQZTXOgA8CutIKk46AngKJ3xfXyUzVxw0LmlKLp8LjitisG1+4uOKG1ssdwhw++dkahKeiCVcZchxslEzFXKAd6UX3bb1sqxyVl7vb6fwthqScAii7I9TZLlF9xRi/wDx8yfFt/xMlJuQuB3BjotpAXCwckzz3f8AoDEPox+Oydz2gAgGZ4wuY/AVNAAbMC8Efqtf3Dd4CXcN5KVqLvtHYr+jBf0VUG7HWHKfooSHTBDvUQvQjRCRoKtOEpvLHxtUfRm8nwrXUocJBJTMxyRve4esXGGv06YmQZi603cD72UeKwbXjS6YBkXIgjZMTaWGhD7ygP3Gipba6WLhswL2KLPwQJ+JRVcvDhudoRuaISKBpnSJ4ibDdT0a2kQbgjaLhTVKBEcgIUFYcPqh8sQtjfQUwtUPbpIIgDfj1ChxlPSGjhKG47GOaGR5GU44l1S7RcC9/opck1wQo45ZbEHddQwZhNtJtZJcpRSOcGzH/wBafyrv9efyqYYdpG0eqj7hs7GOc7+QW1mJU5Bea4h7nU9Li251DhB4pUh4vWFWwuLdUe4RZo8oJ5i97HjwVxgk7GPcry2usU7G10bf4yCVbl9h3BZqdUmAOG/3sj+EzAcLj91ijLuQj2+9lbZVLTv0A5nbzVSEpRfBcsqjM39GsDxUhusnhsxc3fcXO8en7ojQzscSrsdSv6jOnpJL9oaLo805r43+/JUaeYNcJlS9+38w9U5WRfTK7rku0W2vjc24KRx48VTZiQeIPqnCq20H5o1JA7WTh3v81LqlQFwKdTdzU5IwTSkHKscQQTIU1J8qU0dglC6ExoTy1ECcG65Ka9yVN0qMkjiuFwTgo6gvsuOHykTxULKwmIIPVTuEhQnk5rBwuXZUTXHopQpRwknhdXVJBE294SLLg3UpXAFGDsjNI3CgrUhx+5VhxAVCtiQbJdjSQyCbfBWqtFx026c1U7oyAIjrurFVwKpY3HCkzWRIHLqYSabFGTz0Nvg9mfoe7BT+MjyhJRUMw1tDmXB+XRJO+RWJVU2soyTTzJPqpXYhjQTMx5kqm3zUbqzWWIkO4/lWnrr5UxTiUkDmvd3peHaWGQSbFwMRPCAQjIaQAL7T8438gFFiH0qxfTbYs4n4XcDEIZleYzie6ebS1oJO0mJJ48F52acmaWj1Uav0S6DdEnYbn7lW6LREgWHLc+v3snYvLazXlmjj8RsOm3C2ykZRc1oaYJAuRtI3P3zQJc4ZquaaymU61e1rRxvEDz6oG3Euq1S1rjpbYn7srOfYoyKbRd3H9VNleGFMDYy3cRxHA+3yUvAyLwEKWZfEAbNOm3GJmAPIKTG5i4uuI8IgC9j/ABKH0qemoC6I0i3HUY/UctioBW715dJjVBtPEWnoEGwnjOQrQxbwNIfJkid4nc+lx1SOPc0jxfMXFuHOENw7iNcCQXBx5bbF1t7281Li3l72lokt3AiCBEt8th19V2zjJ3Geg/ha9QgEuItNyZM+XFXhmTm3k8vPhP2VnqePAYXOMRyMxPCRseiq0MZ3rvC4geZ3226qMtdCvGpdo27M6j4h+/srtDM2mLR5LC1MTDwBIB2Inidx8rKajXex3MCYuDJ323TVfYvYqWkg0ehNxDeal1jmsFhsyPF0yONo9DdFKeZaSJ3jnb+U6Os+0Vp6JrpmqSJWZfnwa6CfVOd2jaOaZ8uv2L+JZ6RoxKTyg+GztrriFIc4AdBj3RrUVtdi3p7E+gnpBFx7pzSUM/zdsSoqmeMHqLdV3yK17I8E36DI2XCUHw2eNf080q2dsHGdrea75NeM5J+PZnGAzKaX80AOeNO3p1Vd2ZEut6dY4IHqo+glpZezQ1MY0blVMXmgaQB7rPVcRvBJjh78SuUHEmZ/hJlqJvgfHTRXLC9XGE/wqn9R4unH1Te/5j16qEOk2+4/RA5DYxSCB2lBu09MvpBrTHiE+UHh5wiP+255IDWXc4mAGjdAMXi24isGsghgMOBkOJANiEE29uStqZqMHH2PyJzWsMdJk8kkQweE0iLbykgjVJrIiumW1c4/wY97osdwr1CtQqTT1aqujVJbYEbtk8R+6z2OzDUfD7rmDzAULAEucZLti0bWO/8Adb/5TlRePsoLgZ3zqXeQSHP24bHhz3QDNrePVLnWPpF548EfyjBnEGpWqg924lrRsXXuR06qLM8NeGtAa2S2BYAbDz4SstLZyy0qJyhuwFuy/wDiTUZTbSxNNzyBDajbuIG2tp38wb8lN2g7Xd6xpo2EnWQC10cG+vNZmpVa+O7plsc49duG6fRpN8TS4Nkbn4ZH8T7opSUuxPktXCNZk+HpVoqiq3U4RpedJH/XneR7oi/JqzploLdVtBB8MC3NYHAAVKJpG5aTpcLh0km3VV8Ji8Vhnnu8RAafEC4252O/pMIFCD4Zbq1lieJG/wAZg3aQXNgtB4ES4ztPAcuiHMoFo8Ni8OEze07HhMIbR/xCxbi1rKdOoDPxggHTM7TyKN0f8RqIGivgj4tIBp6SHzPiDX6fCIO9+i5Uc9lpfkEuGivg6Zc+GstHOw5k/IBX8NQFQmR4WksbysTJ6jgPJXclz7Lqzi1gNNzp8NRpYZ2MT+nVHMRlIgCiYAM6eB34+qh0yx9jVq4yf0YrOaXhDGgy0m/AggWty/UqtljNJhwn9uBWkznL6zQC2mXTc6RN+oHqh1PDud8bHNM7lp+sbJEk0+UWo2RceGMxBaIcPFG25gi1xxHvsrIFpMG94O94vF7W+wo3AAEE226k3/n2UriGXNgQTG4EXi/QKE1gLI5408t+PLa548E7EzpgHYb38wPvkEzWHXuWxMDa8EH5FSUXB/lvPS67g5sqZhZ3tZUWkn7++SmzL4uPCPa6hoO8IE778PL2QtDU8ItUq8cz6/fRTOqyNifW9t/kqHegceO3T9FJRxfMWBHKeKDBDJWY11xwd14fwpalTSRcmPsqjUxIkkCZPkLptHFgkiw5cVyXJDC9KsSC38pt6HZNfZxI2dB49VUZvaLi/T7srVIGIsiFvgQeY5f32B+folhsx0u8Vmz7HmOEKHWPhMTvyJ4SqWKJMlo4kenQcF38ELDNREHUNuN7GJj74rhrgHffgOfmgWXZk9o0vB6GD7IvhsBVeJs1oH4vCB1kpibfSFySj+5liliA4wBBG/L67q1QplxgAEnj97LOYjtDQoOLAO9IHjc2NA5AE7n90Ry3tSXM1UaJk7TAtzF7npITFFJZm8FO3VwjxEI9oaLDT/pjV0ueQ5+mLj8LfUwfRcy7s46k0t1NIF2uAg33Dh7cVmO0OAc6qypLnucfFEwG2g247rV4bMn0u7a6HMdYEfE0xYEcRvcI4zhJ8mQ7XKe59kNV5pmHNd5gSCktJAO6Ss+OJZ+RM8CY5S96YMRMW5Twn1Q9lRaXKMhc4aqlhwH7rVtsgo4kDXTKbwg9Vo6adNvJjfoP1JQPM6UiRuPotBiaZeABaBHsqFbLZ4kn2WRJZPRUNQikZmliIcJuNjYbfumVqYLtbQC4m4MQRH5VLmVAU3xP9+ShBSJLnJcWlqm92CWoGhkNljyCTIjSJHzsIPAE81XwFCgSBWqW5n3urpruLQNUgcHeJv8A8ukKti6rXb0qY6tBb8gY+SiJTs/FQkwzXZh2t10XNhsEaSCZ3NotyQvDlgINUgON2g30NdcRyPFRZbTbr8LYOkneRYSbeSJY1+pgexrDDQCSASDvvw/hC3h4MXWaHwzwuQX2gJdS0d2d9TDB16xbwgCwuZ81Pkmb5hQp+Gs+Y+F41wPUEohgapfQaGQXlzgS4zcGSRyEFJ2OFMOk9CTG3LZErWuEI8c4/p9lns/2xzAviq8Pg3ljR/8AkCy21ftXRFIl8FwBOnhYcSdgvMqnaegfC8uMbENNp3vuQhnajH0alMd0+SS2Re4gzY3F+BRxsm3hrscqLdyysZN5knbDDYkOfWa1oBiQ0tgm+/kjFLLhWBdSqMe03bcbdOC8x7L0atMmnUpgMJ1XiQ6AOEyIGylrZJ3L+9w9d1K5OkOIg8Zg2HmCoca8uL/2T8iVU3FM9DrZfUYfE0iATaD6QOajw9SOGwmNouUHyH/EOuxumuO9/wCQs714FOzLtreWYdpncvdBI4gaR85QOlemWFrvUkQYyq4ujqoWtdAJ4QR6Itk2e4OoRqolj+RcXtJPI7nyhMzzNMHTJ0nxkRoaHGON+AQqiX2i18+t9IofiXKzb/fX9lnMR2jqtAltNwcTYF4dFoMk778EZyJ7XjvHOcAROgAOM7HxETvCF1NcsizWRilLDwTucfb+VGGk/fkhmaV6jsSdLzTboBIdcNIMcpiIKKYbO2UaN3UqheDoIALvUG4jqo8TF/PUllRZby3D1i4aGlwG9rDjJOyMuFzq8AbuTtJuBAvJWeHanEVGkNADY/CALcxGyGYDEVakPqaixp8IHwg7ao43m6LxIq2/knh4QSzV7m1yeUR/1I/lEKWZYekXOqOHhiRvGqNMjmZHuqrqjXy8tiILiTaLNHlw2WfzvLgXvNMuIqDjtczE9Nh5BRDGUmL0Hmsbx0zdZr2mp0qY0uYHlstZEv2t4RssvVzWs5vfVXuJDgdJJ0kNuG6Ra7tI9UOo4B5LX7vA8Rjc8zz4T5Ioyg4hgdA0mQIsTsCSL2nZNnay5LQWy/gquzKjiWhvdllV06j8LQebbnfkUR7O1tJ06iYEj8ulu/TiPZT4CmWkhzQ8HmJuNjdPbg2NJEadRkcQBy9+Crzm5cJHS/GqClu5+g/RzAVKuhhMcC6CNuSlwWEe+uQ4yKRu4Wk7wPp6KrkeEeZEB95HAgwRvyWhy5zaYLXN0OJkzfVyPJSottbkZUqJRfJePnCSleRwPskreGdg8Y7B5c2q59RwnREA8zxW8cwLyzs3npwriSCWOgOA3HULaf8AkNNzQWknVtw+quXSxLk09LiSwuw4I2UBIugLs98vvz3UFXOzO1/OEjejQjWwJ2wpvNWQPDH6oJRdWG0R1uFp8TjDVtpv5hXsPQbSb4WjXxcRME8G8kDaRaUnjAPy/BvfpmGzvJsP1VrF9n67QTokDiCDb6odisVUBNxCJZB2xDHClWnSbB35Sef/AB+kqtYpJboIPzziCH4Wo0/C4ehCe+vV7vu9Jg7nT4iORPJeiVsKDcKNuBHIKktbnuJMroS5aPOcFWqUn6mtngWkWIO46cPYKXtJU7547tp0AC2kjxceHBegf0A5BdGAHIIvmrOcCJ+OU1Zjk8l/yeq74abj6KGtkddu9M+4XsIwCjr5WHIl+Rf0Lm1Ix2X3YSJDiDA3LOf6x7qvjqLjT1H8xaWncgbOE3g29VsWZO1pkWKrYjJwZ6qFq45Myf49OWUwLk+FpvbFmec2i5PUkxZR4jK9U6S0lo4Gbb3+ko1SyPwFsxeTuOkJtDI3tu3cAgevDqOiZ8qP2VZaOe7gxVapUoPaXNIvInYxyPFS53jDVY2qNxaeg2HWOS0uP7MVK9TXUIFoDRs0cgOAUOJ7MsYLmY4Ji1VfHPI6GillNmKq43vNNgC1sGONyZWnqUGvw7SwkMtYD/cG4J6XMpj8tpgwGAn3KY7KKpgNs0TAkgCd4Tc7+kXZ6eM4qOcYKmIqPpkVKkvnw3MktA2JPCOaz7x4iRYSYHIcAtNU7O1Ps/wof/G6ibFY7HUaeutcMt4HEu7hjGkte/8AFALQ0Eg78SAn4LEOo1ebR4S0nUA0bWmJtPmPeCnlmJa3SCdJm3C+8WsoXZdVb/tvP/VrnfQINj5Er8ZVKTcpcMOYfHtp6w894HAwAd5vc8PJV/63oI8z+6blXZ/EVxLGOA/5gsPpqAVXG0DRHi3mIG6X4vZraSnT0R2xeQgzG9Ap6OJ8lVy3LX1QCJA5kbfNGsPlDGfE7VHoELqk+ixO6mI3BNdUcA1bAZQxzA0gB34TyPPyQfBV2U/hgfVXqOOc4+EOI6BOqpjDl8sztRZK1/p4SJtZo0CYvqDfI3Upql9AuJuyCD04/L6KfGYM1aekW1OBPpcqvm724fDuHFw0j13+UplkP0v6wZ9souDT7yNw2duDQOSSzNLE2SWT5bVxkzNqPLWvi4WyymiKrAdhFhynf76LCd6tl2Uqh9GBu03veF6LURTSY/RvbNv+xosPllFt3wfPZLH5nSDdLaeobQGiJ5SbKJkDdoPmnYnEBzQAAPE35Efoq7WEaW/L5Arqbg6Q2B+WSYPKYUlXEnT1RqGoRmFJsyDBS3XkbG7DBVZrnnkn0MgDrkynsrDiiuX1RzEea6OEHOzId7OYk02im4kgWBPDotJp5LHHF023JHoiGR9o2Pf3ZnpKzdZplnfD/Ivk0IYu6VJp4hNhZqIyMhLSnwugKTiI00w0QrGlJ0Ddcdkr9wuv0tFyguf9rKOHBA8T/wArbn14D1Xmef8AajEYiQXaGH8DTY85duforNOjnbz0gXPBv827W0WuNOn437Q3YHk537SpqODL2h1YxP4RsB15rx/L8X3NRr4kAgkcwF6HjMZQxTGvFawG2qN+befmtarRwq5XICnu46DxZTbtHoka7RyWFxuPoU9qhJ6OJ+iWQF+KqaWOc1o3JJmPJWOUFtj9m77xqcK7QrGByGnTbeXGN3En6rO5/mYpDUbAmGgfeyVOxrhLkbCuMg1/mDBwn0Xf85aNgsbTzxrvhc2eSs08S53L2H1Q7rF2M8Nb6NI7tYzUad9fFsEQOZtsqYwVN7+8fLidrW9AosBiNJmJEQQiBxzeXyRRtUu2B4nB8IsNJI0sGkK5g8FTA8ZBKC5hnIY2S0n1A2WZxHbjSYLI/wDb6o1JPoGSaXPB6f8A1dNsQArOGzFhmAF5phu0PejhHQo5gsxZzj1XeTDFSgsZybl+Y02sc97g1rRJcbAAcSvM8X2nbjXnSS0MBLWuiC0bnnqIvHSFW7ZZuMSzuaJJaxwL+VQ7aeoBg/2WQqVO4LRs4ifRdZ/2LBk22ZltibWlWsks/hcy8KSoupnOBiS9WsszN9F2pp8+qpOTVvNJ8MGLcXlHomX9o21RBgOi/D6pz8xYDdw9157Trlpt0nyWywjGVCHOEmNuE8/NU7o7P4L1Vsp9JZCbMx12Zf75qjmGYhji0m8A7HirNImXU2sLfD7gcfdUKmHe9p1CYJhw6WPmElTyxC1Fm/GAbic0AXKOdN5OJ5bBSh1EhrGg94XHU4j8PBt+Z38lRxuCa2o4M2kxZMW19jPk2fwEamPcWg6YBn8XLhYLT9g6LRUe4RJYDYkkGTY9VjMPg3noPkt72GwrMOyo+pAcSBO1mjb3JQ4XSOqvslPDZt8LWIsdleF9lmT2noAwHs90+l2kpA/EI4xss7VaL+uv/ReTeeTQwkoXY1mjXIiJmbR5rNZn2oEEU4PXh/Kz66bLHiKCyH8bmTKQlxCxOfdpXvkMOhvP8R8uSDZhW7x2qo8k+dh5BVWmmNz7rWo0ChzLli5WJFHEPFyATzPVBsRVJPRaDFZgwS0G8beYB/ZAca+DcRN/RaEYoru1P2S4fLe8EtMqw3IncQmYMhmlwqAahNxDZ2IJB4EEbcFocvz0BxZUaNQMEbX9FDngOqUJvC7A7sngK1kVd+Fqio242c38w/daTFCk8AsseIj5hCa9CCl+TJcjV/Y9Ny/M6eIol1MyYMj8TTycFncxyn+payw8M/OP2Way2o+k8Ppkgjfk5vFpHIr0Dse4Oe9u40z7EfuUh58iDcfHBs857T9nm0GF5t+5WPo4uq0+B7h0n9CvR+39Spia5pUqbnU6RiYgF+xN+A290HwXY2u6CWNaOpk+wVtNLgrTzLDzgF5fnWJsLO823PtC0WCxNZ0ag1g9Z9AieB7HPETU9mq3iOxYe2O9fHIGB680iVW59Do3qKw3kHuznDMIFnvHPxEHy2CI4XE08QNL2UyHbh1NrkJf/h85pljgfOytYPs9XYb/AFQyra6B8kZdlDtH2AaGOrYUljwJ0Nc4seBcgTLmujYSRaLbrLdnsa7xaiXNIFnEuB8wbL0rEZj3LC1zpI4cl5m94p1SBBaTqbA2aSYEcIRwk5JxZka/EeI+zRZnju6pf6FJpDiHF1z3cDiP1mN0AzbFNq4cvIAewiCeR3aCZPGY5gIpisa5ujU2Ih3IQLHoQY+qxud4vvKjtBPdg+EbC3EjmjphlmfVFt5JsPjYCSDyRsuqz40Xdxeq01AQi1WiqNWkrcoCkysUSyvMjTGm+409LiR5Qh7mrgSJRUlhjYScXlHoeHxAc2+x+4RbB6AzTAG/zXnOX5oWWdJbz4j91paOasIADgSY2PFZ1lEomjXbXLn2OzXK6bZc2LLmW5T3jRqMG56wdpvsq+cYzZv5j/dFcurMO0mGlvK/L58l36tp0owk8HamTWdcwBA3AgXPz49EO77Et8M627Q6fS+/DfqjTsZ4SeAPJV6bg4AD8JtvuLifSAgjJo6NEY9AhrXkAlgBJiAdkyphXkEy0AB244tvE7eqMOa3Tcbg7EyBzIG5ibdUeoU9bSIbp48TGn8sbQCJTPMzrITfUjzV2c19AZPgBkNl2kHmBMSrBxNV0EOsdh+it5nkr2vuwgHaJIIJtB8k6nhRHxABvP02TN69GXZZYuOcgXFPcTaoRzBIt68USNWmGtkEWs8GbbEifXkqOJpa6jtF5Njz5lGsvyrUxrHcdpGwmP29l0pcchumySWCjWwPeDvA5jjvqIh1rXgidlWr5c+oQXknSItYRJKM4rs+5gDmcOUeRuY6pzK4pM0ujptMXkx+yFT+hVtU6lyCv6GKVxZjw6+xGz2nzsf/AF6qepl4GLHeOAGkEkceUfJVMZjnP8DDALgPOT/ZVcHXLiGOE6Z0w0COYsEzDwRp5bZqTPQMDi8K1wm4jqDPC6WIqUqhlh9D+6x1KnGzTxJg7Abk9FJQxTqhPdiGjckz/dK2ezY+bXHls1TGsbu4eUg/JansrV0h9QmNVh0EyT9F5dmGNNEAmXOngCG8/igj0CGVM+ru2eQOW/1URqbakTLX1zhhZ5PbsRj8OzdzfqqGK7UYdn4v0+q8gfiapaXOeeW8STwt6n0VnL8DLO8IL7xAI1DqZ2B4I5bkuyq9TD0mzfYr/EOk0wL8OJ38hCo4jt/ULoY2PQcp4rHZhgCXE02G4EzHK9gVPgcJUs50B0wZuCBxHWyhpYzkGV1nqJoqnajGP2n6fQJ7MyqOjXWIHGQTbz+9lWoB/iaHkNP4eEchZS/04MhIbQ1QukuZY/gkzapBcKZ+EwHE76m+cQZ9Vncuwbu9LniRxPP0RQYVrREWmfVOfUgWiESlhYQqOlalum8gbtHiyWBgNpMbyGnh8gPJZssRnMG6nHoqT6S06qtsEVrJLdwUC1JWTSSRYByHalJVKtFGqtGeEHkqlSkr0oioyAlSkoXU0XqUVVqUUmURiZQ0LgbFxuFZdTUZal7QsjO8d+Y+5srOX4t9N0tPmCSQfMfqoNKe0KNi+idzCtLPXg+JoIO4Ft/dStz1rXCGuLTOqYB/WfkhIC5pS3p4P0MV817NHl3aZuoamlvXcTwm9uK02W48FljqF7gTI99gvNQxXMHi30/gcRcEjgY4EckmzSJ/tGw1L/qPT2YhtQFsEWjU3wkA2sLjmPUobisuptbo0gwOPK95gXsg2A7UwCHtiYFrgAX5Tup3ZzSP4xBPlfkZuqcqZx9FmMq29xPgMpYDLQLGB1kxJ8ueyJVsMIjpeOAP3KqYfFNtxG5jykX9lZw9eRqNp52G5M+31SpN+x0cdokru/05bsLAHmLfSfZU82yI1YcIL4BIPG3ysArjcQXxxH7Twjfc+qv03aWE8T5WF+aDLTyiLa42R2swFXKix4cWGBfbiLg3VVuIZRbLGaqjiZLiLDpHHf2XoGNeHNdqG481j8yydjnSzw9OCsV25/cZtmgnHmLyB8uo1XzNSZBadp0kXWlw+XMptgCJ+ZQijl1RhgC8os+k+A1zr8uN44m6Oc16Ky01s3jAKzUfhsQPu3ugjcMNVlqKuXAxcprMp5IVakjQhpVGO0o47CGoaTKYhhAtzdcEk9LorlWVVKZB1DSZ2O4F9j6KxhKLm+HVtMbWB3ubhWqVQgBs2GyXOx4whdeje7l8EdXD8Yj7lRNaPL6K09wvAjko2MQJmg0kcp0/hj+6lrNiU2iLwVTzXEOc5zWSBMaunT90yqmVssIXZbGtZYzE12g3NzsONt0HxVLVULrxp0xwje481bp4aLnfmbk+ZTnU1s0aONfL5Zl3alz4QNfSUTqKJmkmGirLgVsgo0F1EjRSQeMLcSYTHggCpfkRuFbqYeRI8TeY4eYWd0x8Pur2Cxb2XBg/JVqdW1xMs2afPMSxUoqtUoovQxVKpZ3+m7mPhPmP2Xa+BIExLfzNu3+FeW2azFlbmPDM7UoKs6kjlTDclUqYdC4BKQKNNdDVddQTDSS9oWStC7pU/dpaF2DskIanBqlDE8MU7SMkMJpYrXdpd2o2E7itTLm/CSPIkfRXcDmtWnadTZuDc+jjdR92u90lypUu0HG1rpkmIz+uXAthjRFhcuAgw5xvw4R6rSZPn4rS1w0uHWZF/h4/3WWNBdbh0iekjJYSGw1Mk8s9Arv1CBc+fD09boR3R1c4PC+yyrMIWnU0kEcQYN1Jrr6tQqunz9NtlX/4+S6ZYWuXtGtcRNgqzpJlCqGZ1dqjQ4fmFj7bfROfj3/gp2tu6POInok/DtTxgb8qtrsKtF1OLD2Q2jmB8M04v4riBfhz8lC+tWdUcQ5oZ+FpG3WQRJKlaG5vGAZauv7C73Cdvn99VWxGLbSlzhINhcWJne/KbcYULXP3Lh6NAHzlMGFbqLouTJPEnqrNX46Tf6xE9akv0j6eZtc3wteemkt9ZPBUKuCqVKnea3M2gMOwH1niijWAJ7TCv16GuHrJUs1U5jKNIi5c4mIuYn0ED5JFgT3OUZKsxrjHpCHNvtkbgmFqkKaSjBIy1MLVLqTHFCzsEZCSdCSEnAFpj78lKBKSSwDWGkq9hca+mfA49Qdj6JJI4TlF8MGUVJchHDYmnVs5ha78zdv/AJ29l3H4E0zBgzySSW3W20smXYsPgovw4Vd1BJJFJIJMjNJNNNcSS8EnRSTtCSSk45pXdK6kpOEGJ2lJJdg4cGJ4akkowcdDF0MSSUpEErWJ4YkkjSOHtantCSSlAkgXQUklJDESuSkkpOFK5KSSg4YSmkriSFhHIU2Hw2orqShES6D2ByAObMj5pJJIxOW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48" name="AutoShape 8" descr="data:image/jpeg;base64,/9j/4AAQSkZJRgABAQAAAQABAAD/2wCEAAkGBxMTEhUUExQWFhUWFxgaGBgYFxgXFxYUFRoYFxgXFxgYHCggHRolHBgUITEhJSkrLi4uFx8zODUsNygtLisBCgoKDg0OGxAQGywkICQsLCwsLCwsLCwsLCwsLCwsLCwsLCwsLCwsLCwsLCwsLCwsLCwsLCwsLCwsLCwsLCwsN//AABEIALYBFQMBIgACEQEDEQH/xAAbAAABBQEBAAAAAAAAAAAAAAAFAAIDBAYBB//EADsQAAEDAgQDBgQFAgYDAQAAAAEAAhEDIQQFEjFBUWEGEyJxgZEyobHwQlLB0eEU8QcVI0NichaCkrL/xAAaAQACAwEBAAAAAAAAAAAAAAACAwEEBQAG/8QAKxEAAgIBBAICAQMEAwAAAAAAAAECAxEEEiExE0EUUQUiMnFCYYGRFSNS/9oADAMBAAIRAxEAPwA9TqtEy4HlAXXYlvP5KAYA8wnMwB5rWwhHJP31MqHEPbA0mSbbbdUv6LqoKbmtqCTMEe/NUdff4qntfLLmip8lnK4RpsFR0Na0bwPc7rR4XYIFhH+KOdweco7RIMLC03eS5qfonTCV1RkT6q9kpEpb9/onsnkmN9k4uspRBLKaQZTXOgA8CutIKk46AngKJ3xfXyUzVxw0LmlKLp8LjitisG1+4uOKG1ssdwhw++dkahKeiCVcZchxslEzFXKAd6UX3bb1sqxyVl7vb6fwthqScAii7I9TZLlF9xRi/wDx8yfFt/xMlJuQuB3BjotpAXCwckzz3f8AoDEPox+Oydz2gAgGZ4wuY/AVNAAbMC8Efqtf3Dd4CXcN5KVqLvtHYr+jBf0VUG7HWHKfooSHTBDvUQvQjRCRoKtOEpvLHxtUfRm8nwrXUocJBJTMxyRve4esXGGv06YmQZi603cD72UeKwbXjS6YBkXIgjZMTaWGhD7ygP3Gipba6WLhswL2KLPwQJ+JRVcvDhudoRuaISKBpnSJ4ibDdT0a2kQbgjaLhTVKBEcgIUFYcPqh8sQtjfQUwtUPbpIIgDfj1ChxlPSGjhKG47GOaGR5GU44l1S7RcC9/opck1wQo45ZbEHddQwZhNtJtZJcpRSOcGzH/wBafyrv9efyqYYdpG0eqj7hs7GOc7+QW1mJU5Bea4h7nU9Li251DhB4pUh4vWFWwuLdUe4RZo8oJ5i97HjwVxgk7GPcry2usU7G10bf4yCVbl9h3BZqdUmAOG/3sj+EzAcLj91ijLuQj2+9lbZVLTv0A5nbzVSEpRfBcsqjM39GsDxUhusnhsxc3fcXO8en7ojQzscSrsdSv6jOnpJL9oaLo805r43+/JUaeYNcJlS9+38w9U5WRfTK7rku0W2vjc24KRx48VTZiQeIPqnCq20H5o1JA7WTh3v81LqlQFwKdTdzU5IwTSkHKscQQTIU1J8qU0dglC6ExoTy1ECcG65Ka9yVN0qMkjiuFwTgo6gvsuOHykTxULKwmIIPVTuEhQnk5rBwuXZUTXHopQpRwknhdXVJBE294SLLg3UpXAFGDsjNI3CgrUhx+5VhxAVCtiQbJdjSQyCbfBWqtFx026c1U7oyAIjrurFVwKpY3HCkzWRIHLqYSabFGTz0Nvg9mfoe7BT+MjyhJRUMw1tDmXB+XRJO+RWJVU2soyTTzJPqpXYhjQTMx5kqm3zUbqzWWIkO4/lWnrr5UxTiUkDmvd3peHaWGQSbFwMRPCAQjIaQAL7T8438gFFiH0qxfTbYs4n4XcDEIZleYzie6ebS1oJO0mJJ48F52acmaWj1Uav0S6DdEnYbn7lW6LREgWHLc+v3snYvLazXlmjj8RsOm3C2ykZRc1oaYJAuRtI3P3zQJc4ZquaaymU61e1rRxvEDz6oG3Euq1S1rjpbYn7srOfYoyKbRd3H9VNleGFMDYy3cRxHA+3yUvAyLwEKWZfEAbNOm3GJmAPIKTG5i4uuI8IgC9j/ABKH0qemoC6I0i3HUY/UctioBW715dJjVBtPEWnoEGwnjOQrQxbwNIfJkid4nc+lx1SOPc0jxfMXFuHOENw7iNcCQXBx5bbF1t7281Li3l72lokt3AiCBEt8th19V2zjJ3Geg/ha9QgEuItNyZM+XFXhmTm3k8vPhP2VnqePAYXOMRyMxPCRseiq0MZ3rvC4geZ3226qMtdCvGpdo27M6j4h+/srtDM2mLR5LC1MTDwBIB2Inidx8rKajXex3MCYuDJ323TVfYvYqWkg0ehNxDeal1jmsFhsyPF0yONo9DdFKeZaSJ3jnb+U6Os+0Vp6JrpmqSJWZfnwa6CfVOd2jaOaZ8uv2L+JZ6RoxKTyg+GztrriFIc4AdBj3RrUVtdi3p7E+gnpBFx7pzSUM/zdsSoqmeMHqLdV3yK17I8E36DI2XCUHw2eNf080q2dsHGdrea75NeM5J+PZnGAzKaX80AOeNO3p1Vd2ZEut6dY4IHqo+glpZezQ1MY0blVMXmgaQB7rPVcRvBJjh78SuUHEmZ/hJlqJvgfHTRXLC9XGE/wqn9R4unH1Te/5j16qEOk2+4/RA5DYxSCB2lBu09MvpBrTHiE+UHh5wiP+255IDWXc4mAGjdAMXi24isGsghgMOBkOJANiEE29uStqZqMHH2PyJzWsMdJk8kkQweE0iLbykgjVJrIiumW1c4/wY97osdwr1CtQqTT1aqujVJbYEbtk8R+6z2OzDUfD7rmDzAULAEucZLti0bWO/8Adb/5TlRePsoLgZ3zqXeQSHP24bHhz3QDNrePVLnWPpF548EfyjBnEGpWqg924lrRsXXuR06qLM8NeGtAa2S2BYAbDz4SstLZyy0qJyhuwFuy/wDiTUZTbSxNNzyBDajbuIG2tp38wb8lN2g7Xd6xpo2EnWQC10cG+vNZmpVa+O7plsc49duG6fRpN8TS4Nkbn4ZH8T7opSUuxPktXCNZk+HpVoqiq3U4RpedJH/XneR7oi/JqzploLdVtBB8MC3NYHAAVKJpG5aTpcLh0km3VV8Ji8Vhnnu8RAafEC4252O/pMIFCD4Zbq1lieJG/wAZg3aQXNgtB4ES4ztPAcuiHMoFo8Ni8OEze07HhMIbR/xCxbi1rKdOoDPxggHTM7TyKN0f8RqIGivgj4tIBp6SHzPiDX6fCIO9+i5Uc9lpfkEuGivg6Zc+GstHOw5k/IBX8NQFQmR4WksbysTJ6jgPJXclz7Lqzi1gNNzp8NRpYZ2MT+nVHMRlIgCiYAM6eB34+qh0yx9jVq4yf0YrOaXhDGgy0m/AggWty/UqtljNJhwn9uBWkznL6zQC2mXTc6RN+oHqh1PDud8bHNM7lp+sbJEk0+UWo2RceGMxBaIcPFG25gi1xxHvsrIFpMG94O94vF7W+wo3AAEE226k3/n2UriGXNgQTG4EXi/QKE1gLI5408t+PLa548E7EzpgHYb38wPvkEzWHXuWxMDa8EH5FSUXB/lvPS67g5sqZhZ3tZUWkn7++SmzL4uPCPa6hoO8IE778PL2QtDU8ItUq8cz6/fRTOqyNifW9t/kqHegceO3T9FJRxfMWBHKeKDBDJWY11xwd14fwpalTSRcmPsqjUxIkkCZPkLptHFgkiw5cVyXJDC9KsSC38pt6HZNfZxI2dB49VUZvaLi/T7srVIGIsiFvgQeY5f32B+folhsx0u8Vmz7HmOEKHWPhMTvyJ4SqWKJMlo4kenQcF38ELDNREHUNuN7GJj74rhrgHffgOfmgWXZk9o0vB6GD7IvhsBVeJs1oH4vCB1kpibfSFySj+5liliA4wBBG/L67q1QplxgAEnj97LOYjtDQoOLAO9IHjc2NA5AE7n90Ry3tSXM1UaJk7TAtzF7npITFFJZm8FO3VwjxEI9oaLDT/pjV0ueQ5+mLj8LfUwfRcy7s46k0t1NIF2uAg33Dh7cVmO0OAc6qypLnucfFEwG2g247rV4bMn0u7a6HMdYEfE0xYEcRvcI4zhJ8mQ7XKe59kNV5pmHNd5gSCktJAO6Ss+OJZ+RM8CY5S96YMRMW5Twn1Q9lRaXKMhc4aqlhwH7rVtsgo4kDXTKbwg9Vo6adNvJjfoP1JQPM6UiRuPotBiaZeABaBHsqFbLZ4kn2WRJZPRUNQikZmliIcJuNjYbfumVqYLtbQC4m4MQRH5VLmVAU3xP9+ShBSJLnJcWlqm92CWoGhkNljyCTIjSJHzsIPAE81XwFCgSBWqW5n3urpruLQNUgcHeJv8A8ukKti6rXb0qY6tBb8gY+SiJTs/FQkwzXZh2t10XNhsEaSCZ3NotyQvDlgINUgON2g30NdcRyPFRZbTbr8LYOkneRYSbeSJY1+pgexrDDQCSASDvvw/hC3h4MXWaHwzwuQX2gJdS0d2d9TDB16xbwgCwuZ81Pkmb5hQp+Gs+Y+F41wPUEohgapfQaGQXlzgS4zcGSRyEFJ2OFMOk9CTG3LZErWuEI8c4/p9lns/2xzAviq8Pg3ljR/8AkCy21ftXRFIl8FwBOnhYcSdgvMqnaegfC8uMbENNp3vuQhnajH0alMd0+SS2Re4gzY3F+BRxsm3hrscqLdyysZN5knbDDYkOfWa1oBiQ0tgm+/kjFLLhWBdSqMe03bcbdOC8x7L0atMmnUpgMJ1XiQ6AOEyIGylrZJ3L+9w9d1K5OkOIg8Zg2HmCoca8uL/2T8iVU3FM9DrZfUYfE0iATaD6QOajw9SOGwmNouUHyH/EOuxumuO9/wCQs714FOzLtreWYdpncvdBI4gaR85QOlemWFrvUkQYyq4ujqoWtdAJ4QR6Itk2e4OoRqolj+RcXtJPI7nyhMzzNMHTJ0nxkRoaHGON+AQqiX2i18+t9IofiXKzb/fX9lnMR2jqtAltNwcTYF4dFoMk778EZyJ7XjvHOcAROgAOM7HxETvCF1NcsizWRilLDwTucfb+VGGk/fkhmaV6jsSdLzTboBIdcNIMcpiIKKYbO2UaN3UqheDoIALvUG4jqo8TF/PUllRZby3D1i4aGlwG9rDjJOyMuFzq8AbuTtJuBAvJWeHanEVGkNADY/CALcxGyGYDEVakPqaixp8IHwg7ao43m6LxIq2/knh4QSzV7m1yeUR/1I/lEKWZYekXOqOHhiRvGqNMjmZHuqrqjXy8tiILiTaLNHlw2WfzvLgXvNMuIqDjtczE9Nh5BRDGUmL0Hmsbx0zdZr2mp0qY0uYHlstZEv2t4RssvVzWs5vfVXuJDgdJJ0kNuG6Ra7tI9UOo4B5LX7vA8Rjc8zz4T5Ioyg4hgdA0mQIsTsCSL2nZNnay5LQWy/gquzKjiWhvdllV06j8LQebbnfkUR7O1tJ06iYEj8ulu/TiPZT4CmWkhzQ8HmJuNjdPbg2NJEadRkcQBy9+Crzm5cJHS/GqClu5+g/RzAVKuhhMcC6CNuSlwWEe+uQ4yKRu4Wk7wPp6KrkeEeZEB95HAgwRvyWhy5zaYLXN0OJkzfVyPJSottbkZUqJRfJePnCSleRwPskreGdg8Y7B5c2q59RwnREA8zxW8cwLyzs3npwriSCWOgOA3HULaf8AkNNzQWknVtw+quXSxLk09LiSwuw4I2UBIugLs98vvz3UFXOzO1/OEjejQjWwJ2wpvNWQPDH6oJRdWG0R1uFp8TjDVtpv5hXsPQbSb4WjXxcRME8G8kDaRaUnjAPy/BvfpmGzvJsP1VrF9n67QTokDiCDb6odisVUBNxCJZB2xDHClWnSbB35Sef/AB+kqtYpJboIPzziCH4Wo0/C4ehCe+vV7vu9Jg7nT4iORPJeiVsKDcKNuBHIKktbnuJMroS5aPOcFWqUn6mtngWkWIO46cPYKXtJU7547tp0AC2kjxceHBegf0A5BdGAHIIvmrOcCJ+OU1Zjk8l/yeq74abj6KGtkddu9M+4XsIwCjr5WHIl+Rf0Lm1Ix2X3YSJDiDA3LOf6x7qvjqLjT1H8xaWncgbOE3g29VsWZO1pkWKrYjJwZ6qFq45Myf49OWUwLk+FpvbFmec2i5PUkxZR4jK9U6S0lo4Gbb3+ko1SyPwFsxeTuOkJtDI3tu3cAgevDqOiZ8qP2VZaOe7gxVapUoPaXNIvInYxyPFS53jDVY2qNxaeg2HWOS0uP7MVK9TXUIFoDRs0cgOAUOJ7MsYLmY4Ji1VfHPI6GillNmKq43vNNgC1sGONyZWnqUGvw7SwkMtYD/cG4J6XMpj8tpgwGAn3KY7KKpgNs0TAkgCd4Tc7+kXZ6eM4qOcYKmIqPpkVKkvnw3MktA2JPCOaz7x4iRYSYHIcAtNU7O1Ps/wof/G6ibFY7HUaeutcMt4HEu7hjGkte/8AFALQ0Eg78SAn4LEOo1ebR4S0nUA0bWmJtPmPeCnlmJa3SCdJm3C+8WsoXZdVb/tvP/VrnfQINj5Er8ZVKTcpcMOYfHtp6w894HAwAd5vc8PJV/63oI8z+6blXZ/EVxLGOA/5gsPpqAVXG0DRHi3mIG6X4vZraSnT0R2xeQgzG9Ap6OJ8lVy3LX1QCJA5kbfNGsPlDGfE7VHoELqk+ixO6mI3BNdUcA1bAZQxzA0gB34TyPPyQfBV2U/hgfVXqOOc4+EOI6BOqpjDl8sztRZK1/p4SJtZo0CYvqDfI3Upql9AuJuyCD04/L6KfGYM1aekW1OBPpcqvm724fDuHFw0j13+UplkP0v6wZ9souDT7yNw2duDQOSSzNLE2SWT5bVxkzNqPLWvi4WyymiKrAdhFhynf76LCd6tl2Uqh9GBu03veF6LURTSY/RvbNv+xosPllFt3wfPZLH5nSDdLaeobQGiJ5SbKJkDdoPmnYnEBzQAAPE35Efoq7WEaW/L5Arqbg6Q2B+WSYPKYUlXEnT1RqGoRmFJsyDBS3XkbG7DBVZrnnkn0MgDrkynsrDiiuX1RzEea6OEHOzId7OYk02im4kgWBPDotJp5LHHF023JHoiGR9o2Pf3ZnpKzdZplnfD/Ivk0IYu6VJp4hNhZqIyMhLSnwugKTiI00w0QrGlJ0Ddcdkr9wuv0tFyguf9rKOHBA8T/wArbn14D1Xmef8AajEYiQXaGH8DTY85duforNOjnbz0gXPBv827W0WuNOn437Q3YHk537SpqODL2h1YxP4RsB15rx/L8X3NRr4kAgkcwF6HjMZQxTGvFawG2qN+befmtarRwq5XICnu46DxZTbtHoka7RyWFxuPoU9qhJ6OJ+iWQF+KqaWOc1o3JJmPJWOUFtj9m77xqcK7QrGByGnTbeXGN3En6rO5/mYpDUbAmGgfeyVOxrhLkbCuMg1/mDBwn0Xf85aNgsbTzxrvhc2eSs08S53L2H1Q7rF2M8Nb6NI7tYzUad9fFsEQOZtsqYwVN7+8fLidrW9AosBiNJmJEQQiBxzeXyRRtUu2B4nB8IsNJI0sGkK5g8FTA8ZBKC5hnIY2S0n1A2WZxHbjSYLI/wDb6o1JPoGSaXPB6f8A1dNsQArOGzFhmAF5phu0PejhHQo5gsxZzj1XeTDFSgsZybl+Y02sc97g1rRJcbAAcSvM8X2nbjXnSS0MBLWuiC0bnnqIvHSFW7ZZuMSzuaJJaxwL+VQ7aeoBg/2WQqVO4LRs4ifRdZ/2LBk22ZltibWlWsks/hcy8KSoupnOBiS9WsszN9F2pp8+qpOTVvNJ8MGLcXlHomX9o21RBgOi/D6pz8xYDdw9157Trlpt0nyWywjGVCHOEmNuE8/NU7o7P4L1Vsp9JZCbMx12Zf75qjmGYhji0m8A7HirNImXU2sLfD7gcfdUKmHe9p1CYJhw6WPmElTyxC1Fm/GAbic0AXKOdN5OJ5bBSh1EhrGg94XHU4j8PBt+Z38lRxuCa2o4M2kxZMW19jPk2fwEamPcWg6YBn8XLhYLT9g6LRUe4RJYDYkkGTY9VjMPg3noPkt72GwrMOyo+pAcSBO1mjb3JQ4XSOqvslPDZt8LWIsdleF9lmT2noAwHs90+l2kpA/EI4xss7VaL+uv/ReTeeTQwkoXY1mjXIiJmbR5rNZn2oEEU4PXh/Kz66bLHiKCyH8bmTKQlxCxOfdpXvkMOhvP8R8uSDZhW7x2qo8k+dh5BVWmmNz7rWo0ChzLli5WJFHEPFyATzPVBsRVJPRaDFZgwS0G8beYB/ZAca+DcRN/RaEYoru1P2S4fLe8EtMqw3IncQmYMhmlwqAahNxDZ2IJB4EEbcFocvz0BxZUaNQMEbX9FDngOqUJvC7A7sngK1kVd+Fqio242c38w/daTFCk8AsseIj5hCa9CCl+TJcjV/Y9Ny/M6eIol1MyYMj8TTycFncxyn+payw8M/OP2Way2o+k8Ppkgjfk5vFpHIr0Dse4Oe9u40z7EfuUh58iDcfHBs857T9nm0GF5t+5WPo4uq0+B7h0n9CvR+39Spia5pUqbnU6RiYgF+xN+A290HwXY2u6CWNaOpk+wVtNLgrTzLDzgF5fnWJsLO823PtC0WCxNZ0ag1g9Z9AieB7HPETU9mq3iOxYe2O9fHIGB680iVW59Do3qKw3kHuznDMIFnvHPxEHy2CI4XE08QNL2UyHbh1NrkJf/h85pljgfOytYPs9XYb/AFQyra6B8kZdlDtH2AaGOrYUljwJ0Nc4seBcgTLmujYSRaLbrLdnsa7xaiXNIFnEuB8wbL0rEZj3LC1zpI4cl5m94p1SBBaTqbA2aSYEcIRwk5JxZka/EeI+zRZnju6pf6FJpDiHF1z3cDiP1mN0AzbFNq4cvIAewiCeR3aCZPGY5gIpisa5ujU2Ih3IQLHoQY+qxud4vvKjtBPdg+EbC3EjmjphlmfVFt5JsPjYCSDyRsuqz40Xdxeq01AQi1WiqNWkrcoCkysUSyvMjTGm+409LiR5Qh7mrgSJRUlhjYScXlHoeHxAc2+x+4RbB6AzTAG/zXnOX5oWWdJbz4j91paOasIADgSY2PFZ1lEomjXbXLn2OzXK6bZc2LLmW5T3jRqMG56wdpvsq+cYzZv5j/dFcurMO0mGlvK/L58l36tp0owk8HamTWdcwBA3AgXPz49EO77Et8M627Q6fS+/DfqjTsZ4SeAPJV6bg4AD8JtvuLifSAgjJo6NEY9AhrXkAlgBJiAdkyphXkEy0AB244tvE7eqMOa3Tcbg7EyBzIG5ibdUeoU9bSIbp48TGn8sbQCJTPMzrITfUjzV2c19AZPgBkNl2kHmBMSrBxNV0EOsdh+it5nkr2vuwgHaJIIJtB8k6nhRHxABvP02TN69GXZZYuOcgXFPcTaoRzBIt68USNWmGtkEWs8GbbEifXkqOJpa6jtF5Njz5lGsvyrUxrHcdpGwmP29l0pcchumySWCjWwPeDvA5jjvqIh1rXgidlWr5c+oQXknSItYRJKM4rs+5gDmcOUeRuY6pzK4pM0ujptMXkx+yFT+hVtU6lyCv6GKVxZjw6+xGz2nzsf/AF6qepl4GLHeOAGkEkceUfJVMZjnP8DDALgPOT/ZVcHXLiGOE6Z0w0COYsEzDwRp5bZqTPQMDi8K1wm4jqDPC6WIqUqhlh9D+6x1KnGzTxJg7Abk9FJQxTqhPdiGjckz/dK2ezY+bXHls1TGsbu4eUg/JansrV0h9QmNVh0EyT9F5dmGNNEAmXOngCG8/igj0CGVM+ru2eQOW/1URqbakTLX1zhhZ5PbsRj8OzdzfqqGK7UYdn4v0+q8gfiapaXOeeW8STwt6n0VnL8DLO8IL7xAI1DqZ2B4I5bkuyq9TD0mzfYr/EOk0wL8OJ38hCo4jt/ULoY2PQcp4rHZhgCXE02G4EzHK9gVPgcJUs50B0wZuCBxHWyhpYzkGV1nqJoqnajGP2n6fQJ7MyqOjXWIHGQTbz+9lWoB/iaHkNP4eEchZS/04MhIbQ1QukuZY/gkzapBcKZ+EwHE76m+cQZ9Vncuwbu9LniRxPP0RQYVrREWmfVOfUgWiESlhYQqOlalum8gbtHiyWBgNpMbyGnh8gPJZssRnMG6nHoqT6S06qtsEVrJLdwUC1JWTSSRYByHalJVKtFGqtGeEHkqlSkr0oioyAlSkoXU0XqUVVqUUmURiZQ0LgbFxuFZdTUZal7QsjO8d+Y+5srOX4t9N0tPmCSQfMfqoNKe0KNi+idzCtLPXg+JoIO4Ft/dStz1rXCGuLTOqYB/WfkhIC5pS3p4P0MV817NHl3aZuoamlvXcTwm9uK02W48FljqF7gTI99gvNQxXMHi30/gcRcEjgY4EckmzSJ/tGw1L/qPT2YhtQFsEWjU3wkA2sLjmPUobisuptbo0gwOPK95gXsg2A7UwCHtiYFrgAX5Tup3ZzSP4xBPlfkZuqcqZx9FmMq29xPgMpYDLQLGB1kxJ8ueyJVsMIjpeOAP3KqYfFNtxG5jykX9lZw9eRqNp52G5M+31SpN+x0cdokru/05bsLAHmLfSfZU82yI1YcIL4BIPG3ysArjcQXxxH7Twjfc+qv03aWE8T5WF+aDLTyiLa42R2swFXKix4cWGBfbiLg3VVuIZRbLGaqjiZLiLDpHHf2XoGNeHNdqG481j8yydjnSzw9OCsV25/cZtmgnHmLyB8uo1XzNSZBadp0kXWlw+XMptgCJ+ZQijl1RhgC8os+k+A1zr8uN44m6Oc16Ky01s3jAKzUfhsQPu3ugjcMNVlqKuXAxcprMp5IVakjQhpVGO0o47CGoaTKYhhAtzdcEk9LorlWVVKZB1DSZ2O4F9j6KxhKLm+HVtMbWB3ubhWqVQgBs2GyXOx4whdeje7l8EdXD8Yj7lRNaPL6K09wvAjko2MQJmg0kcp0/hj+6lrNiU2iLwVTzXEOc5zWSBMaunT90yqmVssIXZbGtZYzE12g3NzsONt0HxVLVULrxp0xwje481bp4aLnfmbk+ZTnU1s0aONfL5Zl3alz4QNfSUTqKJmkmGirLgVsgo0F1EjRSQeMLcSYTHggCpfkRuFbqYeRI8TeY4eYWd0x8Pur2Cxb2XBg/JVqdW1xMs2afPMSxUoqtUoovQxVKpZ3+m7mPhPmP2Xa+BIExLfzNu3+FeW2azFlbmPDM7UoKs6kjlTDclUqYdC4BKQKNNdDVddQTDSS9oWStC7pU/dpaF2DskIanBqlDE8MU7SMkMJpYrXdpd2o2E7itTLm/CSPIkfRXcDmtWnadTZuDc+jjdR92u90lypUu0HG1rpkmIz+uXAthjRFhcuAgw5xvw4R6rSZPn4rS1w0uHWZF/h4/3WWNBdbh0iekjJYSGw1Mk8s9Arv1CBc+fD09boR3R1c4PC+yyrMIWnU0kEcQYN1Jrr6tQqunz9NtlX/4+S6ZYWuXtGtcRNgqzpJlCqGZ1dqjQ4fmFj7bfROfj3/gp2tu6POInok/DtTxgb8qtrsKtF1OLD2Q2jmB8M04v4riBfhz8lC+tWdUcQ5oZ+FpG3WQRJKlaG5vGAZauv7C73Cdvn99VWxGLbSlzhINhcWJne/KbcYULXP3Lh6NAHzlMGFbqLouTJPEnqrNX46Tf6xE9akv0j6eZtc3wteemkt9ZPBUKuCqVKnea3M2gMOwH1niijWAJ7TCv16GuHrJUs1U5jKNIi5c4mIuYn0ED5JFgT3OUZKsxrjHpCHNvtkbgmFqkKaSjBIy1MLVLqTHFCzsEZCSdCSEnAFpj78lKBKSSwDWGkq9hca+mfA49Qdj6JJI4TlF8MGUVJchHDYmnVs5ha78zdv/AJ29l3H4E0zBgzySSW3W20smXYsPgovw4Vd1BJJFJIJMjNJNNNcSS8EnRSTtCSSk45pXdK6kpOEGJ2lJJdg4cGJ4akkowcdDF0MSSUpEErWJ4YkkjSOHtantCSSlAkgXQUklJDESuSkkpOFK5KSSg4YSmkriSFhHIU2Hw2orqShES6D2ByAObMj5pJJIxOW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50" name="Picture 10" descr="http://2.bp.blogspot.com/-M0Lz9UBw3Oo/T8-DvDB0sRI/AAAAAAAAIsc/rMje3Ezq7oY/s1600/sandwich-production.jpg">
            <a:hlinkClick r:id="rId2"/>
          </p:cNvPr>
          <p:cNvPicPr>
            <a:picLocks noChangeAspect="1" noChangeArrowheads="1"/>
          </p:cNvPicPr>
          <p:nvPr/>
        </p:nvPicPr>
        <p:blipFill>
          <a:blip r:embed="rId3" cstate="print"/>
          <a:srcRect/>
          <a:stretch>
            <a:fillRect/>
          </a:stretch>
        </p:blipFill>
        <p:spPr bwMode="auto">
          <a:xfrm>
            <a:off x="5940152" y="3626175"/>
            <a:ext cx="2561590" cy="1891056"/>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93808"/>
          </a:xfrm>
        </p:spPr>
        <p:txBody>
          <a:bodyPr/>
          <a:lstStyle/>
          <a:p>
            <a:pPr algn="just">
              <a:buNone/>
            </a:pPr>
            <a:r>
              <a:rPr lang="el-GR" dirty="0" smtClean="0"/>
              <a:t>Η </a:t>
            </a:r>
            <a:r>
              <a:rPr lang="el-GR" b="1" dirty="0" smtClean="0"/>
              <a:t>θεματική πρόταση </a:t>
            </a:r>
            <a:r>
              <a:rPr lang="el-GR" dirty="0" smtClean="0"/>
              <a:t>είναι το κομμάτι του ψωμιού που </a:t>
            </a:r>
            <a:r>
              <a:rPr lang="el-GR" b="1" dirty="0" smtClean="0"/>
              <a:t>σκεπάζει όλα τα από κάτω</a:t>
            </a:r>
            <a:r>
              <a:rPr lang="el-GR" dirty="0" smtClean="0"/>
              <a:t>.</a:t>
            </a:r>
          </a:p>
          <a:p>
            <a:pPr algn="just">
              <a:buNone/>
            </a:pPr>
            <a:endParaRPr lang="el-GR" dirty="0" smtClean="0"/>
          </a:p>
          <a:p>
            <a:pPr algn="just">
              <a:buNone/>
            </a:pPr>
            <a:endParaRPr lang="en-US" dirty="0" smtClean="0"/>
          </a:p>
          <a:p>
            <a:pPr algn="just">
              <a:buNone/>
            </a:pPr>
            <a:endParaRPr lang="en-US" dirty="0" smtClean="0"/>
          </a:p>
          <a:p>
            <a:pPr algn="just">
              <a:buNone/>
            </a:pPr>
            <a:endParaRPr lang="en-US" dirty="0" smtClean="0"/>
          </a:p>
          <a:p>
            <a:pPr algn="just">
              <a:buNone/>
            </a:pPr>
            <a:r>
              <a:rPr lang="el-GR" dirty="0" smtClean="0"/>
              <a:t>Άρα είναι το γενικό θέμα.</a:t>
            </a:r>
          </a:p>
          <a:p>
            <a:pPr>
              <a:buNone/>
            </a:pPr>
            <a:endParaRPr lang="en-US" dirty="0" smtClean="0"/>
          </a:p>
          <a:p>
            <a:pPr>
              <a:buNone/>
            </a:pPr>
            <a:endParaRPr lang="en-US" dirty="0" smtClean="0"/>
          </a:p>
        </p:txBody>
      </p:sp>
      <p:pic>
        <p:nvPicPr>
          <p:cNvPr id="9218" name="Picture 2" descr="http://2.bp.blogspot.com/-M0Lz9UBw3Oo/T8-DvDB0sRI/AAAAAAAAIsc/rMje3Ezq7oY/s1600/sandwich-production.jpg">
            <a:hlinkClick r:id="rId2"/>
          </p:cNvPr>
          <p:cNvPicPr>
            <a:picLocks noChangeAspect="1" noChangeArrowheads="1"/>
          </p:cNvPicPr>
          <p:nvPr/>
        </p:nvPicPr>
        <p:blipFill>
          <a:blip r:embed="rId3" cstate="print"/>
          <a:srcRect/>
          <a:stretch>
            <a:fillRect/>
          </a:stretch>
        </p:blipFill>
        <p:spPr bwMode="auto">
          <a:xfrm>
            <a:off x="4705549" y="2708920"/>
            <a:ext cx="3609007" cy="2664296"/>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5333224"/>
          </a:xfrm>
        </p:spPr>
        <p:txBody>
          <a:bodyPr/>
          <a:lstStyle/>
          <a:p>
            <a:pPr>
              <a:buNone/>
            </a:pPr>
            <a:r>
              <a:rPr lang="el-GR" dirty="0" smtClean="0"/>
              <a:t>Οι πιο αδύνατοι μαθητές εντόπισαν μέσα από</a:t>
            </a:r>
          </a:p>
          <a:p>
            <a:pPr>
              <a:buNone/>
            </a:pPr>
            <a:r>
              <a:rPr lang="el-GR" dirty="0" smtClean="0"/>
              <a:t>ομάδες λέξεων, την λέξη που περιλαμβάνει όλα τα</a:t>
            </a:r>
          </a:p>
          <a:p>
            <a:pPr>
              <a:buNone/>
            </a:pPr>
            <a:r>
              <a:rPr lang="el-GR" dirty="0" smtClean="0"/>
              <a:t>υπόλοιπα. </a:t>
            </a:r>
          </a:p>
          <a:p>
            <a:pPr>
              <a:buNone/>
            </a:pPr>
            <a:endParaRPr lang="el-GR" dirty="0" smtClean="0"/>
          </a:p>
          <a:p>
            <a:pPr>
              <a:buNone/>
            </a:pPr>
            <a:r>
              <a:rPr lang="el-GR" dirty="0" smtClean="0"/>
              <a:t>Παράδειγμα:</a:t>
            </a:r>
          </a:p>
          <a:p>
            <a:endParaRPr lang="el-GR" dirty="0"/>
          </a:p>
        </p:txBody>
      </p:sp>
      <p:sp>
        <p:nvSpPr>
          <p:cNvPr id="4" name="Rounded Rectangle 3"/>
          <p:cNvSpPr/>
          <p:nvPr/>
        </p:nvSpPr>
        <p:spPr>
          <a:xfrm>
            <a:off x="4499992" y="3933056"/>
            <a:ext cx="3528392" cy="22322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sz="2400" dirty="0" smtClean="0"/>
              <a:t>Τρένο</a:t>
            </a:r>
          </a:p>
          <a:p>
            <a:r>
              <a:rPr lang="el-GR" sz="2400" dirty="0" smtClean="0"/>
              <a:t>Αεροπλάνο</a:t>
            </a:r>
          </a:p>
          <a:p>
            <a:r>
              <a:rPr lang="el-GR" sz="2400" dirty="0" smtClean="0"/>
              <a:t>Αυτοκίνητο</a:t>
            </a:r>
          </a:p>
          <a:p>
            <a:r>
              <a:rPr lang="el-GR" sz="2400" dirty="0" smtClean="0"/>
              <a:t>Λεωφορείο</a:t>
            </a:r>
          </a:p>
          <a:p>
            <a:r>
              <a:rPr lang="el-GR" sz="2400" dirty="0" smtClean="0"/>
              <a:t>Μέσα μεταφοράς </a:t>
            </a:r>
            <a:endParaRPr lang="el-GR"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65816"/>
          </a:xfrm>
        </p:spPr>
        <p:txBody>
          <a:bodyPr/>
          <a:lstStyle/>
          <a:p>
            <a:pPr>
              <a:buNone/>
            </a:pPr>
            <a:r>
              <a:rPr lang="el-GR" dirty="0" smtClean="0"/>
              <a:t>Προχώρησαν ένα βήμα παρακάτω, από τις λέξεις</a:t>
            </a:r>
          </a:p>
          <a:p>
            <a:pPr>
              <a:buNone/>
            </a:pPr>
            <a:r>
              <a:rPr lang="el-GR" dirty="0" smtClean="0"/>
              <a:t>σε ιδέες νοήματα:</a:t>
            </a:r>
          </a:p>
          <a:p>
            <a:pPr>
              <a:buNone/>
            </a:pPr>
            <a:r>
              <a:rPr lang="el-GR" dirty="0" smtClean="0"/>
              <a:t>Παράδειγμα:</a:t>
            </a:r>
          </a:p>
          <a:p>
            <a:pPr>
              <a:buNone/>
            </a:pPr>
            <a:endParaRPr lang="el-GR" dirty="0" smtClean="0"/>
          </a:p>
          <a:p>
            <a:pPr>
              <a:buNone/>
            </a:pPr>
            <a:endParaRPr lang="el-GR" dirty="0" smtClean="0"/>
          </a:p>
          <a:p>
            <a:pPr>
              <a:buNone/>
            </a:pPr>
            <a:endParaRPr lang="el-GR" dirty="0" smtClean="0"/>
          </a:p>
          <a:p>
            <a:pPr>
              <a:buNone/>
            </a:pPr>
            <a:endParaRPr lang="el-GR" dirty="0" smtClean="0"/>
          </a:p>
          <a:p>
            <a:pPr algn="just">
              <a:buNone/>
            </a:pPr>
            <a:endParaRPr lang="el-GR" dirty="0" smtClean="0"/>
          </a:p>
          <a:p>
            <a:pPr algn="just">
              <a:buNone/>
            </a:pPr>
            <a:endParaRPr lang="el-GR" dirty="0" smtClean="0"/>
          </a:p>
        </p:txBody>
      </p:sp>
      <p:sp>
        <p:nvSpPr>
          <p:cNvPr id="4" name="Rounded Rectangle 3"/>
          <p:cNvSpPr/>
          <p:nvPr/>
        </p:nvSpPr>
        <p:spPr>
          <a:xfrm>
            <a:off x="683568" y="2492896"/>
            <a:ext cx="7632848"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Tx/>
              <a:buChar char="-"/>
            </a:pPr>
            <a:r>
              <a:rPr lang="el-GR" sz="2800" dirty="0" smtClean="0"/>
              <a:t>Δεν ρυπαίνουμε το περιβάλλον.</a:t>
            </a:r>
          </a:p>
          <a:p>
            <a:pPr>
              <a:buFontTx/>
              <a:buChar char="-"/>
            </a:pPr>
            <a:r>
              <a:rPr lang="el-GR" sz="2800" dirty="0" smtClean="0"/>
              <a:t>Εξοικονομούμε πρώτες ύλες, γιατί τα υλικά που ανακυκλώνουμε μπορούν να ξαναχρησιμοποιηθούν για να φτιαχτεί πάλι χαρτί, γυαλί, μέταλλο.</a:t>
            </a:r>
          </a:p>
          <a:p>
            <a:pPr>
              <a:buFontTx/>
              <a:buChar char="-"/>
            </a:pPr>
            <a:r>
              <a:rPr lang="el-GR" sz="2800" dirty="0" smtClean="0"/>
              <a:t>Τα καλά της ανακύκλωσης είναι πολλά. </a:t>
            </a:r>
            <a:endParaRPr lang="el-GR"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8424" y="620688"/>
            <a:ext cx="596864" cy="8208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29600" cy="1944216"/>
          </a:xfrm>
        </p:spPr>
        <p:txBody>
          <a:bodyPr/>
          <a:lstStyle/>
          <a:p>
            <a:pPr algn="just">
              <a:buNone/>
            </a:pPr>
            <a:r>
              <a:rPr lang="el-GR" dirty="0" smtClean="0"/>
              <a:t>Οι πιο καλοί μαθητές ασχολήθηκαν με άλλο</a:t>
            </a:r>
          </a:p>
          <a:p>
            <a:pPr algn="just">
              <a:buNone/>
            </a:pPr>
            <a:r>
              <a:rPr lang="el-GR" dirty="0" smtClean="0"/>
              <a:t>επίπεδο ασκήσεων. Τους δόθηκαν οι επιμέρους</a:t>
            </a:r>
          </a:p>
          <a:p>
            <a:pPr algn="just">
              <a:buNone/>
            </a:pPr>
            <a:r>
              <a:rPr lang="el-GR" dirty="0" smtClean="0"/>
              <a:t>προτάσεις για να σκεφτούν τη θεματική πρόταση. </a:t>
            </a:r>
          </a:p>
          <a:p>
            <a:pPr>
              <a:buNone/>
            </a:pPr>
            <a:r>
              <a:rPr lang="el-GR" dirty="0" smtClean="0"/>
              <a:t>Παράδειγμα:</a:t>
            </a:r>
          </a:p>
          <a:p>
            <a:endParaRPr lang="el-GR" dirty="0"/>
          </a:p>
        </p:txBody>
      </p:sp>
      <p:sp>
        <p:nvSpPr>
          <p:cNvPr id="5" name="Rounded Rectangle 4"/>
          <p:cNvSpPr/>
          <p:nvPr/>
        </p:nvSpPr>
        <p:spPr>
          <a:xfrm>
            <a:off x="683568" y="2996952"/>
            <a:ext cx="7632848" cy="26642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l-GR" sz="2800" dirty="0" smtClean="0"/>
              <a:t>Στα σκυλάκια αρέσει να κάθονται κοντά στο αφεντικό τους και να του κάνουν παρέα.</a:t>
            </a:r>
          </a:p>
          <a:p>
            <a:pPr>
              <a:buFont typeface="Arial" pitchFamily="34" charset="0"/>
              <a:buChar char="•"/>
            </a:pPr>
            <a:r>
              <a:rPr lang="el-GR" sz="2800" dirty="0" smtClean="0"/>
              <a:t>Ακόμα γαβγίζουν, όταν νιώθουν κίνδυνο και προειδοποιούν το αφεντικό τους.</a:t>
            </a:r>
          </a:p>
          <a:p>
            <a:pPr>
              <a:buFont typeface="Arial" pitchFamily="34" charset="0"/>
              <a:buChar char="•"/>
            </a:pPr>
            <a:r>
              <a:rPr lang="el-GR" sz="2800" dirty="0" smtClean="0"/>
              <a:t>Τέλος, δεν ξεχνούν το αφεντικό τους ακόμα και αν το αποχωριστούν για καιρό.</a:t>
            </a:r>
            <a:endParaRPr lang="el-GR"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09832"/>
          </a:xfrm>
        </p:spPr>
        <p:txBody>
          <a:bodyPr/>
          <a:lstStyle/>
          <a:p>
            <a:pPr>
              <a:buNone/>
            </a:pPr>
            <a:r>
              <a:rPr lang="el-GR" dirty="0" smtClean="0"/>
              <a:t>Εξήγησα ότι η κατακλείδα, η τελευταία πρόταση</a:t>
            </a:r>
          </a:p>
          <a:p>
            <a:pPr>
              <a:buNone/>
            </a:pPr>
            <a:r>
              <a:rPr lang="el-GR" dirty="0" smtClean="0"/>
              <a:t>της παραγράφου, είναι το δεύτερο κομμάτι του</a:t>
            </a:r>
          </a:p>
          <a:p>
            <a:pPr>
              <a:buNone/>
            </a:pPr>
            <a:r>
              <a:rPr lang="el-GR" dirty="0" smtClean="0"/>
              <a:t>ψωμιού που κρατά όλα τα υπόλοιπα υλικά που</a:t>
            </a:r>
          </a:p>
          <a:p>
            <a:pPr>
              <a:buNone/>
            </a:pPr>
            <a:r>
              <a:rPr lang="el-GR" dirty="0" smtClean="0"/>
              <a:t>βάζουμε στο σάντουιτς. </a:t>
            </a:r>
          </a:p>
          <a:p>
            <a:pPr>
              <a:buNone/>
            </a:pPr>
            <a:endParaRPr lang="el-GR" dirty="0" smtClean="0"/>
          </a:p>
          <a:p>
            <a:pPr>
              <a:buNone/>
            </a:pPr>
            <a:r>
              <a:rPr lang="el-GR" dirty="0" smtClean="0"/>
              <a:t>Εξασκηθήκαμε κάνοντας ανάλογες ασκήσεις για</a:t>
            </a:r>
          </a:p>
          <a:p>
            <a:pPr>
              <a:buNone/>
            </a:pPr>
            <a:r>
              <a:rPr lang="el-GR" dirty="0" smtClean="0"/>
              <a:t>εντοπισμό της κατακλείδας.</a:t>
            </a:r>
          </a:p>
          <a:p>
            <a:pPr>
              <a:buFontTx/>
              <a:buChar char="-"/>
            </a:pPr>
            <a:r>
              <a:rPr lang="el-GR" dirty="0" smtClean="0"/>
              <a:t>γράψιμο κατακλείδας</a:t>
            </a:r>
          </a:p>
          <a:p>
            <a:pPr>
              <a:buNone/>
            </a:pPr>
            <a:endParaRPr lang="el-GR" dirty="0" smtClean="0"/>
          </a:p>
          <a:p>
            <a:pPr>
              <a:buNone/>
            </a:pPr>
            <a:r>
              <a:rPr lang="el-GR" dirty="0" smtClean="0"/>
              <a:t>- Ανάλογα δουλέψαμε και στο πώς αναπτύσσουμε τη θεματική πρόταση κάνοντας σχόλια ή πιο απλά τι βάζουμε μέσα στο σάντουιτς. </a:t>
            </a:r>
          </a:p>
          <a:p>
            <a:pPr>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91264" cy="5593808"/>
          </a:xfrm>
        </p:spPr>
        <p:txBody>
          <a:bodyPr>
            <a:normAutofit lnSpcReduction="10000"/>
          </a:bodyPr>
          <a:lstStyle/>
          <a:p>
            <a:pPr>
              <a:buNone/>
            </a:pPr>
            <a:r>
              <a:rPr lang="el-GR" dirty="0" smtClean="0"/>
              <a:t>Για να μεγαλώσουμε την παράγραφο μας (δηλαδή</a:t>
            </a:r>
          </a:p>
          <a:p>
            <a:pPr>
              <a:buNone/>
            </a:pPr>
            <a:r>
              <a:rPr lang="el-GR" dirty="0" smtClean="0"/>
              <a:t>να προωθήσουμε τη χρήση επαυξημένων</a:t>
            </a:r>
          </a:p>
          <a:p>
            <a:pPr>
              <a:buNone/>
            </a:pPr>
            <a:r>
              <a:rPr lang="el-GR" dirty="0" smtClean="0"/>
              <a:t>προτάσεων αντί απλών) πάλι θυμηθήκαμε το</a:t>
            </a:r>
          </a:p>
          <a:p>
            <a:pPr>
              <a:buNone/>
            </a:pPr>
            <a:r>
              <a:rPr lang="el-GR" dirty="0" smtClean="0"/>
              <a:t>σάντουιτς:</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Θα πρέπει να βάζουμε μεγαλύτερα κομμάτια στο</a:t>
            </a:r>
          </a:p>
          <a:p>
            <a:pPr>
              <a:buNone/>
            </a:pPr>
            <a:r>
              <a:rPr lang="el-GR" dirty="0" smtClean="0"/>
              <a:t>σάντουιτς που φτιάχνουμε (π.χ. όχι λεπτές</a:t>
            </a:r>
          </a:p>
          <a:p>
            <a:pPr>
              <a:buNone/>
            </a:pPr>
            <a:r>
              <a:rPr lang="el-GR" dirty="0" err="1" smtClean="0"/>
              <a:t>φετούλες</a:t>
            </a:r>
            <a:r>
              <a:rPr lang="el-GR" dirty="0" smtClean="0"/>
              <a:t> ντομάτας).</a:t>
            </a:r>
            <a:endParaRPr lang="el-GR" dirty="0"/>
          </a:p>
        </p:txBody>
      </p:sp>
      <p:pic>
        <p:nvPicPr>
          <p:cNvPr id="4" name="Picture 2" descr="http://2.bp.blogspot.com/-M0Lz9UBw3Oo/T8-DvDB0sRI/AAAAAAAAIsc/rMje3Ezq7oY/s1600/sandwich-production.jpg">
            <a:hlinkClick r:id="rId2"/>
          </p:cNvPr>
          <p:cNvPicPr>
            <a:picLocks noChangeAspect="1" noChangeArrowheads="1"/>
          </p:cNvPicPr>
          <p:nvPr/>
        </p:nvPicPr>
        <p:blipFill>
          <a:blip r:embed="rId3" cstate="print"/>
          <a:srcRect/>
          <a:stretch>
            <a:fillRect/>
          </a:stretch>
        </p:blipFill>
        <p:spPr bwMode="auto">
          <a:xfrm>
            <a:off x="5868144" y="2492896"/>
            <a:ext cx="2828681" cy="2088232"/>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2975992"/>
          </a:xfrm>
        </p:spPr>
        <p:txBody>
          <a:bodyPr>
            <a:noAutofit/>
          </a:bodyPr>
          <a:lstStyle/>
          <a:p>
            <a:pPr algn="ct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l-GR" sz="3200" dirty="0" smtClean="0"/>
              <a:t>ΠΕΡΙΦΕΡΕΙΑΚΟ ΔΗΜΟΤΙΚΟ ΣΧΟΛΕΙΟ ΑΓΙΑΣ ΜΑΡΙΝΑΣ ΞΥΛΙΑΤΟΥ</a:t>
            </a:r>
            <a:br>
              <a:rPr lang="el-GR" sz="3200" dirty="0" smtClean="0"/>
            </a:br>
            <a:r>
              <a:rPr lang="el-GR" sz="3200" dirty="0" smtClean="0"/>
              <a:t/>
            </a:r>
            <a:br>
              <a:rPr lang="el-GR" sz="3200" dirty="0" smtClean="0"/>
            </a:br>
            <a:r>
              <a:rPr lang="el-GR" sz="3200" dirty="0" smtClean="0"/>
              <a:t>ΣΧΕΔΙΟ ΔΡΑΣΗΣ ΓΙΑ ΤΗ ΒΕΛΤΙΩΣΗ </a:t>
            </a:r>
            <a:br>
              <a:rPr lang="el-GR" sz="3200" dirty="0" smtClean="0"/>
            </a:br>
            <a:r>
              <a:rPr lang="el-GR" sz="3200" dirty="0" smtClean="0"/>
              <a:t>ΤΩΝ ΜΑΘΗΤΩΝ Ε΄ ΚΑΙ ΣΤ΄ ΤΑΞΗΣ</a:t>
            </a:r>
            <a:br>
              <a:rPr lang="el-GR" sz="3200" dirty="0" smtClean="0"/>
            </a:br>
            <a:r>
              <a:rPr lang="el-GR" sz="3200" dirty="0" smtClean="0"/>
              <a:t>ΣΤΗΝ  ΠΑΡΑΓΩΓΗ ΓΡΑΠΤΟΥ ΛΟΓΟΥ</a:t>
            </a:r>
            <a:endParaRPr lang="en-GB" sz="3200" dirty="0"/>
          </a:p>
        </p:txBody>
      </p:sp>
      <p:sp>
        <p:nvSpPr>
          <p:cNvPr id="3" name="Subtitle 2"/>
          <p:cNvSpPr>
            <a:spLocks noGrp="1"/>
          </p:cNvSpPr>
          <p:nvPr>
            <p:ph type="subTitle" idx="1"/>
          </p:nvPr>
        </p:nvSpPr>
        <p:spPr>
          <a:xfrm>
            <a:off x="457200" y="3899938"/>
            <a:ext cx="8115328" cy="2481390"/>
          </a:xfrm>
        </p:spPr>
        <p:txBody>
          <a:bodyPr>
            <a:normAutofit fontScale="92500" lnSpcReduction="20000"/>
          </a:bodyPr>
          <a:lstStyle/>
          <a:p>
            <a:endParaRPr lang="el-GR" sz="2000" dirty="0" smtClean="0"/>
          </a:p>
          <a:p>
            <a:endParaRPr lang="el-GR" sz="2000" dirty="0" smtClean="0"/>
          </a:p>
          <a:p>
            <a:r>
              <a:rPr lang="el-GR" sz="2000" dirty="0" smtClean="0"/>
              <a:t>ΕΚΠΑΙΔΕΥΤΙΚΟΣ: ΜΑΡΙΝΑ ΧΡΙΣΤΑΚΗ</a:t>
            </a:r>
          </a:p>
          <a:p>
            <a:r>
              <a:rPr lang="el-GR" sz="2000" dirty="0" smtClean="0"/>
              <a:t>ΔΙΕΥΘΥΝΤΡΙΑ: ΕΛΛΗ ΣΚΟΥΦΑΡΗ</a:t>
            </a:r>
          </a:p>
          <a:p>
            <a:endParaRPr lang="el-GR" sz="2000" dirty="0" smtClean="0"/>
          </a:p>
          <a:p>
            <a:endParaRPr lang="el-GR" sz="2000" dirty="0" smtClean="0"/>
          </a:p>
          <a:p>
            <a:endParaRPr lang="el-GR" sz="2000" dirty="0" smtClean="0"/>
          </a:p>
          <a:p>
            <a:endParaRPr lang="el-GR" sz="2000" dirty="0"/>
          </a:p>
          <a:p>
            <a:r>
              <a:rPr lang="el-GR" sz="2000" dirty="0" smtClean="0"/>
              <a:t>ΣΧΟΛΙΚΗ ΧΡΟΝΙΑ: 2012-2013</a:t>
            </a:r>
            <a:endParaRPr lang="en-GB" sz="2000" dirty="0"/>
          </a:p>
        </p:txBody>
      </p:sp>
      <p:sp>
        <p:nvSpPr>
          <p:cNvPr id="4" name="Footer Placeholder 3"/>
          <p:cNvSpPr>
            <a:spLocks noGrp="1"/>
          </p:cNvSpPr>
          <p:nvPr>
            <p:ph type="ftr" sz="quarter" idx="11"/>
          </p:nvPr>
        </p:nvSpPr>
        <p:spPr>
          <a:xfrm>
            <a:off x="4355976" y="6093296"/>
            <a:ext cx="4680520" cy="288032"/>
          </a:xfrm>
        </p:spPr>
        <p:txBody>
          <a:bodyPr/>
          <a:lstStyle/>
          <a:p>
            <a:r>
              <a:rPr lang="el-GR" sz="1200" i="1" dirty="0" smtClean="0"/>
              <a:t>Περιφερειακό Δημοτικό Σχολείο Αγίας Μαρίνας </a:t>
            </a:r>
            <a:r>
              <a:rPr lang="el-GR" sz="1200" i="1" dirty="0" err="1" smtClean="0"/>
              <a:t>Ξυλιάτου</a:t>
            </a:r>
            <a:endParaRPr lang="en-US" sz="12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332656"/>
            <a:ext cx="596864" cy="820864"/>
          </a:xfrm>
          <a:prstGeom prst="rect">
            <a:avLst/>
          </a:prstGeom>
        </p:spPr>
      </p:pic>
    </p:spTree>
    <p:extLst>
      <p:ext uri="{BB962C8B-B14F-4D97-AF65-F5344CB8AC3E}">
        <p14:creationId xmlns="" xmlns:p14="http://schemas.microsoft.com/office/powerpoint/2010/main" val="331187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93808"/>
          </a:xfrm>
        </p:spPr>
        <p:txBody>
          <a:bodyPr/>
          <a:lstStyle/>
          <a:p>
            <a:pPr>
              <a:buNone/>
            </a:pPr>
            <a:r>
              <a:rPr lang="el-GR" dirty="0" smtClean="0"/>
              <a:t>π.χ.</a:t>
            </a:r>
          </a:p>
          <a:p>
            <a:pPr>
              <a:buNone/>
            </a:pPr>
            <a:r>
              <a:rPr lang="el-GR" dirty="0" smtClean="0"/>
              <a:t>Λεπτή </a:t>
            </a:r>
            <a:r>
              <a:rPr lang="el-GR" dirty="0" err="1" smtClean="0"/>
              <a:t>φετούλα</a:t>
            </a:r>
            <a:r>
              <a:rPr lang="el-GR" dirty="0" smtClean="0"/>
              <a:t> ντομάτας/ζαμπόν:</a:t>
            </a:r>
          </a:p>
          <a:p>
            <a:pPr>
              <a:buNone/>
            </a:pPr>
            <a:r>
              <a:rPr lang="el-GR" dirty="0" smtClean="0"/>
              <a:t>«Η αγαπημένη μου κούκλα φοράει καπέλο και ένα ροζ φόρεμα».</a:t>
            </a:r>
          </a:p>
          <a:p>
            <a:pPr>
              <a:buNone/>
            </a:pPr>
            <a:endParaRPr lang="el-GR" dirty="0" smtClean="0"/>
          </a:p>
          <a:p>
            <a:pPr>
              <a:buNone/>
            </a:pPr>
            <a:r>
              <a:rPr lang="el-GR" dirty="0" smtClean="0"/>
              <a:t>Κανονική φέτα ντομάτας/ζαμπόν:</a:t>
            </a:r>
          </a:p>
          <a:p>
            <a:pPr>
              <a:buNone/>
            </a:pPr>
            <a:r>
              <a:rPr lang="el-GR" dirty="0" smtClean="0"/>
              <a:t>«Η αγαπημένη μου κούκλα φοράει ένα μεγάλο άσπρο καπέλο και ένα ροζ φόρεμα με άσπρους φιόγκους».  </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712968" cy="5593808"/>
          </a:xfrm>
        </p:spPr>
        <p:txBody>
          <a:bodyPr/>
          <a:lstStyle/>
          <a:p>
            <a:pPr>
              <a:buNone/>
            </a:pPr>
            <a:r>
              <a:rPr lang="el-GR" dirty="0" smtClean="0"/>
              <a:t>Στη συνέχεια, δόθηκαν στα παιδιά ομάδες λέξεων</a:t>
            </a:r>
          </a:p>
          <a:p>
            <a:pPr>
              <a:buNone/>
            </a:pPr>
            <a:r>
              <a:rPr lang="el-GR" dirty="0" smtClean="0"/>
              <a:t>ή προτάσεων/νοημάτων και τους ζήτησα να</a:t>
            </a:r>
          </a:p>
          <a:p>
            <a:pPr>
              <a:buNone/>
            </a:pPr>
            <a:r>
              <a:rPr lang="el-GR" dirty="0" smtClean="0"/>
              <a:t>βρουν ποιο δεν είναι σχετικό με τα υπόλοιπα. </a:t>
            </a:r>
          </a:p>
          <a:p>
            <a:pPr>
              <a:buNone/>
            </a:pPr>
            <a:endParaRPr lang="el-GR" dirty="0" smtClean="0"/>
          </a:p>
          <a:p>
            <a:pPr>
              <a:buNone/>
            </a:pPr>
            <a:r>
              <a:rPr lang="el-GR" dirty="0" smtClean="0"/>
              <a:t>Οι πιο αδύνατοι μαθητές ασχολήθηκαν και</a:t>
            </a:r>
          </a:p>
          <a:p>
            <a:pPr>
              <a:buNone/>
            </a:pPr>
            <a:r>
              <a:rPr lang="el-GR" dirty="0" smtClean="0"/>
              <a:t>παρουσίασαν τα αποτελέσματα τους όσον αφορά</a:t>
            </a:r>
          </a:p>
          <a:p>
            <a:pPr>
              <a:buNone/>
            </a:pPr>
            <a:r>
              <a:rPr lang="el-GR" dirty="0" smtClean="0"/>
              <a:t>στις λέξεις και οι υπόλοιποι στις προτάσεις/νοήματα.</a:t>
            </a:r>
          </a:p>
          <a:p>
            <a:pPr>
              <a:buNone/>
            </a:pPr>
            <a:endParaRPr lang="el-GR"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3754760" cy="701824"/>
          </a:xfrm>
        </p:spPr>
        <p:style>
          <a:lnRef idx="1">
            <a:schemeClr val="accent2"/>
          </a:lnRef>
          <a:fillRef idx="2">
            <a:schemeClr val="accent2"/>
          </a:fillRef>
          <a:effectRef idx="1">
            <a:schemeClr val="accent2"/>
          </a:effectRef>
          <a:fontRef idx="minor">
            <a:schemeClr val="dk1"/>
          </a:fontRef>
        </p:style>
        <p:txBody>
          <a:bodyPr/>
          <a:lstStyle/>
          <a:p>
            <a:r>
              <a:rPr lang="el-GR" dirty="0" smtClean="0"/>
              <a:t>Παραδείγματα:</a:t>
            </a:r>
            <a:endParaRPr lang="el-GR" dirty="0"/>
          </a:p>
        </p:txBody>
      </p:sp>
      <p:sp>
        <p:nvSpPr>
          <p:cNvPr id="4" name="3 - TextBox"/>
          <p:cNvSpPr txBox="1"/>
          <p:nvPr/>
        </p:nvSpPr>
        <p:spPr>
          <a:xfrm>
            <a:off x="755576" y="2492896"/>
            <a:ext cx="252028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el-GR" dirty="0" smtClean="0"/>
              <a:t>Λιοντάρι</a:t>
            </a:r>
          </a:p>
          <a:p>
            <a:pPr>
              <a:buFont typeface="Arial" pitchFamily="34" charset="0"/>
              <a:buChar char="•"/>
            </a:pPr>
            <a:r>
              <a:rPr lang="el-GR" dirty="0" smtClean="0"/>
              <a:t>Ζέβρα</a:t>
            </a:r>
          </a:p>
          <a:p>
            <a:pPr>
              <a:buFont typeface="Arial" pitchFamily="34" charset="0"/>
              <a:buChar char="•"/>
            </a:pPr>
            <a:r>
              <a:rPr lang="el-GR" dirty="0" smtClean="0"/>
              <a:t>Πρόβατο</a:t>
            </a:r>
          </a:p>
          <a:p>
            <a:pPr>
              <a:buFont typeface="Arial" pitchFamily="34" charset="0"/>
              <a:buChar char="•"/>
            </a:pPr>
            <a:r>
              <a:rPr lang="el-GR" dirty="0" smtClean="0"/>
              <a:t>Ιπποπόταμος</a:t>
            </a:r>
          </a:p>
          <a:p>
            <a:pPr>
              <a:buFont typeface="Arial" pitchFamily="34" charset="0"/>
              <a:buChar char="•"/>
            </a:pPr>
            <a:r>
              <a:rPr lang="el-GR" dirty="0" smtClean="0"/>
              <a:t>πίθηκος</a:t>
            </a:r>
            <a:endParaRPr lang="el-GR" dirty="0"/>
          </a:p>
        </p:txBody>
      </p:sp>
      <p:sp>
        <p:nvSpPr>
          <p:cNvPr id="5" name="4 - TextBox"/>
          <p:cNvSpPr txBox="1"/>
          <p:nvPr/>
        </p:nvSpPr>
        <p:spPr>
          <a:xfrm>
            <a:off x="4139952" y="2636912"/>
            <a:ext cx="4392488"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l-GR" dirty="0" smtClean="0"/>
              <a:t>Υπάρχουν ζώα που κινδυνεύουν να εξαφανιστούν.</a:t>
            </a:r>
          </a:p>
          <a:p>
            <a:pPr>
              <a:buFont typeface="Arial" pitchFamily="34" charset="0"/>
              <a:buChar char="•"/>
            </a:pPr>
            <a:r>
              <a:rPr lang="el-GR" dirty="0" smtClean="0"/>
              <a:t>Οι φώκιες </a:t>
            </a:r>
            <a:r>
              <a:rPr lang="en-US" dirty="0" err="1" smtClean="0"/>
              <a:t>Monachus</a:t>
            </a:r>
            <a:r>
              <a:rPr lang="en-US" dirty="0" smtClean="0"/>
              <a:t> – </a:t>
            </a:r>
            <a:r>
              <a:rPr lang="en-US" dirty="0" err="1" smtClean="0"/>
              <a:t>Monahus</a:t>
            </a:r>
            <a:r>
              <a:rPr lang="en-US" dirty="0" smtClean="0"/>
              <a:t>, </a:t>
            </a:r>
            <a:r>
              <a:rPr lang="el-GR" dirty="0" smtClean="0"/>
              <a:t>η χελώνα </a:t>
            </a:r>
            <a:r>
              <a:rPr lang="en-US" dirty="0" err="1" smtClean="0"/>
              <a:t>Caretta</a:t>
            </a:r>
            <a:r>
              <a:rPr lang="en-US" dirty="0" smtClean="0"/>
              <a:t> – </a:t>
            </a:r>
            <a:r>
              <a:rPr lang="en-US" dirty="0" err="1" smtClean="0"/>
              <a:t>Caretta</a:t>
            </a:r>
            <a:r>
              <a:rPr lang="en-US" dirty="0" smtClean="0"/>
              <a:t> </a:t>
            </a:r>
            <a:r>
              <a:rPr lang="el-GR" dirty="0" smtClean="0"/>
              <a:t>, η καφέ αρκούδα είναι κάποια από αυτά τα ζώα.</a:t>
            </a:r>
          </a:p>
          <a:p>
            <a:pPr>
              <a:buFont typeface="Arial" pitchFamily="34" charset="0"/>
              <a:buChar char="•"/>
            </a:pPr>
            <a:r>
              <a:rPr lang="el-GR" dirty="0" smtClean="0"/>
              <a:t>Αν και δεν έχω δει αρκούδα, νομίζω ότι είναι πολύ τρομακτική.</a:t>
            </a:r>
          </a:p>
          <a:p>
            <a:pPr>
              <a:buFont typeface="Arial" pitchFamily="34" charset="0"/>
              <a:buChar char="•"/>
            </a:pPr>
            <a:r>
              <a:rPr lang="el-GR" dirty="0" smtClean="0"/>
              <a:t>Όλα τα ζώα αλλά κυρίως αυτά πρέπει να τα προστατεύουμε.</a:t>
            </a:r>
          </a:p>
          <a:p>
            <a:pPr>
              <a:buFont typeface="Arial" pitchFamily="34" charset="0"/>
              <a:buChar char="•"/>
            </a:pPr>
            <a:r>
              <a:rPr lang="el-GR" dirty="0" smtClean="0"/>
              <a:t>Για αυτό και υπάρχουν οργανώσεις που φροντίζουν τα ζώα.</a:t>
            </a:r>
          </a:p>
          <a:p>
            <a:pPr>
              <a:buFont typeface="Arial" pitchFamily="34" charset="0"/>
              <a:buChar char="•"/>
            </a:pPr>
            <a:r>
              <a:rPr lang="el-GR" dirty="0" smtClean="0"/>
              <a:t>Νομίζω ότι όλοι μας πρέπει να γίνουμε μέλη σε μια τέτοια οργάνωση.</a:t>
            </a:r>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37824"/>
          </a:xfrm>
        </p:spPr>
        <p:txBody>
          <a:bodyPr>
            <a:normAutofit fontScale="92500" lnSpcReduction="10000"/>
          </a:bodyPr>
          <a:lstStyle/>
          <a:p>
            <a:pPr>
              <a:buNone/>
            </a:pPr>
            <a:r>
              <a:rPr lang="el-GR" dirty="0" smtClean="0"/>
              <a:t>Με αυτή τη δραστηριότητα τονίσαμε την αρετή</a:t>
            </a:r>
          </a:p>
          <a:p>
            <a:pPr>
              <a:buNone/>
            </a:pPr>
            <a:r>
              <a:rPr lang="el-GR" dirty="0" smtClean="0"/>
              <a:t>της παραγράφου που καλούμε «συνάφεια».</a:t>
            </a:r>
          </a:p>
          <a:p>
            <a:pPr>
              <a:buNone/>
            </a:pPr>
            <a:endParaRPr lang="el-GR" dirty="0" smtClean="0"/>
          </a:p>
          <a:p>
            <a:pPr>
              <a:buNone/>
            </a:pPr>
            <a:r>
              <a:rPr lang="el-GR" dirty="0" smtClean="0"/>
              <a:t>Αφού επισήμαναν μόνοι τους τα κριτήρια</a:t>
            </a:r>
          </a:p>
          <a:p>
            <a:pPr>
              <a:buNone/>
            </a:pPr>
            <a:r>
              <a:rPr lang="el-GR" dirty="0" smtClean="0"/>
              <a:t>αξιολόγησης μιας παραγράφου όσον αφορά στη:</a:t>
            </a:r>
          </a:p>
          <a:p>
            <a:pPr marL="624078" indent="-514350">
              <a:buAutoNum type="arabicPeriod"/>
            </a:pPr>
            <a:r>
              <a:rPr lang="el-GR" dirty="0" smtClean="0"/>
              <a:t>Δομή</a:t>
            </a:r>
          </a:p>
          <a:p>
            <a:pPr marL="624078" indent="-514350">
              <a:buAutoNum type="arabicPeriod"/>
            </a:pPr>
            <a:r>
              <a:rPr lang="el-GR" dirty="0" smtClean="0"/>
              <a:t>Ικανοποιητική ανάπτυξη</a:t>
            </a:r>
          </a:p>
          <a:p>
            <a:pPr marL="624078" indent="-514350">
              <a:buAutoNum type="arabicPeriod"/>
            </a:pPr>
            <a:r>
              <a:rPr lang="el-GR" dirty="0" smtClean="0"/>
              <a:t>Συνάφεια</a:t>
            </a:r>
          </a:p>
          <a:p>
            <a:pPr marL="624078" indent="-514350">
              <a:buAutoNum type="arabicPeriod"/>
            </a:pPr>
            <a:r>
              <a:rPr lang="el-GR" dirty="0" smtClean="0"/>
              <a:t>Συνοχή</a:t>
            </a:r>
          </a:p>
          <a:p>
            <a:pPr marL="624078" indent="-514350">
              <a:buAutoNum type="arabicPeriod"/>
            </a:pPr>
            <a:r>
              <a:rPr lang="el-GR" dirty="0" smtClean="0"/>
              <a:t>Λεξιλόγιο</a:t>
            </a:r>
          </a:p>
          <a:p>
            <a:pPr marL="624078" indent="-514350">
              <a:buAutoNum type="arabicPeriod"/>
            </a:pPr>
            <a:endParaRPr lang="el-GR" dirty="0" smtClean="0"/>
          </a:p>
          <a:p>
            <a:pPr marL="624078" indent="-514350">
              <a:buNone/>
            </a:pPr>
            <a:r>
              <a:rPr lang="el-GR" dirty="0" smtClean="0"/>
              <a:t>ανέπτυξαν όλα τα παιδιά μια παράγραφο με</a:t>
            </a:r>
          </a:p>
          <a:p>
            <a:pPr marL="624078" indent="-514350">
              <a:buNone/>
            </a:pPr>
            <a:r>
              <a:rPr lang="el-GR" dirty="0" smtClean="0"/>
              <a:t>δοσμένο το θέμα και στη συνέχεια την</a:t>
            </a:r>
          </a:p>
          <a:p>
            <a:pPr marL="624078" indent="-514350">
              <a:buNone/>
            </a:pPr>
            <a:r>
              <a:rPr lang="el-GR" dirty="0" smtClean="0"/>
              <a:t>παρουσίασαν στην ολομέλεια.</a:t>
            </a:r>
          </a:p>
          <a:p>
            <a:pPr>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363272" cy="5593808"/>
          </a:xfrm>
        </p:spPr>
        <p:txBody>
          <a:bodyPr/>
          <a:lstStyle/>
          <a:p>
            <a:pPr algn="ctr">
              <a:buNone/>
            </a:pPr>
            <a:endParaRPr lang="el-GR" dirty="0" smtClean="0"/>
          </a:p>
          <a:p>
            <a:pPr algn="ctr">
              <a:buNone/>
            </a:pPr>
            <a:endParaRPr lang="el-GR" dirty="0" smtClean="0"/>
          </a:p>
          <a:p>
            <a:pPr algn="ctr">
              <a:buNone/>
            </a:pPr>
            <a:r>
              <a:rPr lang="el-GR" dirty="0" smtClean="0"/>
              <a:t>Οι  μαθητές αξιολόγησαν όλες τις</a:t>
            </a:r>
          </a:p>
          <a:p>
            <a:pPr algn="ctr">
              <a:buNone/>
            </a:pPr>
            <a:r>
              <a:rPr lang="el-GR" dirty="0" smtClean="0"/>
              <a:t>παραγράφους μια-μια με βάση τα κριτήρια που</a:t>
            </a:r>
          </a:p>
          <a:p>
            <a:pPr algn="ctr">
              <a:buNone/>
            </a:pPr>
            <a:r>
              <a:rPr lang="el-GR" dirty="0" smtClean="0"/>
              <a:t>έθεσαν και έδωσαν τις εισηγήσεις τους για</a:t>
            </a:r>
          </a:p>
          <a:p>
            <a:pPr algn="ctr">
              <a:buNone/>
            </a:pPr>
            <a:r>
              <a:rPr lang="el-GR" dirty="0" smtClean="0"/>
              <a:t>βελτίωση των παραγράφων των συμμαθητών τους,</a:t>
            </a:r>
          </a:p>
          <a:p>
            <a:pPr algn="ctr">
              <a:buNone/>
            </a:pPr>
            <a:r>
              <a:rPr lang="el-GR" dirty="0" smtClean="0"/>
              <a:t>βοηθώντας τους να τις βελτιώσουν.</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08720"/>
            <a:ext cx="8229600" cy="64807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ΔΕΙΓΜΑΤΑ ΕΡΓΑΣΙΩΝ ΤΩΝ ΠΑΙΔΙΩΝ</a:t>
            </a:r>
            <a:endParaRPr lang="el-GR" dirty="0"/>
          </a:p>
        </p:txBody>
      </p:sp>
      <p:sp>
        <p:nvSpPr>
          <p:cNvPr id="3" name="2 - Θέση περιεχομένου"/>
          <p:cNvSpPr>
            <a:spLocks noGrp="1"/>
          </p:cNvSpPr>
          <p:nvPr>
            <p:ph sz="half" idx="1"/>
          </p:nvPr>
        </p:nvSpPr>
        <p:spPr>
          <a:xfrm>
            <a:off x="457200" y="1898442"/>
            <a:ext cx="4038600" cy="45259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l-GR" dirty="0" smtClean="0"/>
              <a:t>ΔΕΙΓΜΑ ΠΑΡΑΓΡΑΦΟΥ ΠΡΙΝ ΤΗ ΔΙΑΦΟΡΟΠΟΙΗΣΗ:</a:t>
            </a:r>
          </a:p>
          <a:p>
            <a:pPr>
              <a:buNone/>
            </a:pPr>
            <a:endParaRPr lang="el-GR" dirty="0" smtClean="0"/>
          </a:p>
          <a:p>
            <a:r>
              <a:rPr lang="el-GR" dirty="0" smtClean="0"/>
              <a:t>Το δωμάτιό  μου είναι μικρό με ένα μικρό γραφείο. Έχει χρώμα μπλε σκούρο προς το μωβ, ένα μονό κρεβάτι και δυο κομοδίνα.</a:t>
            </a:r>
            <a:endParaRPr lang="el-GR" dirty="0"/>
          </a:p>
        </p:txBody>
      </p:sp>
      <p:sp>
        <p:nvSpPr>
          <p:cNvPr id="4" name="3 - Θέση περιεχομένου"/>
          <p:cNvSpPr>
            <a:spLocks noGrp="1"/>
          </p:cNvSpPr>
          <p:nvPr>
            <p:ph sz="half" idx="2"/>
          </p:nvPr>
        </p:nvSpPr>
        <p:spPr>
          <a:xfrm>
            <a:off x="4648200" y="1898442"/>
            <a:ext cx="4038600" cy="4525963"/>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l-GR" dirty="0" smtClean="0"/>
              <a:t>ΔΕΙΓΜΑ ΠΑΡΑΓΡΑΦΟΥ ΜΕΤΑ ΤΗ ΔΙΑΦΟΡΟΠΟΙΗΣΗ:</a:t>
            </a:r>
          </a:p>
          <a:p>
            <a:endParaRPr lang="el-GR" dirty="0" smtClean="0"/>
          </a:p>
          <a:p>
            <a:r>
              <a:rPr lang="el-GR" dirty="0" smtClean="0"/>
              <a:t>Η δασκάλα μου είναι πολύ καλή και πολύ γλυκιά. Κατ’ αρχήν δεν κάνει διακρίσεις και είναι πολύ καλή στη δουλειά της. Πάντα πιστεύει πως είμαστε όλοι ίσοι. Δεν μας αφήνει πιο νωρίς διάλειμμα και σε αυτό συμφωνώ. Όταν έχουμε απορία πάντα προσπαθεί να μας τη λύσει. Μας βοηθάει εκεί που δυσκολευόμαστε. Γι’ αυτούς τους λόγους τη δασκάλα μου την αγαπάμε όλα τα  παιδιά στην τάξη, μη σας πω και στο σχολείο ολόκληρο.</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lstStyle/>
          <a:p>
            <a:r>
              <a:rPr lang="el-GR" dirty="0" smtClean="0"/>
              <a:t>ΔΕΙΓΜΑΤΑ ΕΡΓΑΣΙΩΝ ΤΩΝ ΠΑΙΔΙΩΝ</a:t>
            </a:r>
            <a:endParaRPr lang="el-GR" dirty="0"/>
          </a:p>
        </p:txBody>
      </p:sp>
      <p:sp>
        <p:nvSpPr>
          <p:cNvPr id="3" name="2 - Θέση περιεχομένου"/>
          <p:cNvSpPr>
            <a:spLocks noGrp="1"/>
          </p:cNvSpPr>
          <p:nvPr>
            <p:ph sz="half" idx="1"/>
          </p:nvPr>
        </p:nvSpPr>
        <p:spPr>
          <a:xfrm>
            <a:off x="457200" y="1852260"/>
            <a:ext cx="4038600" cy="4525963"/>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el-GR" dirty="0" smtClean="0"/>
              <a:t>ΔΕΙΓΜΑ ΠΑΡΑΓΡΑΦΟΥ ΠΡΙΝ ΤΗ ΔΙΑΦΟΡΟΠΟΙΗΣΗ:</a:t>
            </a:r>
          </a:p>
          <a:p>
            <a:endParaRPr lang="el-GR" dirty="0" smtClean="0"/>
          </a:p>
          <a:p>
            <a:r>
              <a:rPr lang="el-GR" dirty="0" smtClean="0"/>
              <a:t>Το δωμάτιό μου έχει χρώμα πράσινο και φούξια. Ακόμα έχει κολλημένες φωτογραφίες πάνω στον τοίχο. Μου αρέσει πολύ το δωμάτιό μου γιατί είναι πολύ κοριτσίστικο.</a:t>
            </a:r>
            <a:endParaRPr lang="el-GR" dirty="0"/>
          </a:p>
        </p:txBody>
      </p:sp>
      <p:sp>
        <p:nvSpPr>
          <p:cNvPr id="4" name="3 - Θέση περιεχομένου"/>
          <p:cNvSpPr>
            <a:spLocks noGrp="1"/>
          </p:cNvSpPr>
          <p:nvPr>
            <p:ph sz="half" idx="2"/>
          </p:nvPr>
        </p:nvSpPr>
        <p:spPr>
          <a:xfrm>
            <a:off x="4648200" y="1852260"/>
            <a:ext cx="4038600" cy="4525963"/>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el-GR" dirty="0" smtClean="0"/>
              <a:t>ΔΕΙΓΜΑ ΠΑΡΑΓΡΑΦΟΥ ΜΕΤΑ ΤΗ ΔΙΑΦΟΡΟΠΟΙΗΣΗ:</a:t>
            </a:r>
          </a:p>
          <a:p>
            <a:endParaRPr lang="el-GR" sz="2300" dirty="0" smtClean="0"/>
          </a:p>
          <a:p>
            <a:r>
              <a:rPr lang="el-GR" sz="2300" dirty="0" smtClean="0"/>
              <a:t>Η Κύπρος έχει πολύ στενές σχέσεις με τη Βρετανία γιατί η Κύπρος ήταν αποικία της για περίπου 80 χρόνια. Πάρα πολλοί Κύπριοι απόδημοι ζουν τώρα στη Βρετανία και έτσι έγινε η Κυπριακή παροικία. Τα τελευταία χρόνια η Κύπρος έγινε μέλος της ΕΕ  το ίδιο και η Μεγάλη Βρετανία. Ακόμη Κύπριοι φοιτητές σπουδάζουν στη Μεγάλη Βρετανία. Τέλος Κύπριοι επισκέπτονται τη Μεγάλη Βρετανία για τουρισμό και για εμπόριο το ίδιο και πολλοί Άγγλοι επισκέπτονται την Κύπρο. Για τους πιο πάνω λόγους η Κύπρος και η Μεγάλη Βρετανία έχουν στενές σχέσεις. </a:t>
            </a:r>
          </a:p>
          <a:p>
            <a:endParaRPr lang="el-GR" dirty="0" smtClean="0"/>
          </a:p>
          <a:p>
            <a:pPr>
              <a:buNone/>
            </a:pPr>
            <a:endParaRPr lang="el-GR" dirty="0" smtClean="0"/>
          </a:p>
          <a:p>
            <a:r>
              <a:rPr lang="el-GR" dirty="0" smtClean="0"/>
              <a:t>Το συγκεκριμένο παράδειγμα είναι αποτέλεσμα   συνεργασίας που είχα με τη διευθύντρια του σχολείου μου  που διδάσκει το μάθημα της γεωγραφίας.</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735928"/>
            <a:ext cx="596864" cy="82086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836712"/>
            <a:ext cx="7992888" cy="72008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ΑΠΟΤΕΛΕΣΜΑΤΑ ΣΤΟΥΣ ΜΑΘΗΤΕΣ</a:t>
            </a:r>
            <a:endParaRPr lang="el-GR" dirty="0"/>
          </a:p>
        </p:txBody>
      </p:sp>
      <p:sp>
        <p:nvSpPr>
          <p:cNvPr id="3" name="2 - Θέση περιεχομένου"/>
          <p:cNvSpPr>
            <a:spLocks noGrp="1"/>
          </p:cNvSpPr>
          <p:nvPr>
            <p:ph idx="1"/>
          </p:nvPr>
        </p:nvSpPr>
        <p:spPr>
          <a:xfrm>
            <a:off x="179512" y="1556792"/>
            <a:ext cx="8507288" cy="5017744"/>
          </a:xfrm>
        </p:spPr>
        <p:txBody>
          <a:bodyPr>
            <a:normAutofit fontScale="55000" lnSpcReduction="20000"/>
          </a:bodyPr>
          <a:lstStyle/>
          <a:p>
            <a:pPr>
              <a:buNone/>
            </a:pPr>
            <a:endParaRPr lang="el-GR" dirty="0" smtClean="0"/>
          </a:p>
          <a:p>
            <a:r>
              <a:rPr lang="el-GR" sz="3800" dirty="0" smtClean="0"/>
              <a:t>Τα πιο αδύνατα παιδιά ανέπτυξαν την αυτοπεποίθησή τους,  «τολμώντας» να παρουσιάσουν στους υπόλοιπους τη δουλειά τους και να παίρνουν θετική ανατροφοδότηση. </a:t>
            </a:r>
          </a:p>
          <a:p>
            <a:pPr>
              <a:buNone/>
            </a:pPr>
            <a:endParaRPr lang="el-GR" sz="3800" dirty="0" smtClean="0"/>
          </a:p>
          <a:p>
            <a:r>
              <a:rPr lang="el-GR" sz="3800" dirty="0" smtClean="0"/>
              <a:t>Ως επακόλουθο αυξήθηκε η συμμετοχή των μαθητών στο μάθημα.</a:t>
            </a:r>
          </a:p>
          <a:p>
            <a:pPr>
              <a:buNone/>
            </a:pPr>
            <a:r>
              <a:rPr lang="el-GR" sz="3800" dirty="0" smtClean="0"/>
              <a:t> </a:t>
            </a:r>
          </a:p>
          <a:p>
            <a:r>
              <a:rPr lang="el-GR" sz="3800" dirty="0" smtClean="0"/>
              <a:t>Αλλαγή παρατηρήθηκε σε όλους τους μαθητές. Σε κάποιους μικρότερη, σε κάποιους μεγαλύτερη.</a:t>
            </a:r>
          </a:p>
          <a:p>
            <a:pPr>
              <a:buNone/>
            </a:pPr>
            <a:endParaRPr lang="el-GR" sz="3800" dirty="0" smtClean="0"/>
          </a:p>
          <a:p>
            <a:r>
              <a:rPr lang="el-GR" sz="3800" dirty="0" smtClean="0"/>
              <a:t>Τώρα όλα τα παιδιά μπορούν να γράψουν σωστά δομημένη πρόταση και τα πλείστα μπορούν να αναπτύξουν παράγραφο με βάση τα κριτήρια που προκαθορίσαμε.</a:t>
            </a:r>
          </a:p>
          <a:p>
            <a:pPr>
              <a:buNone/>
            </a:pPr>
            <a:endParaRPr lang="el-GR" sz="3800" dirty="0" smtClean="0"/>
          </a:p>
          <a:p>
            <a:r>
              <a:rPr lang="el-GR" sz="3800" dirty="0" smtClean="0"/>
              <a:t>Αν κάποιο παιδί στη βιασύνη του να παραγάγει λόγο ακολουθήσει λάθος πορεία μπορεί να διορθωθεί από τους υπόλοιπους αβίαστα. </a:t>
            </a:r>
            <a:endParaRPr lang="el-GR" sz="3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8424" y="764704"/>
            <a:ext cx="596864" cy="8208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836712"/>
            <a:ext cx="8064896" cy="91784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ΠΡΟΚΛΗΣΕΙΣ ΠΟΥ ΑΝΤΙΜΕΤΩΠΙΣΑ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Στην αρχή αφιέρωσα </a:t>
            </a:r>
            <a:r>
              <a:rPr lang="el-GR" u="sng" dirty="0" smtClean="0"/>
              <a:t>αρκετό χρόνο </a:t>
            </a:r>
            <a:r>
              <a:rPr lang="el-GR" dirty="0" smtClean="0"/>
              <a:t>στην οργάνωση του σχεδίου δράσης και ακολούθως στο σχεδιασμό μαθημάτων ημέρας, πράγμα που με άγχωσε λίγο.</a:t>
            </a:r>
          </a:p>
          <a:p>
            <a:pPr>
              <a:buNone/>
            </a:pPr>
            <a:endParaRPr lang="el-GR" dirty="0" smtClean="0"/>
          </a:p>
          <a:p>
            <a:r>
              <a:rPr lang="el-GR" dirty="0" smtClean="0"/>
              <a:t>Η ανυπαρξία δεικτών επιτυχίας στο μάθημα της γλώσσας, με δυσκόλεψε ιδιαίτερα, γιατί απαιτείτο από μένα να ορίσω και να ξεχωρίσω τις προϋπάρχουσες και τις πυρηνικές γνώσεις.</a:t>
            </a:r>
          </a:p>
          <a:p>
            <a:endParaRPr lang="el-GR" dirty="0" smtClean="0"/>
          </a:p>
          <a:p>
            <a:r>
              <a:rPr lang="el-GR" dirty="0" smtClean="0"/>
              <a:t>Η απουσία αδελφού τμήματος, η έλλειψη συνεργασίας και αλληλεπίδρασης με άλλο συνάδελφο ήταν επίσης ένα άλλο υπαρκτό πρόβλημα. </a:t>
            </a:r>
          </a:p>
          <a:p>
            <a:pPr>
              <a:buNone/>
            </a:pPr>
            <a:endParaRPr lang="el-GR" dirty="0" smtClean="0"/>
          </a:p>
          <a:p>
            <a:r>
              <a:rPr lang="el-GR" dirty="0" smtClean="0"/>
              <a:t>Σημαντική η καθημερινή αλληλεπίδραση και ανταλλαγή απόψεων με τη  διευθύντρια.  Ουσιαστική όμως ήταν και η συμβολή της συμβούλου του προγράμματος.</a:t>
            </a:r>
          </a:p>
          <a:p>
            <a:endParaRPr lang="el-GR"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507288" cy="5161760"/>
          </a:xfrm>
        </p:spPr>
        <p:txBody>
          <a:bodyPr>
            <a:normAutofit lnSpcReduction="10000"/>
          </a:bodyPr>
          <a:lstStyle/>
          <a:p>
            <a:endParaRPr lang="el-GR" dirty="0" smtClean="0"/>
          </a:p>
          <a:p>
            <a:r>
              <a:rPr lang="el-GR" dirty="0" smtClean="0"/>
              <a:t>Η φιλοσοφία της διαφοροποίησης της διδασκαλίας  ήταν για μένα μια ευκαιρία να συστηματοποιήσω τους στόχους  και τις δραστηριότητές μου κατά τη διάρκεια του προγραμματισμού και της οργάνωσης των μαθημάτων.</a:t>
            </a:r>
          </a:p>
          <a:p>
            <a:pPr>
              <a:buNone/>
            </a:pPr>
            <a:endParaRPr lang="el-GR" dirty="0" smtClean="0"/>
          </a:p>
          <a:p>
            <a:r>
              <a:rPr lang="el-GR" dirty="0" smtClean="0"/>
              <a:t>Με τη </a:t>
            </a:r>
            <a:r>
              <a:rPr lang="el-GR" dirty="0" smtClean="0"/>
              <a:t> </a:t>
            </a:r>
            <a:r>
              <a:rPr lang="el-GR" dirty="0" smtClean="0"/>
              <a:t>διαφοροποίηση της διδασκαλίας </a:t>
            </a:r>
            <a:r>
              <a:rPr lang="el-GR" dirty="0" smtClean="0"/>
              <a:t>είχα </a:t>
            </a:r>
            <a:r>
              <a:rPr lang="el-GR" dirty="0" smtClean="0"/>
              <a:t>πολύ καλά αποτελέσματα </a:t>
            </a:r>
            <a:r>
              <a:rPr lang="el-GR" dirty="0" smtClean="0"/>
              <a:t>στη βελτίωση του γραπτού λόγου των παιδιών. Έτσι, την </a:t>
            </a:r>
            <a:r>
              <a:rPr lang="el-GR" dirty="0" smtClean="0"/>
              <a:t>χρησιμοποιώ σε μεγάλο βαθμό και </a:t>
            </a:r>
            <a:r>
              <a:rPr lang="el-GR" dirty="0" smtClean="0"/>
              <a:t>στα υπόλοιπα μαθήματα.</a:t>
            </a:r>
            <a:endParaRPr lang="el-GR" dirty="0"/>
          </a:p>
        </p:txBody>
      </p:sp>
      <p:sp>
        <p:nvSpPr>
          <p:cNvPr id="4" name="TextBox 3"/>
          <p:cNvSpPr txBox="1"/>
          <p:nvPr/>
        </p:nvSpPr>
        <p:spPr>
          <a:xfrm>
            <a:off x="1691680" y="692696"/>
            <a:ext cx="5400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sz="3200" dirty="0" smtClean="0"/>
              <a:t>ΤΕΛΙΚΕΣ  ΣΚΕΨΕΙΣ</a:t>
            </a:r>
            <a:endParaRPr lang="el-GR"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8229600" cy="10668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2800" dirty="0" smtClean="0"/>
              <a:t>ΠΡΟΦΙΛ ΤΟΥ ΣΥΓΚΕΚΡΙΜΕΝΟΥ ΣΥΜΠΛΕΓΜΑΤΟΣ ΤΑΞΕΩΝ</a:t>
            </a:r>
            <a:endParaRPr lang="en-GB" sz="2800" dirty="0"/>
          </a:p>
        </p:txBody>
      </p:sp>
      <p:sp>
        <p:nvSpPr>
          <p:cNvPr id="3" name="Content Placeholder 2"/>
          <p:cNvSpPr>
            <a:spLocks noGrp="1"/>
          </p:cNvSpPr>
          <p:nvPr>
            <p:ph idx="1"/>
          </p:nvPr>
        </p:nvSpPr>
        <p:spPr>
          <a:xfrm>
            <a:off x="467544" y="1916832"/>
            <a:ext cx="8229600" cy="5105400"/>
          </a:xfrm>
        </p:spPr>
        <p:txBody>
          <a:bodyPr>
            <a:noAutofit/>
          </a:bodyPr>
          <a:lstStyle/>
          <a:p>
            <a:r>
              <a:rPr lang="el-GR" sz="1800" dirty="0" smtClean="0"/>
              <a:t>Ε΄ ΤΑΞΗ:</a:t>
            </a:r>
          </a:p>
          <a:p>
            <a:pPr lvl="2"/>
            <a:r>
              <a:rPr lang="el-GR" sz="1800" dirty="0" smtClean="0"/>
              <a:t>3 μαθητές</a:t>
            </a:r>
          </a:p>
          <a:p>
            <a:pPr lvl="2"/>
            <a:r>
              <a:rPr lang="el-GR" sz="1800" dirty="0" smtClean="0"/>
              <a:t>Μια μαθήτρια ειδικής εκπαίδευσης με σοβαρά μαθησιακά προβλήματα σε όλα τα γνωστικά αντικείμενα</a:t>
            </a:r>
          </a:p>
          <a:p>
            <a:pPr lvl="2"/>
            <a:r>
              <a:rPr lang="el-GR" sz="1800" dirty="0" smtClean="0"/>
              <a:t>Δύο μαθητές</a:t>
            </a:r>
            <a:r>
              <a:rPr lang="en-US" sz="1800" dirty="0" smtClean="0"/>
              <a:t> </a:t>
            </a:r>
            <a:r>
              <a:rPr lang="el-GR" sz="1800" dirty="0" smtClean="0"/>
              <a:t> μέτριας προς χαμηλή επίδοση</a:t>
            </a:r>
          </a:p>
          <a:p>
            <a:pPr lvl="2"/>
            <a:endParaRPr lang="el-GR" sz="1800" dirty="0"/>
          </a:p>
          <a:p>
            <a:r>
              <a:rPr lang="el-GR" sz="1800" dirty="0" smtClean="0"/>
              <a:t>ΣΤ΄ ΤΑΞΗ:</a:t>
            </a:r>
          </a:p>
          <a:p>
            <a:pPr lvl="2"/>
            <a:r>
              <a:rPr lang="el-GR" sz="1800" dirty="0" smtClean="0"/>
              <a:t>7 μαθητές</a:t>
            </a:r>
          </a:p>
          <a:p>
            <a:pPr lvl="2"/>
            <a:r>
              <a:rPr lang="el-GR" sz="1800" dirty="0" smtClean="0"/>
              <a:t>Ένας μαθητής ειδικής εκπαίδευσης με πολλαπλά μαθησιακά και συναισθηματικά προβλήματα</a:t>
            </a:r>
          </a:p>
          <a:p>
            <a:pPr lvl="2"/>
            <a:r>
              <a:rPr lang="el-GR" sz="1800" dirty="0" smtClean="0"/>
              <a:t>Ένας μαθητής</a:t>
            </a:r>
            <a:r>
              <a:rPr lang="en-US" sz="1800" dirty="0" smtClean="0"/>
              <a:t> ,</a:t>
            </a:r>
            <a:r>
              <a:rPr lang="el-GR" sz="1800" dirty="0" smtClean="0"/>
              <a:t> με παραπομπή σε εξέλιξη, για ειδική εκπαίδευση και συναισθηματική στήριξη</a:t>
            </a:r>
          </a:p>
          <a:p>
            <a:pPr lvl="2"/>
            <a:r>
              <a:rPr lang="el-GR" sz="1800" dirty="0" smtClean="0"/>
              <a:t>Πέντε μαθητές σε πέντε διαφορετικά επίπεδα επίδοσης</a:t>
            </a:r>
          </a:p>
          <a:p>
            <a:pPr lvl="2">
              <a:buNone/>
            </a:pPr>
            <a:endParaRPr lang="el-GR" sz="18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20688"/>
            <a:ext cx="596864" cy="820864"/>
          </a:xfrm>
          <a:prstGeom prst="rect">
            <a:avLst/>
          </a:prstGeom>
        </p:spPr>
      </p:pic>
    </p:spTree>
    <p:extLst>
      <p:ext uri="{BB962C8B-B14F-4D97-AF65-F5344CB8AC3E}">
        <p14:creationId xmlns="" xmlns:p14="http://schemas.microsoft.com/office/powerpoint/2010/main" val="196260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908720"/>
            <a:ext cx="7416824" cy="1066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smtClean="0"/>
              <a:t>ΛΕΙΤΟΥΡΓΙΚΗ ΑΝΑΛΥΣΗ ΑΝΑΓΚΩΝ  ΤΩΝ ΜΑΘΗΤΩΝ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Μετά από αξιολόγηση, στην αρχή της σχολικής χρονιάς, εντοπίσαμε τα ακόλουθα:</a:t>
            </a:r>
          </a:p>
          <a:p>
            <a:pPr lvl="2"/>
            <a:r>
              <a:rPr lang="el-GR" dirty="0" smtClean="0"/>
              <a:t>Πολύ χαμηλό επίπεδο παραγωγής γραπτού λόγου από όλα τα παιδιά</a:t>
            </a:r>
          </a:p>
          <a:p>
            <a:pPr lvl="2"/>
            <a:r>
              <a:rPr lang="el-GR" dirty="0" smtClean="0"/>
              <a:t>Πολύ μεγάλη δυσκολία στο γράψιμο σωστά δομημένης πρότασης</a:t>
            </a:r>
          </a:p>
          <a:p>
            <a:pPr lvl="2"/>
            <a:r>
              <a:rPr lang="el-GR" dirty="0" smtClean="0"/>
              <a:t>Απουσία παραγράφων</a:t>
            </a:r>
          </a:p>
          <a:p>
            <a:pPr lvl="2"/>
            <a:r>
              <a:rPr lang="el-GR" dirty="0" smtClean="0"/>
              <a:t>Προβλήματα με τη χρήση σημείων στίξης</a:t>
            </a:r>
          </a:p>
          <a:p>
            <a:pPr lvl="2"/>
            <a:r>
              <a:rPr lang="el-GR" dirty="0" smtClean="0"/>
              <a:t>Πολύ φτωχό λεξιλόγιο</a:t>
            </a:r>
          </a:p>
          <a:p>
            <a:pPr lvl="2"/>
            <a:r>
              <a:rPr lang="el-GR" dirty="0" smtClean="0"/>
              <a:t>Τεράστιο πρόβλημα ορθογραφίας και τονισμού</a:t>
            </a:r>
          </a:p>
          <a:p>
            <a:pPr lvl="2"/>
            <a:r>
              <a:rPr lang="el-GR" dirty="0" smtClean="0"/>
              <a:t>Ελάχιστες  </a:t>
            </a:r>
            <a:r>
              <a:rPr lang="el-GR" dirty="0" err="1" smtClean="0"/>
              <a:t>εώς</a:t>
            </a:r>
            <a:r>
              <a:rPr lang="el-GR" dirty="0" smtClean="0"/>
              <a:t> καθόλου εμπειρίες και ευκαιρίες ανάπτυξης της προσωπικότητας των παιδιών</a:t>
            </a:r>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548680"/>
            <a:ext cx="596864" cy="8208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052736"/>
            <a:ext cx="2242592" cy="84584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ΑΝΑΓΚΗ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Επιτακτική ανάγκη για εκπόνηση Σχεδίου Δράσης, εντός της σχολικής μονάδας, για βελτίωση της επίδοσης των παιδιών στην παραγωγή γραπτού λόγου.</a:t>
            </a:r>
          </a:p>
          <a:p>
            <a:endParaRPr lang="el-GR" dirty="0" smtClean="0"/>
          </a:p>
          <a:p>
            <a:r>
              <a:rPr lang="el-GR" dirty="0" smtClean="0"/>
              <a:t>Μεγάλη ευκαιρία ή συμμετοχή του σχολείου μας στο πρόγραμμα </a:t>
            </a:r>
            <a:r>
              <a:rPr lang="en-US" dirty="0" smtClean="0"/>
              <a:t>RELEASE</a:t>
            </a:r>
            <a:r>
              <a:rPr lang="el-GR" dirty="0" smtClean="0"/>
              <a:t>. Αξιοποιήσαμε το πρόγραμμα εκπονώντας βραχυπρόθεσμο Σχέδιο Δράσης για την προώθηση αλλαγής από </a:t>
            </a:r>
            <a:r>
              <a:rPr lang="el-GR" u="sng" dirty="0" smtClean="0"/>
              <a:t>όλα</a:t>
            </a:r>
            <a:r>
              <a:rPr lang="el-GR" dirty="0" smtClean="0"/>
              <a:t> τα παιδιά, μέσω της διαφοροποίησης.</a:t>
            </a:r>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7056784" cy="79208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ΣΤΟΧΟΙ ΤΟΥ ΣΧΕΔΙΟΥ ΔΡΑΣΗΣ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ΣΤΟΧΟΣ 1</a:t>
            </a:r>
            <a:r>
              <a:rPr lang="el-GR" baseline="30000" dirty="0" smtClean="0"/>
              <a:t>ος</a:t>
            </a:r>
            <a:r>
              <a:rPr lang="el-GR" dirty="0" smtClean="0"/>
              <a:t>:</a:t>
            </a:r>
          </a:p>
          <a:p>
            <a:pPr lvl="2"/>
            <a:r>
              <a:rPr lang="el-GR" dirty="0" smtClean="0"/>
              <a:t>Τα παιδιά να γράφουν απλές και επαυξημένες προτάσεις, δομημένες με τις συμβάσεις του γραπτού λόγου.</a:t>
            </a:r>
          </a:p>
          <a:p>
            <a:pPr lvl="2"/>
            <a:endParaRPr lang="el-GR" dirty="0" smtClean="0"/>
          </a:p>
          <a:p>
            <a:r>
              <a:rPr lang="el-GR" dirty="0" smtClean="0"/>
              <a:t>ΣΤΟΧΟΣ 2</a:t>
            </a:r>
            <a:r>
              <a:rPr lang="el-GR" baseline="30000" dirty="0" smtClean="0"/>
              <a:t>ος</a:t>
            </a:r>
            <a:r>
              <a:rPr lang="el-GR" dirty="0" smtClean="0"/>
              <a:t> :</a:t>
            </a:r>
          </a:p>
          <a:p>
            <a:pPr lvl="2"/>
            <a:r>
              <a:rPr lang="el-GR" dirty="0" smtClean="0"/>
              <a:t>Τα παιδιά να αναπτύσσουν παράγραφο για κάποιο θέμα και να τη μεγαλώνουν με τη χρήση επαυξημένων προτάσεων.</a:t>
            </a:r>
          </a:p>
          <a:p>
            <a:pPr lvl="2"/>
            <a:endParaRPr lang="el-GR" dirty="0" smtClean="0"/>
          </a:p>
          <a:p>
            <a:r>
              <a:rPr lang="el-GR" sz="1900" i="1" dirty="0" smtClean="0"/>
              <a:t>Ο βραχυπρόθεσμος σχεδιασμός δράσης βρίσκεται αναρτημένος στην πλατφόρμα του προγράμματος.</a:t>
            </a:r>
          </a:p>
          <a:p>
            <a:pPr>
              <a:buNone/>
            </a:pPr>
            <a:r>
              <a:rPr lang="el-GR" sz="1500" dirty="0" smtClean="0">
                <a:hlinkClick r:id="rId2" action="ppaction://hlinkfile"/>
              </a:rPr>
              <a:t>βραχυπρόθεσμος  σχεδιασμός δράσης - </a:t>
            </a:r>
            <a:r>
              <a:rPr lang="en-US" sz="1500" dirty="0" smtClean="0">
                <a:hlinkClick r:id="rId2" action="ppaction://hlinkfile"/>
              </a:rPr>
              <a:t>RELEASE.docx</a:t>
            </a:r>
            <a:endParaRPr lang="el-GR" sz="1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5472608" cy="77383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ΠΟΡΕΙΑ ΥΛΟΠΟΙΗΣΗΣ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Καθορισμός σκοπού και στόχων του μαθήματος και ανάλυσή τους σε:	</a:t>
            </a:r>
          </a:p>
          <a:p>
            <a:pPr lvl="2"/>
            <a:r>
              <a:rPr lang="el-GR" dirty="0" smtClean="0"/>
              <a:t>Προαπαιτούμενες γνώσεις και δεξιότητες</a:t>
            </a:r>
          </a:p>
          <a:p>
            <a:pPr lvl="2"/>
            <a:r>
              <a:rPr lang="el-GR" dirty="0" smtClean="0"/>
              <a:t>Βασικές -πυρηνικές γνώσεις και δεξιότητες</a:t>
            </a:r>
          </a:p>
          <a:p>
            <a:pPr lvl="2"/>
            <a:r>
              <a:rPr lang="el-GR" dirty="0" smtClean="0"/>
              <a:t>Μετασχηματιστικές γνώσεις και δεξιότητες</a:t>
            </a:r>
          </a:p>
          <a:p>
            <a:pPr lvl="2"/>
            <a:endParaRPr lang="el-GR" dirty="0" smtClean="0"/>
          </a:p>
          <a:p>
            <a:r>
              <a:rPr lang="el-GR" dirty="0" smtClean="0"/>
              <a:t>Η διαφοροποίηση της διδασκαλίας γινόταν</a:t>
            </a:r>
            <a:r>
              <a:rPr lang="en-US" dirty="0" smtClean="0"/>
              <a:t>:</a:t>
            </a:r>
          </a:p>
          <a:p>
            <a:pPr>
              <a:buFont typeface="Wingdings" pitchFamily="2" charset="2"/>
              <a:buChar char="Ø"/>
            </a:pPr>
            <a:r>
              <a:rPr lang="en-US" dirty="0" smtClean="0"/>
              <a:t> </a:t>
            </a:r>
            <a:r>
              <a:rPr lang="el-GR" dirty="0" smtClean="0"/>
              <a:t> ως προς το περιεχόμενο, με βάση της ανάγκες των παιδιών</a:t>
            </a:r>
            <a:endParaRPr lang="en-US" dirty="0" smtClean="0"/>
          </a:p>
          <a:p>
            <a:pPr>
              <a:buFont typeface="Wingdings" pitchFamily="2" charset="2"/>
              <a:buChar char="Ø"/>
            </a:pPr>
            <a:r>
              <a:rPr lang="en-US" dirty="0" smtClean="0"/>
              <a:t> </a:t>
            </a:r>
            <a:r>
              <a:rPr lang="el-GR" dirty="0" smtClean="0"/>
              <a:t>Ως προς τη στήριξη που έδινα στα παιδιά, ανάλογα με τις ανάγκες που παρουσίαζαν.</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08720"/>
            <a:ext cx="3024336" cy="79208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smtClean="0"/>
              <a:t>ΣΤΟΧΟΣ 1ος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Δούλεψα στο πλαίσιο ενότητας για τα Χριστούγεννα με βάση τον κριτικό </a:t>
            </a:r>
            <a:r>
              <a:rPr lang="el-GR" dirty="0" err="1" smtClean="0"/>
              <a:t>γραμματισμό</a:t>
            </a:r>
            <a:r>
              <a:rPr lang="el-GR" dirty="0" smtClean="0"/>
              <a:t> και τα ΝΑΠ γλώσσας.</a:t>
            </a:r>
          </a:p>
          <a:p>
            <a:pPr lvl="1"/>
            <a:r>
              <a:rPr lang="el-GR" dirty="0" smtClean="0"/>
              <a:t>Η τάξη δούλεψε πρώτα με :</a:t>
            </a:r>
          </a:p>
          <a:p>
            <a:pPr lvl="3"/>
            <a:r>
              <a:rPr lang="el-GR" dirty="0" smtClean="0"/>
              <a:t>Ανεξάρτητη μελέτη (ο κάθε μαθητής μόνος του ασχολήθηκε με τις εργασίες του)</a:t>
            </a:r>
          </a:p>
          <a:p>
            <a:pPr lvl="3"/>
            <a:r>
              <a:rPr lang="el-GR" dirty="0" smtClean="0"/>
              <a:t>Στην πορεία είχαν την ευχέρεια να συνεργαστούν και να ανταλλάξουν απόψεις σε ομάδες των 2-3 παιδιών.</a:t>
            </a:r>
          </a:p>
          <a:p>
            <a:pPr lvl="3"/>
            <a:r>
              <a:rPr lang="el-GR" dirty="0" smtClean="0"/>
              <a:t>Και τέλος τους δόθηκε η ευκαιρία να ανακοινώσουν στην ολομέλεια, να συζητήσουν και να αξιολογήσουν τις  εργασίες με βάση δοσμένα κριτήρια, διαδικασία που είναι εξασκημένοι να κάνουν.</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416" y="692696"/>
            <a:ext cx="596864" cy="8208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860032" y="2924944"/>
            <a:ext cx="3888432" cy="3168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endParaRPr lang="el-GR" sz="2800" dirty="0"/>
          </a:p>
        </p:txBody>
      </p:sp>
      <p:sp>
        <p:nvSpPr>
          <p:cNvPr id="8" name="Rounded Rectangle 7"/>
          <p:cNvSpPr/>
          <p:nvPr/>
        </p:nvSpPr>
        <p:spPr>
          <a:xfrm>
            <a:off x="755576" y="2564904"/>
            <a:ext cx="3968824" cy="3528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endParaRPr lang="el-GR" sz="2800" dirty="0"/>
          </a:p>
        </p:txBody>
      </p:sp>
      <p:sp>
        <p:nvSpPr>
          <p:cNvPr id="2" name="1 - Τίτλος"/>
          <p:cNvSpPr>
            <a:spLocks noGrp="1"/>
          </p:cNvSpPr>
          <p:nvPr>
            <p:ph type="title"/>
          </p:nvPr>
        </p:nvSpPr>
        <p:spPr>
          <a:xfrm>
            <a:off x="251520" y="1143000"/>
            <a:ext cx="8712968" cy="70182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sz="2800" dirty="0" smtClean="0"/>
              <a:t>ΕΝΔΕΙΚΤΙΚΟ ΠΑΡΑΔΕΙΓΜΑ ΑΔΥΝΑΤΗΣ ΜΑΘΗΤΡΙΑΣ</a:t>
            </a:r>
            <a:endParaRPr lang="el-GR" sz="2800" dirty="0"/>
          </a:p>
        </p:txBody>
      </p:sp>
      <p:sp>
        <p:nvSpPr>
          <p:cNvPr id="3" name="2 - Θέση περιεχομένου"/>
          <p:cNvSpPr>
            <a:spLocks noGrp="1"/>
          </p:cNvSpPr>
          <p:nvPr>
            <p:ph idx="1"/>
          </p:nvPr>
        </p:nvSpPr>
        <p:spPr>
          <a:xfrm>
            <a:off x="4788024" y="2132856"/>
            <a:ext cx="3826768" cy="4104456"/>
          </a:xfrm>
        </p:spPr>
        <p:txBody>
          <a:bodyPr>
            <a:normAutofit fontScale="92500"/>
          </a:bodyPr>
          <a:lstStyle/>
          <a:p>
            <a:pPr>
              <a:buNone/>
            </a:pPr>
            <a:r>
              <a:rPr lang="el-GR" sz="1800" dirty="0" smtClean="0"/>
              <a:t>ΜΕΤΑ ΤΗ ΔΙΑΦΟΡΟΠΟΙΗΣΗ ΜΕ ΤΗ ΒΟΗΘΕΙΑ ΤΗΣ ΟΜΑΔΑΣ </a:t>
            </a:r>
            <a:endParaRPr lang="el-GR" dirty="0" smtClean="0"/>
          </a:p>
          <a:p>
            <a:pPr>
              <a:buNone/>
            </a:pPr>
            <a:r>
              <a:rPr lang="el-GR" dirty="0" smtClean="0"/>
              <a:t> </a:t>
            </a:r>
          </a:p>
          <a:p>
            <a:r>
              <a:rPr lang="el-GR" dirty="0" smtClean="0"/>
              <a:t>Το αγαπημένο μου παιχνίδι είναι ένα αγγελάκι.</a:t>
            </a:r>
          </a:p>
          <a:p>
            <a:r>
              <a:rPr lang="el-GR" dirty="0" smtClean="0"/>
              <a:t>Το έφτιαξαν τα παιδάκια του Νηπιαγωγείου πέρσι.</a:t>
            </a:r>
          </a:p>
          <a:p>
            <a:r>
              <a:rPr lang="el-GR" dirty="0" smtClean="0"/>
              <a:t>…</a:t>
            </a:r>
            <a:endParaRPr lang="el-GR" dirty="0"/>
          </a:p>
        </p:txBody>
      </p:sp>
      <p:sp>
        <p:nvSpPr>
          <p:cNvPr id="5" name="4 - TextBox"/>
          <p:cNvSpPr txBox="1"/>
          <p:nvPr/>
        </p:nvSpPr>
        <p:spPr>
          <a:xfrm>
            <a:off x="755576" y="2204864"/>
            <a:ext cx="3672408" cy="3693319"/>
          </a:xfrm>
          <a:prstGeom prst="rect">
            <a:avLst/>
          </a:prstGeom>
          <a:noFill/>
        </p:spPr>
        <p:txBody>
          <a:bodyPr wrap="square" rtlCol="0">
            <a:spAutoFit/>
          </a:bodyPr>
          <a:lstStyle/>
          <a:p>
            <a:r>
              <a:rPr lang="el-GR" dirty="0" smtClean="0"/>
              <a:t>ΠΡΙΝ ΤΗΝ </a:t>
            </a:r>
            <a:r>
              <a:rPr lang="el-GR" dirty="0" smtClean="0"/>
              <a:t>ΔΙΑΦΟΡΟΠΟΙΗΣΗ</a:t>
            </a:r>
            <a:endParaRPr lang="el-GR" dirty="0" smtClean="0"/>
          </a:p>
          <a:p>
            <a:pPr>
              <a:buFont typeface="Arial" pitchFamily="34" charset="0"/>
              <a:buChar char="•"/>
            </a:pPr>
            <a:endParaRPr lang="el-GR" sz="2400" dirty="0" smtClean="0"/>
          </a:p>
          <a:p>
            <a:pPr>
              <a:buFont typeface="Arial" pitchFamily="34" charset="0"/>
              <a:buChar char="•"/>
            </a:pPr>
            <a:r>
              <a:rPr lang="el-GR" sz="2400" dirty="0" smtClean="0"/>
              <a:t>Το αγαπημένο μου παιχνίδι είναι ένα αγγελάκι που το έφτιαξα τα παιδάκια του Νηπιαγωγείου πέρσι και το πουλούσα στο </a:t>
            </a:r>
            <a:r>
              <a:rPr lang="el-GR" sz="2400" dirty="0" err="1" smtClean="0"/>
              <a:t>παζαράκι</a:t>
            </a:r>
            <a:r>
              <a:rPr lang="el-GR" sz="2400" dirty="0" smtClean="0"/>
              <a:t> του που έφτιαξαν στη εκκλησία….</a:t>
            </a:r>
            <a:endParaRPr lang="el-GR"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8424" y="332656"/>
            <a:ext cx="596864" cy="8208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681</TotalTime>
  <Words>1633</Words>
  <Application>Microsoft Office PowerPoint</Application>
  <PresentationFormat>On-screen Show (4:3)</PresentationFormat>
  <Paragraphs>247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Αστικό</vt:lpstr>
      <vt:lpstr>    «Ενδυναμώνοντας την Παιδαγωγική Αυτονομία των Εκπαιδευτικών» </vt:lpstr>
      <vt:lpstr>     ΠΕΡΙΦΕΡΕΙΑΚΟ ΔΗΜΟΤΙΚΟ ΣΧΟΛΕΙΟ ΑΓΙΑΣ ΜΑΡΙΝΑΣ ΞΥΛΙΑΤΟΥ  ΣΧΕΔΙΟ ΔΡΑΣΗΣ ΓΙΑ ΤΗ ΒΕΛΤΙΩΣΗ  ΤΩΝ ΜΑΘΗΤΩΝ Ε΄ ΚΑΙ ΣΤ΄ ΤΑΞΗΣ ΣΤΗΝ  ΠΑΡΑΓΩΓΗ ΓΡΑΠΤΟΥ ΛΟΓΟΥ</vt:lpstr>
      <vt:lpstr>ΠΡΟΦΙΛ ΤΟΥ ΣΥΓΚΕΚΡΙΜΕΝΟΥ ΣΥΜΠΛΕΓΜΑΤΟΣ ΤΑΞΕΩΝ</vt:lpstr>
      <vt:lpstr>ΛΕΙΤΟΥΡΓΙΚΗ ΑΝΑΛΥΣΗ ΑΝΑΓΚΩΝ  ΤΩΝ ΜΑΘΗΤΩΝ</vt:lpstr>
      <vt:lpstr>ΑΝΑΓΚΗ</vt:lpstr>
      <vt:lpstr>ΣΤΟΧΟΙ ΤΟΥ ΣΧΕΔΙΟΥ ΔΡΑΣΗΣ</vt:lpstr>
      <vt:lpstr>ΠΟΡΕΙΑ ΥΛΟΠΟΙΗΣΗΣ</vt:lpstr>
      <vt:lpstr>ΣΤΟΧΟΣ 1ος</vt:lpstr>
      <vt:lpstr>ΕΝΔΕΙΚΤΙΚΟ ΠΑΡΑΔΕΙΓΜΑ ΑΔΥΝΑΤΗΣ ΜΑΘΗΤΡΙΑΣ</vt:lpstr>
      <vt:lpstr>ΕΝΔΕΙΚΤΙΚΟ ΠΑΡΑΔΕΙΓΜΑ ΔΥΝΑΤΟΥ ΜΑΘΗΤΗ </vt:lpstr>
      <vt:lpstr>ΣΤΟΧΟΣ 2ος</vt:lpstr>
      <vt:lpstr>ΣΤΟΧΟΣ 2ος</vt:lpstr>
      <vt:lpstr>Slide 13</vt:lpstr>
      <vt:lpstr>Slide 14</vt:lpstr>
      <vt:lpstr>Slide 15</vt:lpstr>
      <vt:lpstr>Slide 16</vt:lpstr>
      <vt:lpstr>Slide 17</vt:lpstr>
      <vt:lpstr>Slide 18</vt:lpstr>
      <vt:lpstr>Slide 19</vt:lpstr>
      <vt:lpstr>Slide 20</vt:lpstr>
      <vt:lpstr>Slide 21</vt:lpstr>
      <vt:lpstr>Παραδείγματα:</vt:lpstr>
      <vt:lpstr>Slide 23</vt:lpstr>
      <vt:lpstr>Slide 24</vt:lpstr>
      <vt:lpstr>ΔΕΙΓΜΑΤΑ ΕΡΓΑΣΙΩΝ ΤΩΝ ΠΑΙΔΙΩΝ</vt:lpstr>
      <vt:lpstr>ΔΕΙΓΜΑΤΑ ΕΡΓΑΣΙΩΝ ΤΩΝ ΠΑΙΔΙΩΝ</vt:lpstr>
      <vt:lpstr>ΑΠΟΤΕΛΕΣΜΑΤΑ ΣΤΟΥΣ ΜΑΘΗΤΕΣ</vt:lpstr>
      <vt:lpstr>ΠΡΟΚΛΗΣΕΙΣ ΠΟΥ ΑΝΤΙΜΕΤΩΠΙΣΑ</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ΠΕΡΙΦΕΡΕΙΑΚΟ ΔΗΜΟΤΙΚΟ ΣΧΟΛΕΙΟ ΑΓΙΑΣ ΜΑΡΙΝΑΣ ΞΥΛΙΑΤΟΥ     ΣΧΕΔΙΟ ΔΡΑΣΗΣ ΓΙΑ ΤΗ ΒΕΛΤΙΩΣΗ ΤΗΣ ΕΠΙΔΟΣΗΣ ΠΑΡΑΓΩΓΗΣ ΓΡΑΠΤΟΥ ΛΟΓΟΥ ΤΩΝ ΜΑΘΗΤΩΝ Ε ΚΑΙ ΣΤ’ ΤΑΞΕΩΝ</dc:title>
  <dc:creator>stella</dc:creator>
  <cp:lastModifiedBy>Corporate Edition</cp:lastModifiedBy>
  <cp:revision>70</cp:revision>
  <dcterms:created xsi:type="dcterms:W3CDTF">2006-08-16T00:00:00Z</dcterms:created>
  <dcterms:modified xsi:type="dcterms:W3CDTF">2013-04-19T19:11:46Z</dcterms:modified>
</cp:coreProperties>
</file>