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58" r:id="rId2"/>
    <p:sldId id="277" r:id="rId3"/>
    <p:sldId id="281" r:id="rId4"/>
    <p:sldId id="264" r:id="rId5"/>
    <p:sldId id="265" r:id="rId6"/>
    <p:sldId id="266" r:id="rId7"/>
    <p:sldId id="268" r:id="rId8"/>
    <p:sldId id="269" r:id="rId9"/>
    <p:sldId id="270" r:id="rId10"/>
    <p:sldId id="259" r:id="rId11"/>
    <p:sldId id="260" r:id="rId12"/>
    <p:sldId id="261" r:id="rId13"/>
    <p:sldId id="262" r:id="rId14"/>
    <p:sldId id="263" r:id="rId15"/>
    <p:sldId id="280" r:id="rId16"/>
    <p:sldId id="271" r:id="rId17"/>
    <p:sldId id="272" r:id="rId18"/>
    <p:sldId id="273" r:id="rId19"/>
    <p:sldId id="274" r:id="rId20"/>
    <p:sldId id="275" r:id="rId21"/>
    <p:sldId id="276" r:id="rId22"/>
    <p:sldId id="278" r:id="rId23"/>
  </p:sldIdLst>
  <p:sldSz cx="9144000" cy="6858000" type="screen4x3"/>
  <p:notesSz cx="7099300" cy="93853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1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4021138" y="0"/>
            <a:ext cx="3076575" cy="469900"/>
          </a:xfrm>
          <a:prstGeom prst="rect">
            <a:avLst/>
          </a:prstGeom>
        </p:spPr>
        <p:txBody>
          <a:bodyPr vert="horz" lIns="91440" tIns="45720" rIns="91440" bIns="45720" rtlCol="0"/>
          <a:lstStyle>
            <a:lvl1pPr algn="r">
              <a:defRPr sz="1200"/>
            </a:lvl1pPr>
          </a:lstStyle>
          <a:p>
            <a:fld id="{7EBD5AB5-2311-4E1E-BFC0-23CC097C6681}" type="datetimeFigureOut">
              <a:rPr lang="el-GR" smtClean="0"/>
              <a:t>20/4/2013</a:t>
            </a:fld>
            <a:endParaRPr lang="el-GR"/>
          </a:p>
        </p:txBody>
      </p:sp>
      <p:sp>
        <p:nvSpPr>
          <p:cNvPr id="4" name="Footer Placeholder 3"/>
          <p:cNvSpPr>
            <a:spLocks noGrp="1"/>
          </p:cNvSpPr>
          <p:nvPr>
            <p:ph type="ftr" sz="quarter" idx="2"/>
          </p:nvPr>
        </p:nvSpPr>
        <p:spPr>
          <a:xfrm>
            <a:off x="0" y="8913813"/>
            <a:ext cx="3076575" cy="4699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4021138" y="8913813"/>
            <a:ext cx="3076575" cy="469900"/>
          </a:xfrm>
          <a:prstGeom prst="rect">
            <a:avLst/>
          </a:prstGeom>
        </p:spPr>
        <p:txBody>
          <a:bodyPr vert="horz" lIns="91440" tIns="45720" rIns="91440" bIns="45720" rtlCol="0" anchor="b"/>
          <a:lstStyle>
            <a:lvl1pPr algn="r">
              <a:defRPr sz="1200"/>
            </a:lvl1pPr>
          </a:lstStyle>
          <a:p>
            <a:fld id="{5A46D6B0-206F-4C3C-B4E6-9B88BDA1F552}" type="slidenum">
              <a:rPr lang="el-GR" smtClean="0"/>
              <a:t>‹#›</a:t>
            </a:fld>
            <a:endParaRPr lang="el-GR"/>
          </a:p>
        </p:txBody>
      </p:sp>
    </p:spTree>
    <p:extLst>
      <p:ext uri="{BB962C8B-B14F-4D97-AF65-F5344CB8AC3E}">
        <p14:creationId xmlns:p14="http://schemas.microsoft.com/office/powerpoint/2010/main" val="5982945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04CA8EA-CA66-4F0F-A048-618ED47FE1A0}" type="datetimeFigureOut">
              <a:rPr lang="el-GR" smtClean="0"/>
              <a:pPr/>
              <a:t>20/4/2013</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8F81509A-DD1A-4119-912A-0E21EFE31E6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4CA8EA-CA66-4F0F-A048-618ED47FE1A0}" type="datetimeFigureOut">
              <a:rPr lang="el-GR" smtClean="0"/>
              <a:pPr/>
              <a:t>20/4/2013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F81509A-DD1A-4119-912A-0E21EFE31E6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4CA8EA-CA66-4F0F-A048-618ED47FE1A0}" type="datetimeFigureOut">
              <a:rPr lang="el-GR" smtClean="0"/>
              <a:pPr/>
              <a:t>20/4/2013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F81509A-DD1A-4119-912A-0E21EFE31E6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4CA8EA-CA66-4F0F-A048-618ED47FE1A0}" type="datetimeFigureOut">
              <a:rPr lang="el-GR" smtClean="0"/>
              <a:pPr/>
              <a:t>20/4/2013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F81509A-DD1A-4119-912A-0E21EFE31E6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4CA8EA-CA66-4F0F-A048-618ED47FE1A0}" type="datetimeFigureOut">
              <a:rPr lang="el-GR" smtClean="0"/>
              <a:pPr/>
              <a:t>20/4/2013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F81509A-DD1A-4119-912A-0E21EFE31E6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4CA8EA-CA66-4F0F-A048-618ED47FE1A0}" type="datetimeFigureOut">
              <a:rPr lang="el-GR" smtClean="0"/>
              <a:pPr/>
              <a:t>20/4/2013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F81509A-DD1A-4119-912A-0E21EFE31E6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04CA8EA-CA66-4F0F-A048-618ED47FE1A0}" type="datetimeFigureOut">
              <a:rPr lang="el-GR" smtClean="0"/>
              <a:pPr/>
              <a:t>20/4/2013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F81509A-DD1A-4119-912A-0E21EFE31E6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4CA8EA-CA66-4F0F-A048-618ED47FE1A0}" type="datetimeFigureOut">
              <a:rPr lang="el-GR" smtClean="0"/>
              <a:pPr/>
              <a:t>20/4/2013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F81509A-DD1A-4119-912A-0E21EFE31E6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CA8EA-CA66-4F0F-A048-618ED47FE1A0}" type="datetimeFigureOut">
              <a:rPr lang="el-GR" smtClean="0"/>
              <a:pPr/>
              <a:t>20/4/2013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F81509A-DD1A-4119-912A-0E21EFE31E6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4CA8EA-CA66-4F0F-A048-618ED47FE1A0}" type="datetimeFigureOut">
              <a:rPr lang="el-GR" smtClean="0"/>
              <a:pPr/>
              <a:t>20/4/2013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F81509A-DD1A-4119-912A-0E21EFE31E6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4CA8EA-CA66-4F0F-A048-618ED47FE1A0}" type="datetimeFigureOut">
              <a:rPr lang="el-GR" smtClean="0"/>
              <a:pPr/>
              <a:t>20/4/2013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8F81509A-DD1A-4119-912A-0E21EFE31E61}"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04CA8EA-CA66-4F0F-A048-618ED47FE1A0}" type="datetimeFigureOut">
              <a:rPr lang="el-GR" smtClean="0"/>
              <a:pPr/>
              <a:t>20/4/2013</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F81509A-DD1A-4119-912A-0E21EFE31E61}"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1442424"/>
          </a:xfrm>
        </p:spPr>
        <p:txBody>
          <a:bodyPr>
            <a:normAutofit fontScale="90000"/>
          </a:bodyPr>
          <a:lstStyle/>
          <a:p>
            <a:pPr algn="ctr"/>
            <a:r>
              <a:rPr lang="el-GR" dirty="0" smtClean="0"/>
              <a:t/>
            </a:r>
            <a:br>
              <a:rPr lang="el-GR" dirty="0" smtClean="0"/>
            </a:br>
            <a:r>
              <a:rPr lang="el-GR" dirty="0" smtClean="0"/>
              <a:t/>
            </a:r>
            <a:br>
              <a:rPr lang="el-GR" dirty="0" smtClean="0"/>
            </a:br>
            <a:r>
              <a:rPr lang="el-GR" dirty="0" smtClean="0"/>
              <a:t/>
            </a:r>
            <a:br>
              <a:rPr lang="el-GR" dirty="0" smtClean="0"/>
            </a:br>
            <a:r>
              <a:rPr lang="el-GR" b="1" dirty="0" smtClean="0"/>
              <a:t>Β΄ Δημοτικό Σχολείο Αγλαντζιάς</a:t>
            </a:r>
            <a:br>
              <a:rPr lang="el-GR" b="1" dirty="0" smtClean="0"/>
            </a:br>
            <a:endParaRPr lang="el-GR" b="1" dirty="0"/>
          </a:p>
        </p:txBody>
      </p:sp>
      <p:sp>
        <p:nvSpPr>
          <p:cNvPr id="3" name="Content Placeholder 2"/>
          <p:cNvSpPr>
            <a:spLocks noGrp="1"/>
          </p:cNvSpPr>
          <p:nvPr>
            <p:ph idx="1"/>
          </p:nvPr>
        </p:nvSpPr>
        <p:spPr>
          <a:xfrm>
            <a:off x="457200" y="1700808"/>
            <a:ext cx="8229600" cy="4623792"/>
          </a:xfrm>
        </p:spPr>
        <p:txBody>
          <a:bodyPr>
            <a:normAutofit fontScale="85000" lnSpcReduction="20000"/>
          </a:bodyPr>
          <a:lstStyle/>
          <a:p>
            <a:pPr algn="ctr">
              <a:buNone/>
            </a:pPr>
            <a:r>
              <a:rPr lang="el-GR" dirty="0" smtClean="0"/>
              <a:t> </a:t>
            </a:r>
          </a:p>
          <a:p>
            <a:pPr algn="ctr">
              <a:buNone/>
            </a:pPr>
            <a:r>
              <a:rPr lang="el-GR" sz="4400" b="1" dirty="0" smtClean="0"/>
              <a:t>Διαφοροποίηση της διδασκαλίας στο γραπτό λόγο</a:t>
            </a:r>
          </a:p>
          <a:p>
            <a:pPr algn="ctr">
              <a:buNone/>
            </a:pPr>
            <a:endParaRPr lang="el-GR" dirty="0" smtClean="0"/>
          </a:p>
          <a:p>
            <a:pPr algn="ctr">
              <a:buNone/>
            </a:pPr>
            <a:endParaRPr lang="el-GR" dirty="0"/>
          </a:p>
          <a:p>
            <a:pPr algn="ctr">
              <a:buNone/>
            </a:pPr>
            <a:r>
              <a:rPr lang="el-GR" u="sng" dirty="0" smtClean="0"/>
              <a:t>Υπεύθυνοι εκπαιδευτικοί</a:t>
            </a:r>
            <a:r>
              <a:rPr lang="el-GR" dirty="0" smtClean="0"/>
              <a:t>:</a:t>
            </a:r>
          </a:p>
          <a:p>
            <a:pPr algn="ctr">
              <a:buNone/>
            </a:pPr>
            <a:r>
              <a:rPr lang="el-GR" dirty="0" smtClean="0"/>
              <a:t>Μαρία </a:t>
            </a:r>
            <a:r>
              <a:rPr lang="el-GR" dirty="0" smtClean="0"/>
              <a:t>Οδυσσέως</a:t>
            </a:r>
          </a:p>
          <a:p>
            <a:pPr algn="ctr">
              <a:buNone/>
            </a:pPr>
            <a:r>
              <a:rPr lang="el-GR" dirty="0" smtClean="0"/>
              <a:t>Νίκη Τσαγκάρη</a:t>
            </a:r>
          </a:p>
          <a:p>
            <a:pPr algn="ctr">
              <a:buNone/>
            </a:pPr>
            <a:r>
              <a:rPr lang="el-GR" dirty="0" smtClean="0"/>
              <a:t>Έλενα </a:t>
            </a:r>
            <a:r>
              <a:rPr lang="el-GR" dirty="0" smtClean="0"/>
              <a:t>Χριστοφόρου</a:t>
            </a:r>
          </a:p>
          <a:p>
            <a:pPr algn="ctr">
              <a:buNone/>
            </a:pPr>
            <a:endParaRPr lang="el-GR" dirty="0"/>
          </a:p>
          <a:p>
            <a:pPr algn="ctr">
              <a:buNone/>
            </a:pPr>
            <a:r>
              <a:rPr lang="el-GR" u="sng" dirty="0" smtClean="0"/>
              <a:t>Διευθύντρια</a:t>
            </a:r>
            <a:r>
              <a:rPr lang="el-GR" dirty="0" smtClean="0"/>
              <a:t>:</a:t>
            </a:r>
          </a:p>
          <a:p>
            <a:pPr algn="ctr">
              <a:buNone/>
            </a:pPr>
            <a:r>
              <a:rPr lang="el-GR" dirty="0" smtClean="0"/>
              <a:t>Φωτεινή Χριστοπούλου</a:t>
            </a:r>
            <a:endParaRPr lang="el-GR" dirty="0"/>
          </a:p>
        </p:txBody>
      </p:sp>
      <p:pic>
        <p:nvPicPr>
          <p:cNvPr id="1026" name="Picture 2" descr="C:\Program Files\Microsoft Office\Media\CntCD1\Animated\j0288928.gif"/>
          <p:cNvPicPr>
            <a:picLocks noChangeAspect="1" noChangeArrowheads="1" noCrop="1"/>
          </p:cNvPicPr>
          <p:nvPr/>
        </p:nvPicPr>
        <p:blipFill>
          <a:blip r:embed="rId2" cstate="print"/>
          <a:srcRect/>
          <a:stretch>
            <a:fillRect/>
          </a:stretch>
        </p:blipFill>
        <p:spPr bwMode="auto">
          <a:xfrm>
            <a:off x="6588224" y="4221088"/>
            <a:ext cx="1704213" cy="1613148"/>
          </a:xfrm>
          <a:prstGeom prst="rect">
            <a:avLst/>
          </a:prstGeom>
          <a:noFill/>
        </p:spPr>
      </p:pic>
      <p:pic>
        <p:nvPicPr>
          <p:cNvPr id="1028" name="Picture 4" descr="C:\Program Files\Microsoft Office\Media\CntCD1\ClipArt2\j0232110.wmf"/>
          <p:cNvPicPr>
            <a:picLocks noChangeAspect="1" noChangeArrowheads="1"/>
          </p:cNvPicPr>
          <p:nvPr/>
        </p:nvPicPr>
        <p:blipFill>
          <a:blip r:embed="rId3" cstate="print"/>
          <a:srcRect/>
          <a:stretch>
            <a:fillRect/>
          </a:stretch>
        </p:blipFill>
        <p:spPr bwMode="auto">
          <a:xfrm>
            <a:off x="467544" y="3789040"/>
            <a:ext cx="1800200" cy="2373253"/>
          </a:xfrm>
          <a:prstGeom prst="rect">
            <a:avLst/>
          </a:prstGeom>
          <a:noFill/>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Ενότητα 2: Διαφημίσεις και διατροφή</a:t>
            </a:r>
            <a:endParaRPr lang="el-GR" b="1" dirty="0"/>
          </a:p>
        </p:txBody>
      </p:sp>
      <p:sp>
        <p:nvSpPr>
          <p:cNvPr id="3" name="Content Placeholder 2"/>
          <p:cNvSpPr>
            <a:spLocks noGrp="1"/>
          </p:cNvSpPr>
          <p:nvPr>
            <p:ph idx="1"/>
          </p:nvPr>
        </p:nvSpPr>
        <p:spPr/>
        <p:txBody>
          <a:bodyPr>
            <a:normAutofit fontScale="85000" lnSpcReduction="10000"/>
          </a:bodyPr>
          <a:lstStyle/>
          <a:p>
            <a:pPr>
              <a:buNone/>
            </a:pPr>
            <a:r>
              <a:rPr lang="el-GR" b="1" dirty="0" smtClean="0"/>
              <a:t>Διδακτικοί Στόχοι</a:t>
            </a:r>
            <a:r>
              <a:rPr lang="el-GR" dirty="0" smtClean="0"/>
              <a:t>: Οι μαθητές να</a:t>
            </a:r>
          </a:p>
          <a:p>
            <a:r>
              <a:rPr lang="el-GR" dirty="0" smtClean="0"/>
              <a:t>Εντοπίσουν τα δομικά χαρακτηριστικά των έντυπων διαφημίσεων.</a:t>
            </a:r>
          </a:p>
          <a:p>
            <a:r>
              <a:rPr lang="el-GR" dirty="0" smtClean="0"/>
              <a:t>Συγκρίνουν διάφορα είδη διαφημίσεων ως προς τα δομικά ή μορφολογικά τους χαρακτηριστικά.</a:t>
            </a:r>
          </a:p>
          <a:p>
            <a:r>
              <a:rPr lang="el-GR" dirty="0" smtClean="0"/>
              <a:t>Εντοπίσουν τη χρήση επιθέτων (σε απλή μορφή ή σε συγκριτικό ή υπερθετικό βαθμό), μετοχών και επιρρημάτων στο λόγο των διαφημίσεων και να αιτιολογήσουν την επιλογή τους.</a:t>
            </a:r>
          </a:p>
          <a:p>
            <a:r>
              <a:rPr lang="el-GR" dirty="0" smtClean="0"/>
              <a:t>Εντοπίσουν τη χρήση των σημείων στίξης στις διαφημίσεις και να αιτιολογήσουν την επιλογή τους.</a:t>
            </a:r>
          </a:p>
          <a:p>
            <a:r>
              <a:rPr lang="el-GR" dirty="0" smtClean="0"/>
              <a:t>Χρησιμοποιήσουν το κατάλληλο είδος λόγου για να δημιουργήσουν τις δικές τους διαφημίσεις.</a:t>
            </a:r>
            <a:endParaRPr lang="en-US" dirty="0" smtClean="0"/>
          </a:p>
          <a:p>
            <a:pPr marL="0" indent="0">
              <a:buNone/>
            </a:pPr>
            <a:r>
              <a:rPr lang="el-GR" dirty="0" smtClean="0">
                <a:sym typeface="Wingdings" pitchFamily="2" charset="2"/>
              </a:rPr>
              <a:t>    </a:t>
            </a:r>
            <a:r>
              <a:rPr lang="en-US" dirty="0" smtClean="0">
                <a:sym typeface="Wingdings" pitchFamily="2" charset="2"/>
              </a:rPr>
              <a:t></a:t>
            </a:r>
            <a:r>
              <a:rPr lang="el-GR" dirty="0" smtClean="0">
                <a:sym typeface="Wingdings" pitchFamily="2" charset="2"/>
              </a:rPr>
              <a:t>Καθορισμός δεικτών επιτυχίας: επίπεδα επίτευξης στόχων</a:t>
            </a:r>
            <a:endParaRPr lang="el-GR" dirty="0" smtClean="0"/>
          </a:p>
          <a:p>
            <a:pPr>
              <a:buNone/>
            </a:pPr>
            <a:endParaRPr lang="el-GR"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smtClean="0"/>
              <a:t>Διαφημίσεις</a:t>
            </a:r>
            <a:endParaRPr lang="el-GR" b="1" dirty="0"/>
          </a:p>
        </p:txBody>
      </p:sp>
      <p:sp>
        <p:nvSpPr>
          <p:cNvPr id="3" name="Content Placeholder 2"/>
          <p:cNvSpPr>
            <a:spLocks noGrp="1"/>
          </p:cNvSpPr>
          <p:nvPr>
            <p:ph idx="1"/>
          </p:nvPr>
        </p:nvSpPr>
        <p:spPr/>
        <p:txBody>
          <a:bodyPr>
            <a:normAutofit fontScale="77500" lnSpcReduction="20000"/>
          </a:bodyPr>
          <a:lstStyle/>
          <a:p>
            <a:r>
              <a:rPr lang="el-GR" dirty="0" smtClean="0"/>
              <a:t>Συλλογή διαφόρων έντυπων διαφημίσεων από τα παιδιά και παρουσίασή τους στην τάξη.</a:t>
            </a:r>
          </a:p>
          <a:p>
            <a:r>
              <a:rPr lang="el-GR" dirty="0" smtClean="0"/>
              <a:t>Η κάθε ομάδα παρατηρεί ένα αριθμό διαφημίσεων και προσπαθεί να εντοπίσει κοινά στοιχεία αλλά και </a:t>
            </a:r>
            <a:r>
              <a:rPr lang="el-GR" dirty="0" err="1" smtClean="0"/>
              <a:t>διαφορές</a:t>
            </a:r>
            <a:r>
              <a:rPr lang="el-GR" dirty="0" err="1" smtClean="0">
                <a:sym typeface="Wingdings" pitchFamily="2" charset="2"/>
              </a:rPr>
              <a:t></a:t>
            </a:r>
            <a:r>
              <a:rPr lang="el-GR" dirty="0" smtClean="0">
                <a:sym typeface="Wingdings" pitchFamily="2" charset="2"/>
              </a:rPr>
              <a:t> κριτικός </a:t>
            </a:r>
            <a:r>
              <a:rPr lang="el-GR" dirty="0" err="1" smtClean="0">
                <a:sym typeface="Wingdings" pitchFamily="2" charset="2"/>
              </a:rPr>
              <a:t>γραμματισμός</a:t>
            </a:r>
            <a:endParaRPr lang="el-GR" dirty="0" smtClean="0"/>
          </a:p>
          <a:p>
            <a:r>
              <a:rPr lang="el-GR" dirty="0" smtClean="0"/>
              <a:t>Το κάθε παιδί επιλέγει ποια διαφήμιση θεωρεί ότι είναι πιο πειστική αιτιολογώντας την επιλογή </a:t>
            </a:r>
            <a:r>
              <a:rPr lang="el-GR" dirty="0" err="1" smtClean="0"/>
              <a:t>του</a:t>
            </a:r>
            <a:r>
              <a:rPr lang="el-GR" dirty="0" err="1" smtClean="0">
                <a:sym typeface="Wingdings" pitchFamily="2" charset="2"/>
              </a:rPr>
              <a:t></a:t>
            </a:r>
            <a:r>
              <a:rPr lang="el-GR" dirty="0" smtClean="0">
                <a:sym typeface="Wingdings" pitchFamily="2" charset="2"/>
              </a:rPr>
              <a:t> υποκειμενικά και αντικειμενικά κριτήρια</a:t>
            </a:r>
            <a:endParaRPr lang="el-GR" dirty="0" smtClean="0"/>
          </a:p>
          <a:p>
            <a:r>
              <a:rPr lang="el-GR" dirty="0" smtClean="0"/>
              <a:t>Η ομάδα καταγράφει τα χαρακτηριστικά στοιχεία που έχει μια διαφήμιση, το επικοινωνιακό πλαίσιο και τον σκοπό που εξυπηρετεί.</a:t>
            </a:r>
          </a:p>
          <a:p>
            <a:r>
              <a:rPr lang="el-GR" dirty="0" smtClean="0"/>
              <a:t>Ακολούθως, εντοπίζονται τα γλωσσικά στοιχεία της διαφήμισης (επίθετα, επιρρήματα, μετοχές, σημεία στίξης) και αναφέρεται ο λόγος που επιλέγηκαν.</a:t>
            </a:r>
          </a:p>
          <a:p>
            <a:r>
              <a:rPr lang="el-GR" dirty="0" smtClean="0"/>
              <a:t>Καταγράφεται ένας μακρύς κατάλογος επιθέτων, επιρρημάτων και μετοχών από όλες τις διαφημίσεις και συμπληρώνεται με δικές τους εναλλακτικές λέξεις.</a:t>
            </a:r>
            <a:endParaRPr lang="el-GR"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Διαφημίσεις</a:t>
            </a:r>
            <a:endParaRPr lang="el-GR" b="1" dirty="0"/>
          </a:p>
        </p:txBody>
      </p:sp>
      <p:sp>
        <p:nvSpPr>
          <p:cNvPr id="3" name="Content Placeholder 2"/>
          <p:cNvSpPr>
            <a:spLocks noGrp="1"/>
          </p:cNvSpPr>
          <p:nvPr>
            <p:ph idx="1"/>
          </p:nvPr>
        </p:nvSpPr>
        <p:spPr/>
        <p:txBody>
          <a:bodyPr>
            <a:normAutofit fontScale="92500"/>
          </a:bodyPr>
          <a:lstStyle/>
          <a:p>
            <a:r>
              <a:rPr lang="el-GR" dirty="0" smtClean="0"/>
              <a:t>Δίνονται ελλιπείς διαφημίσεις και τα παιδιά καλούνται αν εντοπίσουν τις ελλείψεις και πώς αυτές πλήττουν το σκοπό τους.</a:t>
            </a:r>
          </a:p>
          <a:p>
            <a:r>
              <a:rPr lang="el-GR" dirty="0" smtClean="0"/>
              <a:t>Καλείται το κάθε παιδί να ολοκληρώσει τη διαφήμιση συμπληρώνοντας τις ελλείψεις. Έντονες ατομικές διαφορές </a:t>
            </a:r>
            <a:r>
              <a:rPr lang="el-GR" dirty="0" smtClean="0">
                <a:sym typeface="Wingdings" pitchFamily="2" charset="2"/>
              </a:rPr>
              <a:t> ελάχιστα στοιχεία ≠ πλούσια στοιχεία</a:t>
            </a:r>
          </a:p>
          <a:p>
            <a:r>
              <a:rPr lang="el-GR" dirty="0" smtClean="0">
                <a:sym typeface="Wingdings" pitchFamily="2" charset="2"/>
              </a:rPr>
              <a:t>Επίσης, δίνονται και διαφημίσεις που πρέπει να τροποποιηθούν χωρίς να χαθεί η αρχική ιδέα π.χ. διαφήμιση για φαγώσιμα να μετατραπεί σε διαφήμιση για ποτά ή με την ίδια εικόνα να διαφημιστεί άλλο προϊόν. Τροποποίηση σε μερικά επίπεδα ή σε όλα τα επίπεδα.</a:t>
            </a:r>
          </a:p>
          <a:p>
            <a:endParaRPr lang="el-GR"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Διαφημί</a:t>
            </a:r>
            <a:r>
              <a:rPr lang="el-GR" b="1" dirty="0" smtClean="0">
                <a:solidFill>
                  <a:srgbClr val="04617B"/>
                </a:solidFill>
              </a:rPr>
              <a:t>σε</a:t>
            </a:r>
            <a:r>
              <a:rPr lang="el-GR" b="1" dirty="0" smtClean="0"/>
              <a:t>ις</a:t>
            </a:r>
            <a:endParaRPr lang="el-GR" b="1" dirty="0"/>
          </a:p>
        </p:txBody>
      </p:sp>
      <p:sp>
        <p:nvSpPr>
          <p:cNvPr id="3" name="Content Placeholder 2"/>
          <p:cNvSpPr>
            <a:spLocks noGrp="1"/>
          </p:cNvSpPr>
          <p:nvPr>
            <p:ph idx="1"/>
          </p:nvPr>
        </p:nvSpPr>
        <p:spPr/>
        <p:txBody>
          <a:bodyPr>
            <a:normAutofit/>
          </a:bodyPr>
          <a:lstStyle/>
          <a:p>
            <a:r>
              <a:rPr lang="el-GR" dirty="0" smtClean="0"/>
              <a:t>Δίνεται ένα περιγραφικό σενάριο διαφήμισης και το κάθε παιδί καλείται να φτιάξει τη δική του διαφήμιση, αξιοποιώντας τόσο το λεξιλόγιο που καταγράφηκε τα προηγούμενα μαθήματα όσο και τις δομές που αναλύθηκαν.</a:t>
            </a:r>
          </a:p>
          <a:p>
            <a:r>
              <a:rPr lang="el-GR" dirty="0"/>
              <a:t>Γ</a:t>
            </a:r>
            <a:r>
              <a:rPr lang="el-GR" dirty="0" smtClean="0"/>
              <a:t>ίνεται </a:t>
            </a:r>
            <a:r>
              <a:rPr lang="el-GR" dirty="0" err="1" smtClean="0"/>
              <a:t>αυτοαξιολόγηση</a:t>
            </a:r>
            <a:r>
              <a:rPr lang="el-GR" dirty="0" smtClean="0"/>
              <a:t> από το δημιουργό της αλλά και </a:t>
            </a:r>
            <a:r>
              <a:rPr lang="el-GR" dirty="0" err="1" smtClean="0"/>
              <a:t>ετεροαξιολόγηση</a:t>
            </a:r>
            <a:r>
              <a:rPr lang="el-GR" dirty="0" smtClean="0"/>
              <a:t> με το διπλανό.</a:t>
            </a:r>
          </a:p>
          <a:p>
            <a:r>
              <a:rPr lang="el-GR" dirty="0" smtClean="0"/>
              <a:t>Οι διαφημίσεις στο τέλος παρουσιάζονται στην τάξη και αναρτώνται σε συγκεντρωτικό πίνακα.</a:t>
            </a:r>
            <a:endParaRPr lang="el-GR"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Διαφημίσεις</a:t>
            </a:r>
            <a:endParaRPr lang="el-GR" b="1" dirty="0"/>
          </a:p>
        </p:txBody>
      </p:sp>
      <p:sp>
        <p:nvSpPr>
          <p:cNvPr id="3" name="Content Placeholder 2"/>
          <p:cNvSpPr>
            <a:spLocks noGrp="1"/>
          </p:cNvSpPr>
          <p:nvPr>
            <p:ph idx="1"/>
          </p:nvPr>
        </p:nvSpPr>
        <p:spPr/>
        <p:txBody>
          <a:bodyPr>
            <a:normAutofit fontScale="85000" lnSpcReduction="20000"/>
          </a:bodyPr>
          <a:lstStyle/>
          <a:p>
            <a:r>
              <a:rPr lang="el-GR" dirty="0" smtClean="0"/>
              <a:t>Ελεύθερο θέμα: Οι μαθητές επιλέγουν το προϊόν που επιθυμούν να διαφημίσουν και δημιουργούν τη δική τους διαφήμιση σε ομαδική εργασία.</a:t>
            </a:r>
          </a:p>
          <a:p>
            <a:r>
              <a:rPr lang="el-GR" dirty="0" smtClean="0"/>
              <a:t>Η κάθε ομάδα παρουσιάζει την εργασία της.</a:t>
            </a:r>
          </a:p>
          <a:p>
            <a:r>
              <a:rPr lang="el-GR" dirty="0" smtClean="0"/>
              <a:t>Γίνεται παρουσίαση των εργασιών μεταξύ των αδελφών τμημάτων.</a:t>
            </a:r>
          </a:p>
          <a:p>
            <a:r>
              <a:rPr lang="el-GR" dirty="0" smtClean="0"/>
              <a:t>Ακολουθεί </a:t>
            </a:r>
            <a:r>
              <a:rPr lang="el-GR" dirty="0" err="1" smtClean="0"/>
              <a:t>αυτοαξιολόγηση</a:t>
            </a:r>
            <a:r>
              <a:rPr lang="el-GR" dirty="0" smtClean="0"/>
              <a:t> και τροποποίηση σε μερικές περιπτώσεις.</a:t>
            </a:r>
          </a:p>
          <a:p>
            <a:endParaRPr lang="el-GR" dirty="0"/>
          </a:p>
          <a:p>
            <a:r>
              <a:rPr lang="el-GR" dirty="0" smtClean="0"/>
              <a:t>Μετασχηματιστική γνώση: Δημιουργία διαφήμιση για ένα εντελώς διαφορετικό θέμα </a:t>
            </a:r>
            <a:r>
              <a:rPr lang="el-GR" dirty="0"/>
              <a:t>-</a:t>
            </a:r>
            <a:r>
              <a:rPr lang="el-GR" dirty="0" smtClean="0"/>
              <a:t>διαφήμιση για το ημερολόγιο της τάξης τους που εκδόθηκε για τα ανθρώπινα δικαιώματα.</a:t>
            </a:r>
          </a:p>
          <a:p>
            <a:r>
              <a:rPr lang="el-GR" dirty="0" smtClean="0"/>
              <a:t>Δυσκολία στη μεταφορά της νέας γνώσης στο διαφορετικό συγκείμενο</a:t>
            </a:r>
            <a:r>
              <a:rPr lang="el-GR" dirty="0"/>
              <a:t>.</a:t>
            </a:r>
            <a:r>
              <a:rPr lang="el-GR" dirty="0" smtClean="0"/>
              <a:t>  </a:t>
            </a:r>
            <a:endParaRPr lang="el-GR"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lstStyle/>
          <a:p>
            <a:r>
              <a:rPr lang="el-GR" dirty="0" smtClean="0"/>
              <a:t> Υγιεινή διατροφή</a:t>
            </a:r>
            <a:endParaRPr lang="el-GR" dirty="0"/>
          </a:p>
        </p:txBody>
      </p:sp>
      <p:sp>
        <p:nvSpPr>
          <p:cNvPr id="3" name="Content Placeholder 2"/>
          <p:cNvSpPr>
            <a:spLocks noGrp="1"/>
          </p:cNvSpPr>
          <p:nvPr>
            <p:ph idx="1"/>
          </p:nvPr>
        </p:nvSpPr>
        <p:spPr>
          <a:xfrm>
            <a:off x="457200" y="1700808"/>
            <a:ext cx="8229600" cy="4623792"/>
          </a:xfrm>
        </p:spPr>
        <p:txBody>
          <a:bodyPr/>
          <a:lstStyle/>
          <a:p>
            <a:r>
              <a:rPr lang="el-GR" dirty="0" smtClean="0"/>
              <a:t>Μελέτη και επεξεργασία άρθρων σχετικών με την υγιεινή διατροφή και τις συνήθειες των ανθρώπων.</a:t>
            </a:r>
          </a:p>
          <a:p>
            <a:r>
              <a:rPr lang="el-GR" dirty="0" smtClean="0"/>
              <a:t>Εντοπισμός παραγράφων, θεματικών προτάσεων – συζήτηση της δομής των άρθρων.</a:t>
            </a:r>
          </a:p>
          <a:p>
            <a:r>
              <a:rPr lang="el-GR" dirty="0" smtClean="0"/>
              <a:t>Συγγραφή άρθρου με θέμα τις υγιεινές διατροφικές συνήθειες – Ενημέρωση των παιδιών του σχολείου με τη δημοσίευσή του στη σχολική ιστοσελίδα.</a:t>
            </a:r>
          </a:p>
          <a:p>
            <a:pPr lvl="1"/>
            <a:r>
              <a:rPr lang="el-GR" dirty="0" smtClean="0"/>
              <a:t>Κάθε παιδί δημιουργεί το δικό του κείμενο με διαφορετικό περιεχόμενο και δομή.</a:t>
            </a:r>
          </a:p>
          <a:p>
            <a:endParaRPr lang="el-GR"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51520" y="980728"/>
            <a:ext cx="8712968" cy="5544616"/>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2700" b="0" i="0" u="sng" strike="noStrike" kern="1200" cap="none" spc="0" normalizeH="0" baseline="0" noProof="0" dirty="0" smtClean="0">
                <a:ln>
                  <a:noFill/>
                </a:ln>
                <a:solidFill>
                  <a:schemeClr val="tx1"/>
                </a:solidFill>
                <a:effectLst/>
                <a:uLnTx/>
                <a:uFillTx/>
              </a:rPr>
              <a:t>Τα παιδιά να</a:t>
            </a:r>
            <a:r>
              <a:rPr kumimoji="0" lang="el-GR" sz="2700" b="0" i="0" u="none" strike="noStrike" kern="1200" cap="none" spc="0" normalizeH="0" baseline="0" noProof="0" dirty="0" smtClean="0">
                <a:ln>
                  <a:noFill/>
                </a:ln>
                <a:solidFill>
                  <a:schemeClr val="tx1"/>
                </a:solidFill>
                <a:effectLst/>
                <a:uLnTx/>
                <a:uFillTx/>
              </a:rPr>
              <a:t>:</a:t>
            </a:r>
          </a:p>
          <a:p>
            <a:pPr marL="342900" marR="0" lvl="0" indent="-342900" algn="l" defTabSz="914400" rtl="0" eaLnBrk="1" fontAlgn="auto" latinLnBrk="0" hangingPunct="1">
              <a:lnSpc>
                <a:spcPct val="130000"/>
              </a:lnSpc>
              <a:spcBef>
                <a:spcPct val="20000"/>
              </a:spcBef>
              <a:spcAft>
                <a:spcPts val="0"/>
              </a:spcAft>
              <a:buClrTx/>
              <a:buSzTx/>
              <a:buFont typeface="Arial" pitchFamily="34" charset="0"/>
              <a:buChar char="•"/>
              <a:tabLst/>
              <a:defRPr/>
            </a:pPr>
            <a:r>
              <a:rPr kumimoji="0" lang="el-GR" sz="2700" b="0" i="0" u="none" strike="noStrike" kern="1200" cap="none" spc="0" normalizeH="0" baseline="0" noProof="0" dirty="0" smtClean="0">
                <a:ln>
                  <a:noFill/>
                </a:ln>
                <a:solidFill>
                  <a:schemeClr val="tx1"/>
                </a:solidFill>
                <a:effectLst/>
                <a:uLnTx/>
                <a:uFillTx/>
              </a:rPr>
              <a:t>Εμπλουτίσουν τον προφορικό τους λόγο.</a:t>
            </a:r>
          </a:p>
          <a:p>
            <a:pPr marL="342900" marR="0" lvl="0" indent="-342900" algn="l" defTabSz="914400" rtl="0" eaLnBrk="1" fontAlgn="auto" latinLnBrk="0" hangingPunct="1">
              <a:lnSpc>
                <a:spcPct val="130000"/>
              </a:lnSpc>
              <a:spcBef>
                <a:spcPct val="20000"/>
              </a:spcBef>
              <a:spcAft>
                <a:spcPts val="0"/>
              </a:spcAft>
              <a:buClrTx/>
              <a:buSzTx/>
              <a:buFont typeface="Arial" pitchFamily="34" charset="0"/>
              <a:buChar char="•"/>
              <a:tabLst/>
              <a:defRPr/>
            </a:pPr>
            <a:r>
              <a:rPr kumimoji="0" lang="el-GR" sz="2700" b="0" i="0" u="none" strike="noStrike" kern="1200" cap="none" spc="0" normalizeH="0" baseline="0" noProof="0" dirty="0" smtClean="0">
                <a:ln>
                  <a:noFill/>
                </a:ln>
                <a:solidFill>
                  <a:schemeClr val="tx1"/>
                </a:solidFill>
                <a:effectLst/>
                <a:uLnTx/>
                <a:uFillTx/>
              </a:rPr>
              <a:t>Χρησιμοποιούν περισσότερο περιγραφικό λεξιλόγιο στο γραπτό τους λόγο (για τα πιο ικανά παιδιά). </a:t>
            </a:r>
          </a:p>
          <a:p>
            <a:pPr marL="342900" marR="0" lvl="0" indent="-342900" algn="l" defTabSz="914400" rtl="0" eaLnBrk="1" fontAlgn="auto" latinLnBrk="0" hangingPunct="1">
              <a:lnSpc>
                <a:spcPct val="130000"/>
              </a:lnSpc>
              <a:spcBef>
                <a:spcPct val="20000"/>
              </a:spcBef>
              <a:spcAft>
                <a:spcPts val="0"/>
              </a:spcAft>
              <a:buClrTx/>
              <a:buSzTx/>
              <a:buFont typeface="Arial" pitchFamily="34" charset="0"/>
              <a:buChar char="•"/>
              <a:tabLst/>
              <a:defRPr/>
            </a:pPr>
            <a:r>
              <a:rPr kumimoji="0" lang="el-GR" sz="2700" b="0" i="0" u="none" strike="noStrike" kern="1200" cap="none" spc="0" normalizeH="0" baseline="0" noProof="0" dirty="0" smtClean="0">
                <a:ln>
                  <a:noFill/>
                </a:ln>
                <a:solidFill>
                  <a:schemeClr val="tx1"/>
                </a:solidFill>
                <a:effectLst/>
                <a:uLnTx/>
                <a:uFillTx/>
              </a:rPr>
              <a:t>Γράφουν μια δομημένη πρόταση (για τα λιγότερα ικανά).</a:t>
            </a:r>
          </a:p>
          <a:p>
            <a:pPr marL="342900" marR="0" lvl="0" indent="-342900" algn="l" defTabSz="914400" rtl="0" eaLnBrk="1" fontAlgn="auto" latinLnBrk="0" hangingPunct="1">
              <a:lnSpc>
                <a:spcPct val="130000"/>
              </a:lnSpc>
              <a:spcBef>
                <a:spcPct val="20000"/>
              </a:spcBef>
              <a:spcAft>
                <a:spcPts val="0"/>
              </a:spcAft>
              <a:buClrTx/>
              <a:buSzTx/>
              <a:buFont typeface="Arial" pitchFamily="34" charset="0"/>
              <a:buChar char="•"/>
              <a:tabLst/>
              <a:defRPr/>
            </a:pPr>
            <a:r>
              <a:rPr kumimoji="0" lang="el-GR" sz="2700" b="0" i="0" u="none" strike="noStrike" kern="1200" cap="none" spc="0" normalizeH="0" baseline="0" noProof="0" dirty="0" smtClean="0">
                <a:ln>
                  <a:noFill/>
                </a:ln>
                <a:solidFill>
                  <a:schemeClr val="tx1"/>
                </a:solidFill>
                <a:effectLst/>
                <a:uLnTx/>
                <a:uFillTx/>
              </a:rPr>
              <a:t>Χρησιμοποιούν ορθά τα σημεία στίξης.</a:t>
            </a:r>
          </a:p>
          <a:p>
            <a:pPr marL="342900" marR="0" lvl="0" indent="-342900" algn="l" defTabSz="914400" rtl="0" eaLnBrk="1" fontAlgn="auto" latinLnBrk="0" hangingPunct="1">
              <a:lnSpc>
                <a:spcPct val="130000"/>
              </a:lnSpc>
              <a:spcBef>
                <a:spcPct val="20000"/>
              </a:spcBef>
              <a:spcAft>
                <a:spcPts val="0"/>
              </a:spcAft>
              <a:buClrTx/>
              <a:buSzTx/>
              <a:buFont typeface="Arial" pitchFamily="34" charset="0"/>
              <a:buChar char="•"/>
              <a:tabLst/>
              <a:defRPr/>
            </a:pPr>
            <a:r>
              <a:rPr lang="el-GR" sz="2700" dirty="0" smtClean="0"/>
              <a:t>Παράγουν δομημένα κείμενα. </a:t>
            </a:r>
          </a:p>
          <a:p>
            <a:pPr lvl="0">
              <a:lnSpc>
                <a:spcPct val="130000"/>
              </a:lnSpc>
              <a:spcBef>
                <a:spcPct val="20000"/>
              </a:spcBef>
              <a:defRPr/>
            </a:pPr>
            <a:r>
              <a:rPr lang="el-GR" sz="2700" dirty="0" smtClean="0">
                <a:sym typeface="Wingdings" pitchFamily="2" charset="2"/>
              </a:rPr>
              <a:t>    </a:t>
            </a:r>
            <a:r>
              <a:rPr lang="en-US" sz="2700" dirty="0" smtClean="0">
                <a:sym typeface="Wingdings" pitchFamily="2" charset="2"/>
              </a:rPr>
              <a:t></a:t>
            </a:r>
            <a:r>
              <a:rPr lang="el-GR" sz="2700" dirty="0">
                <a:sym typeface="Wingdings" pitchFamily="2" charset="2"/>
              </a:rPr>
              <a:t>Καθορισμός δεικτών επιτυχίας: επίπεδα </a:t>
            </a:r>
            <a:r>
              <a:rPr lang="el-GR" sz="2700" dirty="0" smtClean="0">
                <a:sym typeface="Wingdings" pitchFamily="2" charset="2"/>
              </a:rPr>
              <a:t> </a:t>
            </a:r>
          </a:p>
          <a:p>
            <a:pPr lvl="0">
              <a:lnSpc>
                <a:spcPct val="130000"/>
              </a:lnSpc>
              <a:spcBef>
                <a:spcPct val="20000"/>
              </a:spcBef>
              <a:defRPr/>
            </a:pPr>
            <a:r>
              <a:rPr lang="el-GR" sz="2700" dirty="0">
                <a:sym typeface="Wingdings" pitchFamily="2" charset="2"/>
              </a:rPr>
              <a:t> </a:t>
            </a:r>
            <a:r>
              <a:rPr lang="el-GR" sz="2700" dirty="0" smtClean="0">
                <a:sym typeface="Wingdings" pitchFamily="2" charset="2"/>
              </a:rPr>
              <a:t>    επίτευξης </a:t>
            </a:r>
            <a:r>
              <a:rPr lang="el-GR" sz="2700" dirty="0">
                <a:sym typeface="Wingdings" pitchFamily="2" charset="2"/>
              </a:rPr>
              <a:t>στόχων</a:t>
            </a:r>
            <a:endParaRPr kumimoji="0" lang="el-GR" sz="2700" b="0" i="0" u="none" strike="noStrike" kern="1200" cap="none" spc="0" normalizeH="0" baseline="0" noProof="0" dirty="0">
              <a:ln>
                <a:noFill/>
              </a:ln>
              <a:solidFill>
                <a:schemeClr val="tx1"/>
              </a:solidFill>
              <a:effectLst/>
              <a:uLnTx/>
              <a:uFillTx/>
            </a:endParaRPr>
          </a:p>
        </p:txBody>
      </p:sp>
      <p:sp>
        <p:nvSpPr>
          <p:cNvPr id="3" name="Title 1"/>
          <p:cNvSpPr txBox="1">
            <a:spLocks/>
          </p:cNvSpPr>
          <p:nvPr/>
        </p:nvSpPr>
        <p:spPr>
          <a:xfrm>
            <a:off x="611560" y="260648"/>
            <a:ext cx="8229600" cy="792088"/>
          </a:xfrm>
          <a:prstGeom prst="rect">
            <a:avLst/>
          </a:prstGeom>
        </p:spPr>
        <p:txBody>
          <a:bodyPr>
            <a:noAutofit/>
          </a:bodyPr>
          <a:lstStyle/>
          <a:p>
            <a:pPr marL="342900" lvl="0" indent="-342900">
              <a:spcBef>
                <a:spcPct val="20000"/>
              </a:spcBef>
              <a:defRPr/>
            </a:pPr>
            <a:r>
              <a:rPr lang="el-GR" sz="4000" b="1" u="sng" dirty="0" smtClean="0">
                <a:solidFill>
                  <a:srgbClr val="04617B"/>
                </a:solidFill>
              </a:rPr>
              <a:t>Διδακτικοί στόχοι</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924712"/>
          </a:xfrm>
        </p:spPr>
        <p:txBody>
          <a:bodyPr>
            <a:normAutofit/>
          </a:bodyPr>
          <a:lstStyle/>
          <a:p>
            <a:r>
              <a:rPr lang="el-GR" b="1" dirty="0" smtClean="0"/>
              <a:t>Δραστηριότητες</a:t>
            </a:r>
            <a:endParaRPr lang="el-GR" b="1" dirty="0"/>
          </a:p>
        </p:txBody>
      </p:sp>
      <p:sp>
        <p:nvSpPr>
          <p:cNvPr id="3" name="Content Placeholder 2"/>
          <p:cNvSpPr>
            <a:spLocks noGrp="1"/>
          </p:cNvSpPr>
          <p:nvPr>
            <p:ph idx="1"/>
          </p:nvPr>
        </p:nvSpPr>
        <p:spPr>
          <a:xfrm>
            <a:off x="457200" y="1600200"/>
            <a:ext cx="8229600" cy="4997152"/>
          </a:xfrm>
        </p:spPr>
        <p:txBody>
          <a:bodyPr>
            <a:noAutofit/>
          </a:bodyPr>
          <a:lstStyle/>
          <a:p>
            <a:pPr marL="514350" indent="-514350">
              <a:buFont typeface="+mj-lt"/>
              <a:buAutoNum type="arabicPeriod"/>
            </a:pPr>
            <a:r>
              <a:rPr lang="el-GR" b="1" dirty="0" smtClean="0"/>
              <a:t>Παραγωγή  προτάσεων</a:t>
            </a:r>
          </a:p>
          <a:p>
            <a:pPr lvl="1">
              <a:lnSpc>
                <a:spcPct val="150000"/>
              </a:lnSpc>
              <a:buFont typeface="Arial" pitchFamily="34" charset="0"/>
              <a:buChar char="•"/>
            </a:pPr>
            <a:r>
              <a:rPr lang="el-GR" sz="3200" dirty="0" smtClean="0"/>
              <a:t>	Μια τυχαία λέξη (π.χ. ντομάτα)                 γραφή πρότασης με συγκεκριμένο αριθμό λέξεων </a:t>
            </a:r>
            <a:r>
              <a:rPr lang="en-GB" sz="3200" dirty="0" smtClean="0"/>
              <a:t>(</a:t>
            </a:r>
            <a:r>
              <a:rPr lang="el-GR" sz="3200" dirty="0" smtClean="0"/>
              <a:t>π.χ. 5 λέξεις).   </a:t>
            </a:r>
          </a:p>
          <a:p>
            <a:pPr lvl="1">
              <a:lnSpc>
                <a:spcPct val="150000"/>
              </a:lnSpc>
              <a:buFont typeface="Arial" pitchFamily="34" charset="0"/>
              <a:buChar char="•"/>
            </a:pPr>
            <a:r>
              <a:rPr lang="el-GR" sz="3200" dirty="0" smtClean="0"/>
              <a:t>Ατομική εργασία – </a:t>
            </a:r>
            <a:r>
              <a:rPr lang="el-GR" sz="3200" dirty="0" err="1" smtClean="0"/>
              <a:t>αυτοαξιολόγηση</a:t>
            </a:r>
            <a:endParaRPr lang="el-GR" sz="3200" dirty="0" smtClean="0"/>
          </a:p>
          <a:p>
            <a:pPr lvl="1">
              <a:lnSpc>
                <a:spcPct val="150000"/>
              </a:lnSpc>
              <a:buFont typeface="Arial" pitchFamily="34" charset="0"/>
              <a:buChar char="•"/>
            </a:pPr>
            <a:r>
              <a:rPr lang="el-GR" sz="3200" dirty="0" smtClean="0"/>
              <a:t>Σύγκριση και αλληλοβοήθεια στις  δυάδες</a:t>
            </a:r>
          </a:p>
          <a:p>
            <a:pPr lvl="1">
              <a:lnSpc>
                <a:spcPct val="150000"/>
              </a:lnSpc>
              <a:buFont typeface="Arial" pitchFamily="34" charset="0"/>
              <a:buChar char="•"/>
            </a:pPr>
            <a:endParaRPr lang="el-GR" sz="3200" dirty="0"/>
          </a:p>
        </p:txBody>
      </p:sp>
      <p:sp>
        <p:nvSpPr>
          <p:cNvPr id="6" name="Right Arrow 5"/>
          <p:cNvSpPr/>
          <p:nvPr/>
        </p:nvSpPr>
        <p:spPr>
          <a:xfrm>
            <a:off x="6804248" y="2492896"/>
            <a:ext cx="129614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792088"/>
          </a:xfrm>
        </p:spPr>
        <p:txBody>
          <a:bodyPr>
            <a:normAutofit/>
          </a:bodyPr>
          <a:lstStyle/>
          <a:p>
            <a:r>
              <a:rPr lang="el-GR" sz="4000" b="1" dirty="0" smtClean="0"/>
              <a:t>Δραστηριότητες</a:t>
            </a:r>
            <a:endParaRPr lang="el-GR" sz="4000" b="1" dirty="0"/>
          </a:p>
        </p:txBody>
      </p:sp>
      <p:sp>
        <p:nvSpPr>
          <p:cNvPr id="3" name="Content Placeholder 2"/>
          <p:cNvSpPr>
            <a:spLocks noGrp="1"/>
          </p:cNvSpPr>
          <p:nvPr>
            <p:ph idx="1"/>
          </p:nvPr>
        </p:nvSpPr>
        <p:spPr>
          <a:xfrm>
            <a:off x="323528" y="1196752"/>
            <a:ext cx="8507288" cy="5544616"/>
          </a:xfrm>
        </p:spPr>
        <p:txBody>
          <a:bodyPr>
            <a:normAutofit lnSpcReduction="10000"/>
          </a:bodyPr>
          <a:lstStyle/>
          <a:p>
            <a:pPr marL="514350" indent="-514350">
              <a:buAutoNum type="arabicPeriod" startAt="2"/>
            </a:pPr>
            <a:r>
              <a:rPr lang="el-GR" sz="3000" b="1" dirty="0" smtClean="0"/>
              <a:t>Ενότητες «Ρώτα το νερό … τι τρέχει»</a:t>
            </a:r>
          </a:p>
          <a:p>
            <a:pPr marL="514350" indent="-514350">
              <a:buNone/>
            </a:pPr>
            <a:r>
              <a:rPr lang="el-GR" sz="3000" b="1" dirty="0" smtClean="0"/>
              <a:t>                         «Εμένα με νοιάζει»</a:t>
            </a:r>
            <a:endParaRPr lang="el-GR" sz="3000" dirty="0" smtClean="0"/>
          </a:p>
          <a:p>
            <a:pPr marL="514350" indent="-514350">
              <a:lnSpc>
                <a:spcPct val="130000"/>
              </a:lnSpc>
            </a:pPr>
            <a:r>
              <a:rPr lang="el-GR" sz="3000" u="sng" dirty="0" smtClean="0"/>
              <a:t>Επεξεργασία  κειμένων :</a:t>
            </a:r>
          </a:p>
          <a:p>
            <a:pPr marL="514350" indent="-514350">
              <a:lnSpc>
                <a:spcPct val="130000"/>
              </a:lnSpc>
              <a:buNone/>
            </a:pPr>
            <a:r>
              <a:rPr lang="el-GR" sz="3000" dirty="0" smtClean="0"/>
              <a:t>        - αναγνώριση νέου λεξιλογίου  (κατάλογος λέξεων)</a:t>
            </a:r>
          </a:p>
          <a:p>
            <a:pPr marL="514350" indent="-514350">
              <a:lnSpc>
                <a:spcPct val="130000"/>
              </a:lnSpc>
              <a:buNone/>
            </a:pPr>
            <a:r>
              <a:rPr lang="el-GR" sz="3000" dirty="0" smtClean="0"/>
              <a:t>        - Εντοπισμός σημείων στίξης και κατανόηση της λειτουργικότητάς τους</a:t>
            </a:r>
          </a:p>
          <a:p>
            <a:pPr marL="514350" indent="-514350">
              <a:lnSpc>
                <a:spcPct val="130000"/>
              </a:lnSpc>
              <a:buNone/>
            </a:pPr>
            <a:r>
              <a:rPr lang="el-GR" sz="3000" dirty="0" smtClean="0"/>
              <a:t>        - Διάκριση απλών και σύνθετων προτάσεων.</a:t>
            </a:r>
          </a:p>
          <a:p>
            <a:pPr marL="514350" indent="-514350">
              <a:lnSpc>
                <a:spcPct val="130000"/>
              </a:lnSpc>
              <a:buNone/>
            </a:pPr>
            <a:r>
              <a:rPr lang="el-GR" sz="3000" dirty="0" smtClean="0"/>
              <a:t>        - Εγκλίσεις ρημάτων (κατάλογος ρημάτων)</a:t>
            </a:r>
          </a:p>
          <a:p>
            <a:pPr marL="514350" indent="-514350">
              <a:lnSpc>
                <a:spcPct val="130000"/>
              </a:lnSpc>
              <a:buNone/>
            </a:pPr>
            <a:endParaRPr lang="el-GR"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08720"/>
          </a:xfrm>
        </p:spPr>
        <p:txBody>
          <a:bodyPr>
            <a:normAutofit/>
          </a:bodyPr>
          <a:lstStyle/>
          <a:p>
            <a:r>
              <a:rPr lang="el-GR" sz="4000" b="1" dirty="0" smtClean="0"/>
              <a:t>Δραστηριότητες</a:t>
            </a:r>
            <a:endParaRPr lang="el-GR" sz="4000" b="1" dirty="0"/>
          </a:p>
        </p:txBody>
      </p:sp>
      <p:sp>
        <p:nvSpPr>
          <p:cNvPr id="3" name="Content Placeholder 2"/>
          <p:cNvSpPr>
            <a:spLocks noGrp="1"/>
          </p:cNvSpPr>
          <p:nvPr>
            <p:ph idx="1"/>
          </p:nvPr>
        </p:nvSpPr>
        <p:spPr>
          <a:xfrm>
            <a:off x="467544" y="1097360"/>
            <a:ext cx="8507288" cy="5760640"/>
          </a:xfrm>
        </p:spPr>
        <p:txBody>
          <a:bodyPr>
            <a:normAutofit fontScale="92500"/>
          </a:bodyPr>
          <a:lstStyle/>
          <a:p>
            <a:pPr marL="514350" indent="-514350">
              <a:buNone/>
            </a:pPr>
            <a:r>
              <a:rPr lang="el-GR" sz="3500" dirty="0" smtClean="0"/>
              <a:t>           Επιλογή λέξεων από τον κατάλογο:</a:t>
            </a:r>
          </a:p>
          <a:p>
            <a:pPr marL="514350" indent="-514350">
              <a:lnSpc>
                <a:spcPct val="130000"/>
              </a:lnSpc>
            </a:pPr>
            <a:r>
              <a:rPr lang="el-GR" sz="3500" u="sng" dirty="0" smtClean="0"/>
              <a:t>Γραφή οδηγιών για εξοικονόμηση νερού</a:t>
            </a:r>
            <a:r>
              <a:rPr lang="el-GR" sz="3500" dirty="0" smtClean="0"/>
              <a:t> </a:t>
            </a:r>
          </a:p>
          <a:p>
            <a:pPr marL="514350" indent="-514350">
              <a:lnSpc>
                <a:spcPct val="130000"/>
              </a:lnSpc>
            </a:pPr>
            <a:r>
              <a:rPr lang="el-GR" sz="3500" u="sng" dirty="0" smtClean="0"/>
              <a:t>Γραφή δεκάλογου οικολογίας</a:t>
            </a:r>
          </a:p>
          <a:p>
            <a:pPr marL="514350" indent="-514350">
              <a:lnSpc>
                <a:spcPct val="130000"/>
              </a:lnSpc>
              <a:buNone/>
            </a:pPr>
            <a:r>
              <a:rPr lang="el-GR" sz="3500" dirty="0" smtClean="0"/>
              <a:t>           </a:t>
            </a:r>
            <a:r>
              <a:rPr lang="el-GR" sz="3500" dirty="0" err="1" smtClean="0"/>
              <a:t>Αυτοαξιολόγηση</a:t>
            </a:r>
            <a:r>
              <a:rPr lang="el-GR" sz="3500" dirty="0" smtClean="0"/>
              <a:t> – </a:t>
            </a:r>
            <a:r>
              <a:rPr lang="el-GR" sz="3500" dirty="0" err="1" smtClean="0"/>
              <a:t>ετεροαξιολόγηση</a:t>
            </a:r>
            <a:endParaRPr lang="el-GR" sz="3500" dirty="0" smtClean="0"/>
          </a:p>
          <a:p>
            <a:pPr marL="514350" indent="-514350">
              <a:lnSpc>
                <a:spcPct val="130000"/>
              </a:lnSpc>
              <a:buNone/>
            </a:pPr>
            <a:r>
              <a:rPr lang="el-GR" sz="3500" dirty="0" smtClean="0"/>
              <a:t>           – ανάρτηση στην τάξη</a:t>
            </a:r>
          </a:p>
          <a:p>
            <a:pPr marL="514350" indent="-514350">
              <a:lnSpc>
                <a:spcPct val="130000"/>
              </a:lnSpc>
            </a:pPr>
            <a:r>
              <a:rPr lang="el-GR" sz="3500" u="sng" dirty="0" smtClean="0"/>
              <a:t>Μετασχηματισμός ποιήματος</a:t>
            </a:r>
            <a:r>
              <a:rPr lang="el-GR" sz="3500" dirty="0" smtClean="0"/>
              <a:t>  (αντικατάσταση ομοιοκατάληκτων λέξεων, αλλαγή σημείων στίξης, γραφή νέας στροφής)</a:t>
            </a:r>
          </a:p>
          <a:p>
            <a:pPr marL="514350" indent="-514350">
              <a:lnSpc>
                <a:spcPct val="130000"/>
              </a:lnSpc>
              <a:buNone/>
            </a:pPr>
            <a:endParaRPr lang="el-GR" dirty="0" smtClean="0"/>
          </a:p>
          <a:p>
            <a:pPr marL="514350" indent="-514350">
              <a:lnSpc>
                <a:spcPct val="130000"/>
              </a:lnSpc>
            </a:pPr>
            <a:endParaRPr lang="el-GR" dirty="0" smtClean="0"/>
          </a:p>
          <a:p>
            <a:pPr marL="514350" indent="-514350">
              <a:lnSpc>
                <a:spcPct val="130000"/>
              </a:lnSpc>
              <a:buNone/>
            </a:pPr>
            <a:endParaRPr lang="el-GR" dirty="0"/>
          </a:p>
        </p:txBody>
      </p:sp>
      <p:sp>
        <p:nvSpPr>
          <p:cNvPr id="4" name="Right Arrow 3"/>
          <p:cNvSpPr/>
          <p:nvPr/>
        </p:nvSpPr>
        <p:spPr>
          <a:xfrm>
            <a:off x="683568" y="1196752"/>
            <a:ext cx="72008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Right Arrow 4"/>
          <p:cNvSpPr/>
          <p:nvPr/>
        </p:nvSpPr>
        <p:spPr>
          <a:xfrm>
            <a:off x="683568" y="3429000"/>
            <a:ext cx="72008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l-GR" b="1" dirty="0" smtClean="0"/>
              <a:t>Πρόβλημα</a:t>
            </a:r>
            <a:endParaRPr lang="el-GR" b="1" dirty="0"/>
          </a:p>
        </p:txBody>
      </p:sp>
      <p:sp>
        <p:nvSpPr>
          <p:cNvPr id="3" name="Content Placeholder 2"/>
          <p:cNvSpPr>
            <a:spLocks noGrp="1"/>
          </p:cNvSpPr>
          <p:nvPr>
            <p:ph idx="1"/>
          </p:nvPr>
        </p:nvSpPr>
        <p:spPr>
          <a:xfrm>
            <a:off x="251520" y="1412776"/>
            <a:ext cx="8229600" cy="4968552"/>
          </a:xfrm>
        </p:spPr>
        <p:txBody>
          <a:bodyPr>
            <a:normAutofit/>
          </a:bodyPr>
          <a:lstStyle/>
          <a:p>
            <a:r>
              <a:rPr lang="el-GR" dirty="0" smtClean="0"/>
              <a:t>Μειωμένη και φτωχή παραγωγή γραπτού και προφορικού λόγου.</a:t>
            </a:r>
          </a:p>
          <a:p>
            <a:pPr>
              <a:buNone/>
            </a:pPr>
            <a:endParaRPr lang="el-GR" dirty="0" smtClean="0"/>
          </a:p>
          <a:p>
            <a:r>
              <a:rPr lang="el-GR" dirty="0" smtClean="0"/>
              <a:t>Χρήση απλών προτάσεων χωρίς πλούσιο και κατάλληλο λεξιλόγιο, εκφραστικά μέσα και σημεία στίξης.</a:t>
            </a:r>
          </a:p>
          <a:p>
            <a:endParaRPr lang="el-GR" dirty="0" smtClean="0"/>
          </a:p>
          <a:p>
            <a:pPr>
              <a:buNone/>
            </a:pPr>
            <a:r>
              <a:rPr lang="el-GR" dirty="0" smtClean="0">
                <a:solidFill>
                  <a:srgbClr val="0070C0"/>
                </a:solidFill>
              </a:rPr>
              <a:t>        </a:t>
            </a:r>
          </a:p>
          <a:p>
            <a:pPr>
              <a:buNone/>
            </a:pPr>
            <a:r>
              <a:rPr lang="en-GB" dirty="0" smtClean="0">
                <a:solidFill>
                  <a:srgbClr val="0070C0"/>
                </a:solidFill>
              </a:rPr>
              <a:t> </a:t>
            </a:r>
            <a:endParaRPr lang="el-GR" dirty="0" smtClean="0">
              <a:solidFill>
                <a:srgbClr val="0070C0"/>
              </a:solidFill>
            </a:endParaRPr>
          </a:p>
          <a:p>
            <a:r>
              <a:rPr lang="el-GR" dirty="0" smtClean="0"/>
              <a:t>Τα παιδιά να βελτιώσουν την ποσότητα και ποιότητα του γραπτού τους λόγου.</a:t>
            </a:r>
            <a:endParaRPr lang="el-GR" dirty="0"/>
          </a:p>
        </p:txBody>
      </p:sp>
      <p:sp>
        <p:nvSpPr>
          <p:cNvPr id="5" name="Title 1"/>
          <p:cNvSpPr txBox="1">
            <a:spLocks/>
          </p:cNvSpPr>
          <p:nvPr/>
        </p:nvSpPr>
        <p:spPr>
          <a:xfrm>
            <a:off x="539552" y="3717032"/>
            <a:ext cx="8229600" cy="1143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z="5000" b="1" noProof="0" dirty="0" smtClean="0">
                <a:solidFill>
                  <a:schemeClr val="tx2"/>
                </a:solidFill>
                <a:latin typeface="+mj-lt"/>
                <a:ea typeface="+mj-ea"/>
                <a:cs typeface="+mj-cs"/>
              </a:rPr>
              <a:t>Σκοπός</a:t>
            </a:r>
            <a:endParaRPr kumimoji="0" lang="el-GR" sz="50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620688"/>
          </a:xfrm>
        </p:spPr>
        <p:txBody>
          <a:bodyPr>
            <a:normAutofit/>
          </a:bodyPr>
          <a:lstStyle/>
          <a:p>
            <a:r>
              <a:rPr lang="el-GR" sz="3500" b="1" dirty="0" smtClean="0"/>
              <a:t>Δραστηριότητες</a:t>
            </a:r>
            <a:endParaRPr lang="el-GR" sz="3500" b="1" dirty="0"/>
          </a:p>
        </p:txBody>
      </p:sp>
      <p:sp>
        <p:nvSpPr>
          <p:cNvPr id="3" name="Content Placeholder 2"/>
          <p:cNvSpPr>
            <a:spLocks noGrp="1"/>
          </p:cNvSpPr>
          <p:nvPr>
            <p:ph idx="1"/>
          </p:nvPr>
        </p:nvSpPr>
        <p:spPr>
          <a:xfrm>
            <a:off x="251520" y="1241376"/>
            <a:ext cx="8892480" cy="5616624"/>
          </a:xfrm>
        </p:spPr>
        <p:txBody>
          <a:bodyPr>
            <a:normAutofit fontScale="92500" lnSpcReduction="20000"/>
          </a:bodyPr>
          <a:lstStyle/>
          <a:p>
            <a:pPr marL="514350" indent="-514350">
              <a:lnSpc>
                <a:spcPct val="120000"/>
              </a:lnSpc>
              <a:buNone/>
            </a:pPr>
            <a:r>
              <a:rPr lang="el-GR" sz="3000" b="1" dirty="0" smtClean="0"/>
              <a:t>3.  </a:t>
            </a:r>
            <a:r>
              <a:rPr lang="el-GR" b="1" dirty="0" smtClean="0"/>
              <a:t>Ενότητα «Γελάσαμε με την ψυχή μας» </a:t>
            </a:r>
          </a:p>
          <a:p>
            <a:pPr marL="514350" indent="-514350">
              <a:lnSpc>
                <a:spcPct val="120000"/>
              </a:lnSpc>
            </a:pPr>
            <a:r>
              <a:rPr lang="el-GR" u="sng" dirty="0" smtClean="0"/>
              <a:t>Επεξεργασία περιγραφικών κειμένων </a:t>
            </a:r>
            <a:r>
              <a:rPr lang="el-GR" dirty="0" smtClean="0"/>
              <a:t>(ζώα) :</a:t>
            </a:r>
          </a:p>
          <a:p>
            <a:pPr marL="514350" indent="-514350">
              <a:lnSpc>
                <a:spcPct val="120000"/>
              </a:lnSpc>
              <a:buNone/>
            </a:pPr>
            <a:r>
              <a:rPr lang="el-GR" dirty="0" smtClean="0"/>
              <a:t>          - διάκριση παραγράφων  (θεματική πρόταση , </a:t>
            </a:r>
            <a:r>
              <a:rPr lang="el-GR" dirty="0" err="1" smtClean="0"/>
              <a:t>υποστηρίζουσες</a:t>
            </a:r>
            <a:r>
              <a:rPr lang="el-GR" dirty="0" smtClean="0"/>
              <a:t> προτάσεις, τίτλος)</a:t>
            </a:r>
          </a:p>
          <a:p>
            <a:pPr marL="514350" indent="-514350">
              <a:lnSpc>
                <a:spcPct val="120000"/>
              </a:lnSpc>
              <a:buNone/>
            </a:pPr>
            <a:r>
              <a:rPr lang="el-GR" dirty="0" smtClean="0"/>
              <a:t>          - χρονικά επιρρήματα</a:t>
            </a:r>
          </a:p>
          <a:p>
            <a:pPr marL="514350" indent="-514350">
              <a:lnSpc>
                <a:spcPct val="120000"/>
              </a:lnSpc>
              <a:buNone/>
            </a:pPr>
            <a:r>
              <a:rPr lang="el-GR" dirty="0" smtClean="0"/>
              <a:t>          </a:t>
            </a:r>
            <a:r>
              <a:rPr lang="el-GR" dirty="0"/>
              <a:t>- σύγκριση κειμένων (κριτικός </a:t>
            </a:r>
            <a:r>
              <a:rPr lang="el-GR" dirty="0" err="1"/>
              <a:t>γραμματισμός</a:t>
            </a:r>
            <a:r>
              <a:rPr lang="el-GR" dirty="0"/>
              <a:t>)</a:t>
            </a:r>
          </a:p>
          <a:p>
            <a:pPr marL="514350" indent="-514350">
              <a:lnSpc>
                <a:spcPct val="120000"/>
              </a:lnSpc>
              <a:buNone/>
            </a:pPr>
            <a:r>
              <a:rPr lang="el-GR" dirty="0" smtClean="0"/>
              <a:t>          - κατάλογος επιθέτων  και ρημάτων που περιγράφουν ένα ζώο    </a:t>
            </a:r>
          </a:p>
          <a:p>
            <a:pPr marL="514350" indent="-514350">
              <a:lnSpc>
                <a:spcPct val="120000"/>
              </a:lnSpc>
              <a:buNone/>
            </a:pPr>
            <a:r>
              <a:rPr lang="el-GR" dirty="0"/>
              <a:t> </a:t>
            </a:r>
            <a:r>
              <a:rPr lang="el-GR" dirty="0" smtClean="0"/>
              <a:t>            (αντίθετα)</a:t>
            </a:r>
          </a:p>
          <a:p>
            <a:pPr marL="514350" indent="-514350">
              <a:lnSpc>
                <a:spcPct val="120000"/>
              </a:lnSpc>
              <a:buNone/>
            </a:pPr>
            <a:r>
              <a:rPr lang="el-GR" u="sng" dirty="0" smtClean="0"/>
              <a:t>Παραγωγή περιγραφικού κειμένου </a:t>
            </a:r>
            <a:r>
              <a:rPr lang="el-GR" dirty="0" smtClean="0"/>
              <a:t>για ένα ζώο = επιλογή επιθέτων και ρημάτων από τον κατάλογο – χρήση επιρρημάτων – διάκριση παραγράφων</a:t>
            </a:r>
          </a:p>
          <a:p>
            <a:pPr marL="514350" indent="-514350">
              <a:lnSpc>
                <a:spcPct val="120000"/>
              </a:lnSpc>
              <a:buNone/>
            </a:pPr>
            <a:r>
              <a:rPr lang="el-GR" sz="3500" dirty="0" smtClean="0"/>
              <a:t>          </a:t>
            </a:r>
            <a:endParaRPr lang="el-GR" dirty="0" smtClean="0"/>
          </a:p>
          <a:p>
            <a:pPr marL="514350" indent="-514350">
              <a:lnSpc>
                <a:spcPct val="130000"/>
              </a:lnSpc>
              <a:buNone/>
            </a:pPr>
            <a:endParaRPr lang="el-GR" dirty="0" smtClean="0"/>
          </a:p>
          <a:p>
            <a:pPr marL="514350" indent="-514350">
              <a:lnSpc>
                <a:spcPct val="130000"/>
              </a:lnSpc>
              <a:buNone/>
            </a:pPr>
            <a:endParaRPr lang="el-GR"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052736"/>
          </a:xfrm>
        </p:spPr>
        <p:txBody>
          <a:bodyPr>
            <a:normAutofit/>
          </a:bodyPr>
          <a:lstStyle/>
          <a:p>
            <a:r>
              <a:rPr lang="el-GR" sz="4000" b="1" dirty="0" smtClean="0"/>
              <a:t>Δραστηριότητες</a:t>
            </a:r>
            <a:endParaRPr lang="el-GR" sz="4000" b="1" dirty="0"/>
          </a:p>
        </p:txBody>
      </p:sp>
      <p:sp>
        <p:nvSpPr>
          <p:cNvPr id="3" name="Content Placeholder 2"/>
          <p:cNvSpPr>
            <a:spLocks noGrp="1"/>
          </p:cNvSpPr>
          <p:nvPr>
            <p:ph idx="1"/>
          </p:nvPr>
        </p:nvSpPr>
        <p:spPr>
          <a:xfrm>
            <a:off x="251520" y="980728"/>
            <a:ext cx="8568952" cy="5688632"/>
          </a:xfrm>
        </p:spPr>
        <p:txBody>
          <a:bodyPr>
            <a:normAutofit lnSpcReduction="10000"/>
          </a:bodyPr>
          <a:lstStyle/>
          <a:p>
            <a:pPr marL="514350" indent="-514350">
              <a:lnSpc>
                <a:spcPct val="120000"/>
              </a:lnSpc>
            </a:pPr>
            <a:r>
              <a:rPr lang="el-GR" sz="3000" u="sng" dirty="0" smtClean="0"/>
              <a:t>Διόρθωση και αξιολόγηση στην ομάδα</a:t>
            </a:r>
            <a:r>
              <a:rPr lang="el-GR" sz="3500" u="sng" dirty="0" smtClean="0"/>
              <a:t> </a:t>
            </a:r>
            <a:r>
              <a:rPr lang="el-GR" sz="3000" u="sng" dirty="0" smtClean="0"/>
              <a:t>περιγραφικού κειμένου ενός υποθετικού μαθητή </a:t>
            </a:r>
            <a:r>
              <a:rPr lang="el-GR" sz="3000" dirty="0" smtClean="0"/>
              <a:t>(φτιαχτό κείμενο με λάθη που εντοπίστηκαν στα δικά τους κείμενα, π.χ. σημεία στίξης, δομή σε επίπεδο πρότασης, δομή σε επίπεδο κειμένου, περιγραφικό λεξιλόγιο)</a:t>
            </a:r>
          </a:p>
          <a:p>
            <a:pPr marL="514350" indent="-514350">
              <a:lnSpc>
                <a:spcPct val="120000"/>
              </a:lnSpc>
            </a:pPr>
            <a:r>
              <a:rPr lang="el-GR" sz="3000" u="sng" dirty="0" err="1" smtClean="0"/>
              <a:t>Αυτοαξιολόγηση</a:t>
            </a:r>
            <a:r>
              <a:rPr lang="el-GR" sz="3000" u="sng" dirty="0" smtClean="0"/>
              <a:t> και </a:t>
            </a:r>
            <a:r>
              <a:rPr lang="el-GR" sz="3000" u="sng" dirty="0" err="1" smtClean="0"/>
              <a:t>ετεροαξιολόγηση</a:t>
            </a:r>
            <a:r>
              <a:rPr lang="el-GR" sz="3000" u="sng" dirty="0" smtClean="0"/>
              <a:t> των κειμένων τους </a:t>
            </a:r>
            <a:r>
              <a:rPr lang="el-GR" sz="3000" dirty="0" smtClean="0"/>
              <a:t>(ανταλλαγή με διπλανό)</a:t>
            </a:r>
          </a:p>
          <a:p>
            <a:pPr marL="514350" indent="-514350">
              <a:lnSpc>
                <a:spcPct val="120000"/>
              </a:lnSpc>
            </a:pPr>
            <a:r>
              <a:rPr lang="el-GR" sz="3000" u="sng" dirty="0" err="1" smtClean="0"/>
              <a:t>Αυτοδιόρθωση</a:t>
            </a:r>
            <a:r>
              <a:rPr lang="el-GR" sz="3000" dirty="0" smtClean="0"/>
              <a:t> </a:t>
            </a:r>
          </a:p>
          <a:p>
            <a:pPr marL="514350" indent="-514350">
              <a:lnSpc>
                <a:spcPct val="120000"/>
              </a:lnSpc>
            </a:pPr>
            <a:r>
              <a:rPr lang="el-GR" sz="3000" u="sng" dirty="0" smtClean="0"/>
              <a:t>Παρουσίαση στις ομάδες</a:t>
            </a:r>
          </a:p>
          <a:p>
            <a:pPr marL="514350" indent="-514350">
              <a:lnSpc>
                <a:spcPct val="130000"/>
              </a:lnSpc>
              <a:buNone/>
            </a:pPr>
            <a:endParaRPr lang="el-GR" dirty="0" smtClean="0"/>
          </a:p>
          <a:p>
            <a:pPr marL="514350" indent="-514350">
              <a:lnSpc>
                <a:spcPct val="130000"/>
              </a:lnSpc>
              <a:buNone/>
            </a:pPr>
            <a:endParaRPr lang="el-GR"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err="1" smtClean="0"/>
              <a:t>Αναστοχασμός</a:t>
            </a:r>
            <a:endParaRPr lang="el-GR" b="1" dirty="0"/>
          </a:p>
        </p:txBody>
      </p:sp>
      <p:sp>
        <p:nvSpPr>
          <p:cNvPr id="3" name="Content Placeholder 2"/>
          <p:cNvSpPr>
            <a:spLocks noGrp="1"/>
          </p:cNvSpPr>
          <p:nvPr>
            <p:ph idx="1"/>
          </p:nvPr>
        </p:nvSpPr>
        <p:spPr/>
        <p:txBody>
          <a:bodyPr>
            <a:normAutofit lnSpcReduction="10000"/>
          </a:bodyPr>
          <a:lstStyle/>
          <a:p>
            <a:r>
              <a:rPr lang="el-GR" dirty="0" smtClean="0"/>
              <a:t>Κέρδος για τους μαθητές:</a:t>
            </a:r>
          </a:p>
          <a:p>
            <a:pPr>
              <a:buNone/>
            </a:pPr>
            <a:r>
              <a:rPr lang="el-GR" dirty="0" smtClean="0"/>
              <a:t>Εντοπισμός εναλλακτικών δραστηριοτήτων που ανταποκρίνονταν στις ανάγκες του κάθε παιδιού.</a:t>
            </a:r>
          </a:p>
          <a:p>
            <a:pPr>
              <a:buNone/>
            </a:pPr>
            <a:r>
              <a:rPr lang="el-GR" dirty="0" smtClean="0"/>
              <a:t>Αφιέρωση περισσότερου χρόνου σε ένα διδακτικό θέμα αρά δυνατότητα εμβάθυνσης σε ατομικό επίπεδο.</a:t>
            </a:r>
          </a:p>
          <a:p>
            <a:pPr>
              <a:buNone/>
            </a:pPr>
            <a:r>
              <a:rPr lang="el-GR" dirty="0" smtClean="0"/>
              <a:t>Βελτίωση μαθησιακών αποτελεσμάτων σε κάθε επίπεδο.</a:t>
            </a:r>
          </a:p>
          <a:p>
            <a:pPr>
              <a:buNone/>
            </a:pPr>
            <a:r>
              <a:rPr lang="el-GR" dirty="0" smtClean="0"/>
              <a:t>    </a:t>
            </a:r>
          </a:p>
          <a:p>
            <a:r>
              <a:rPr lang="el-GR" dirty="0" smtClean="0"/>
              <a:t>Κέρδος για εκπαιδευτικούς:</a:t>
            </a:r>
          </a:p>
          <a:p>
            <a:pPr>
              <a:buNone/>
            </a:pPr>
            <a:r>
              <a:rPr lang="el-GR" dirty="0" smtClean="0"/>
              <a:t>Αλλαγή κουλτούρας των διδακτικών προσεγγίσεων των εκπαιδευτικών.  </a:t>
            </a:r>
            <a:endParaRPr lang="el-GR" dirty="0"/>
          </a:p>
        </p:txBody>
      </p:sp>
      <p:pic>
        <p:nvPicPr>
          <p:cNvPr id="3077" name="Picture 5" descr="C:\Users\Student\AppData\Local\Microsoft\Windows\Temporary Internet Files\Content.IE5\V3AX3N5O\MC900287080[1].wmf"/>
          <p:cNvPicPr>
            <a:picLocks noChangeAspect="1" noChangeArrowheads="1"/>
          </p:cNvPicPr>
          <p:nvPr/>
        </p:nvPicPr>
        <p:blipFill>
          <a:blip r:embed="rId2" cstate="print"/>
          <a:srcRect/>
          <a:stretch>
            <a:fillRect/>
          </a:stretch>
        </p:blipFill>
        <p:spPr bwMode="auto">
          <a:xfrm>
            <a:off x="7020272" y="548680"/>
            <a:ext cx="1728192" cy="1915264"/>
          </a:xfrm>
          <a:prstGeom prst="rect">
            <a:avLst/>
          </a:prstGeom>
          <a:noFill/>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r>
              <a:rPr lang="el-GR" b="1" dirty="0" smtClean="0"/>
              <a:t>Σχεδιασμός δράσης</a:t>
            </a:r>
            <a:endParaRPr lang="el-GR" b="1" dirty="0"/>
          </a:p>
        </p:txBody>
      </p:sp>
      <p:sp>
        <p:nvSpPr>
          <p:cNvPr id="3" name="Content Placeholder 2"/>
          <p:cNvSpPr>
            <a:spLocks noGrp="1"/>
          </p:cNvSpPr>
          <p:nvPr>
            <p:ph idx="1"/>
          </p:nvPr>
        </p:nvSpPr>
        <p:spPr>
          <a:xfrm>
            <a:off x="457200" y="1556792"/>
            <a:ext cx="8229600" cy="4767808"/>
          </a:xfrm>
        </p:spPr>
        <p:txBody>
          <a:bodyPr>
            <a:normAutofit fontScale="92500" lnSpcReduction="20000"/>
          </a:bodyPr>
          <a:lstStyle/>
          <a:p>
            <a:r>
              <a:rPr lang="el-GR" u="sng" dirty="0" smtClean="0"/>
              <a:t>Πυρηνικές γνώσεις:</a:t>
            </a:r>
          </a:p>
          <a:p>
            <a:pPr lvl="1"/>
            <a:r>
              <a:rPr lang="el-GR" dirty="0" smtClean="0"/>
              <a:t>Δομή συνταγών μαγειρικής</a:t>
            </a:r>
          </a:p>
          <a:p>
            <a:pPr lvl="1"/>
            <a:r>
              <a:rPr lang="el-GR" dirty="0" smtClean="0"/>
              <a:t>Εξειδικευμένο λεξιλόγιο: ρήματα, επίθετα, μετοχές, επιρρήματα, σύνθετες λέξεις, υποκοριστικά</a:t>
            </a:r>
          </a:p>
          <a:p>
            <a:pPr lvl="1"/>
            <a:r>
              <a:rPr lang="el-GR" dirty="0" smtClean="0"/>
              <a:t>Επιλογή κατάλληλου προσώπου και έγκλισης ρημάτων</a:t>
            </a:r>
          </a:p>
          <a:p>
            <a:r>
              <a:rPr lang="el-GR" u="sng" dirty="0" smtClean="0"/>
              <a:t>Προαπαιτούμενες γνώσεις:</a:t>
            </a:r>
          </a:p>
          <a:p>
            <a:pPr lvl="1"/>
            <a:r>
              <a:rPr lang="el-GR" dirty="0" smtClean="0"/>
              <a:t>Πρόσωπα ρημάτων και εγκλίσεις</a:t>
            </a:r>
          </a:p>
          <a:p>
            <a:pPr lvl="1"/>
            <a:r>
              <a:rPr lang="el-GR" dirty="0" smtClean="0"/>
              <a:t>Μέρη του λόγου</a:t>
            </a:r>
          </a:p>
          <a:p>
            <a:pPr lvl="1"/>
            <a:r>
              <a:rPr lang="el-GR" dirty="0" smtClean="0"/>
              <a:t>Σύνθετες λέξεις</a:t>
            </a:r>
          </a:p>
          <a:p>
            <a:pPr lvl="1"/>
            <a:r>
              <a:rPr lang="el-GR" dirty="0" smtClean="0"/>
              <a:t>Υποκοριστικά</a:t>
            </a:r>
          </a:p>
          <a:p>
            <a:r>
              <a:rPr lang="el-GR" u="sng" dirty="0" smtClean="0"/>
              <a:t>Μετασχηματιστικές  γνώσεις:</a:t>
            </a:r>
          </a:p>
          <a:p>
            <a:pPr lvl="1"/>
            <a:r>
              <a:rPr lang="el-GR" dirty="0" smtClean="0"/>
              <a:t>Αντικατάσταση λέξεων σε κείμενο χωρίς να αλλάζει το νόημα</a:t>
            </a:r>
            <a:endParaRPr lang="en-US" dirty="0" smtClean="0"/>
          </a:p>
          <a:p>
            <a:pPr lvl="1"/>
            <a:r>
              <a:rPr lang="el-GR" dirty="0" smtClean="0"/>
              <a:t>Μεταφορά σε νέο συγκείμενο.</a:t>
            </a:r>
          </a:p>
          <a:p>
            <a:pPr lvl="1"/>
            <a:endParaRPr lang="el-GR" dirty="0" smtClean="0"/>
          </a:p>
          <a:p>
            <a:pPr lvl="1"/>
            <a:endParaRPr lang="el-GR" dirty="0" smtClean="0"/>
          </a:p>
          <a:p>
            <a:pPr lvl="1"/>
            <a:endParaRPr lang="el-GR" dirty="0" smtClean="0"/>
          </a:p>
          <a:p>
            <a:pPr lvl="1"/>
            <a:endParaRPr lang="el-GR" dirty="0" smtClean="0"/>
          </a:p>
          <a:p>
            <a:pPr lvl="1"/>
            <a:endParaRPr lang="el-GR"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604448" cy="1143000"/>
          </a:xfrm>
        </p:spPr>
        <p:txBody>
          <a:bodyPr>
            <a:noAutofit/>
          </a:bodyPr>
          <a:lstStyle/>
          <a:p>
            <a:r>
              <a:rPr lang="el-GR" sz="3600" b="1" dirty="0" smtClean="0"/>
              <a:t>Ενότητα </a:t>
            </a:r>
            <a:r>
              <a:rPr lang="en-US" sz="3600" b="1" dirty="0" smtClean="0"/>
              <a:t>1</a:t>
            </a:r>
            <a:r>
              <a:rPr lang="en-GB" sz="3600" b="1" dirty="0" smtClean="0"/>
              <a:t/>
            </a:r>
            <a:br>
              <a:rPr lang="en-GB" sz="3600" b="1" dirty="0" smtClean="0"/>
            </a:br>
            <a:r>
              <a:rPr lang="el-GR" sz="3600" b="1" dirty="0" smtClean="0"/>
              <a:t>Διατροφή και</a:t>
            </a:r>
            <a:r>
              <a:rPr lang="en-GB" sz="3600" b="1" dirty="0" smtClean="0"/>
              <a:t> </a:t>
            </a:r>
            <a:r>
              <a:rPr lang="el-GR" sz="3600" b="1" dirty="0" smtClean="0"/>
              <a:t>συνταγές μαγειρικής</a:t>
            </a:r>
            <a:endParaRPr lang="el-GR" sz="3600" b="1" dirty="0"/>
          </a:p>
        </p:txBody>
      </p:sp>
      <p:sp>
        <p:nvSpPr>
          <p:cNvPr id="3" name="Content Placeholder 2"/>
          <p:cNvSpPr>
            <a:spLocks noGrp="1"/>
          </p:cNvSpPr>
          <p:nvPr>
            <p:ph idx="1"/>
          </p:nvPr>
        </p:nvSpPr>
        <p:spPr>
          <a:xfrm>
            <a:off x="0" y="1484784"/>
            <a:ext cx="8686800" cy="5112568"/>
          </a:xfrm>
        </p:spPr>
        <p:txBody>
          <a:bodyPr>
            <a:normAutofit fontScale="92500" lnSpcReduction="10000"/>
          </a:bodyPr>
          <a:lstStyle/>
          <a:p>
            <a:pPr>
              <a:buNone/>
            </a:pPr>
            <a:r>
              <a:rPr lang="el-GR" b="1" dirty="0" smtClean="0"/>
              <a:t>Διδακτικοί Στόχοι</a:t>
            </a:r>
            <a:r>
              <a:rPr lang="el-GR" dirty="0" smtClean="0"/>
              <a:t>: Οι μαθητές/</a:t>
            </a:r>
            <a:r>
              <a:rPr lang="el-GR" dirty="0" err="1" smtClean="0"/>
              <a:t>ριες </a:t>
            </a:r>
            <a:r>
              <a:rPr lang="el-GR" dirty="0" smtClean="0"/>
              <a:t>να</a:t>
            </a:r>
          </a:p>
          <a:p>
            <a:pPr lvl="0"/>
            <a:r>
              <a:rPr lang="el-GR" dirty="0" smtClean="0"/>
              <a:t>Διακρίνουν τα δομικά χαρακτηριστικά μιας συνταγής (τίτλος, πρόλογος, υλικά, εκτέλεση/πορεία)</a:t>
            </a:r>
          </a:p>
          <a:p>
            <a:pPr lvl="0"/>
            <a:r>
              <a:rPr lang="el-GR" dirty="0" smtClean="0"/>
              <a:t>Εξηγούν τη σημασία του κάθε δομικού χαρακτηριστικού στη συνταγή</a:t>
            </a:r>
          </a:p>
          <a:p>
            <a:pPr lvl="0"/>
            <a:r>
              <a:rPr lang="el-GR" dirty="0" smtClean="0"/>
              <a:t>Χρησιμοποιούν ορθά το κάθε δομικό χαρακτηριστικό κατά τη δημιουργία μιας συνταγής</a:t>
            </a:r>
          </a:p>
          <a:p>
            <a:pPr lvl="0"/>
            <a:r>
              <a:rPr lang="el-GR" dirty="0" smtClean="0"/>
              <a:t>Εντοπίζουν και εξηγούν τις εγκλίσεις που χρησιμοποιούνται στις συνταγές μαγειρικής</a:t>
            </a:r>
          </a:p>
          <a:p>
            <a:pPr lvl="0"/>
            <a:r>
              <a:rPr lang="el-GR" dirty="0" smtClean="0"/>
              <a:t>Εντοπίζουν, εξηγούν και χρησιμοποιούν ορθά το σχετικό με τις συνταγές λεξιλόγιο (π.χ. ρήματα, επίθετα, υποκοριστικά, σύνθετες λέξεις)</a:t>
            </a:r>
          </a:p>
          <a:p>
            <a:pPr marL="0" lvl="0" indent="0">
              <a:buNone/>
            </a:pPr>
            <a:r>
              <a:rPr lang="el-GR" dirty="0" smtClean="0">
                <a:sym typeface="Wingdings" pitchFamily="2" charset="2"/>
              </a:rPr>
              <a:t>    </a:t>
            </a:r>
            <a:r>
              <a:rPr lang="en-US" dirty="0" smtClean="0">
                <a:sym typeface="Wingdings" pitchFamily="2" charset="2"/>
              </a:rPr>
              <a:t></a:t>
            </a:r>
            <a:r>
              <a:rPr lang="el-GR" dirty="0">
                <a:sym typeface="Wingdings" pitchFamily="2" charset="2"/>
              </a:rPr>
              <a:t>Καθορισμός δεικτών επιτυχίας: επίπεδα επίτευξης στόχων</a:t>
            </a:r>
            <a:endParaRPr lang="el-GR" dirty="0" smtClean="0"/>
          </a:p>
          <a:p>
            <a:pPr>
              <a:buNone/>
            </a:pPr>
            <a:endParaRPr lang="el-GR"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78098"/>
          </a:xfrm>
        </p:spPr>
        <p:txBody>
          <a:bodyPr>
            <a:normAutofit fontScale="90000"/>
          </a:bodyPr>
          <a:lstStyle/>
          <a:p>
            <a:r>
              <a:rPr lang="el-GR" b="1" dirty="0" smtClean="0"/>
              <a:t>Συνταγές μαγειρικής</a:t>
            </a:r>
            <a:endParaRPr lang="el-GR" b="1" dirty="0"/>
          </a:p>
        </p:txBody>
      </p:sp>
      <p:sp>
        <p:nvSpPr>
          <p:cNvPr id="3" name="Content Placeholder 2"/>
          <p:cNvSpPr>
            <a:spLocks noGrp="1"/>
          </p:cNvSpPr>
          <p:nvPr>
            <p:ph idx="1"/>
          </p:nvPr>
        </p:nvSpPr>
        <p:spPr>
          <a:xfrm>
            <a:off x="323528" y="1340768"/>
            <a:ext cx="8229600" cy="5373216"/>
          </a:xfrm>
        </p:spPr>
        <p:txBody>
          <a:bodyPr>
            <a:normAutofit/>
          </a:bodyPr>
          <a:lstStyle/>
          <a:p>
            <a:r>
              <a:rPr lang="el-GR" dirty="0" smtClean="0"/>
              <a:t>Συλλογή συνταγών μαγειρικής σε έντυπη και ηλεκτρονική μορφή. </a:t>
            </a:r>
            <a:endParaRPr lang="en-GB" dirty="0" smtClean="0"/>
          </a:p>
          <a:p>
            <a:pPr>
              <a:buNone/>
            </a:pPr>
            <a:endParaRPr lang="el-GR" dirty="0" smtClean="0"/>
          </a:p>
          <a:p>
            <a:r>
              <a:rPr lang="el-GR" dirty="0" smtClean="0"/>
              <a:t>Μελέτη των συνταγών από κάθε ομάδα.</a:t>
            </a:r>
            <a:endParaRPr lang="en-GB" dirty="0" smtClean="0"/>
          </a:p>
          <a:p>
            <a:pPr lvl="1"/>
            <a:r>
              <a:rPr lang="el-GR" dirty="0" smtClean="0"/>
              <a:t>Περιεχόμενο και δομή κάθε συνταγής</a:t>
            </a:r>
          </a:p>
          <a:p>
            <a:pPr lvl="1"/>
            <a:r>
              <a:rPr lang="el-GR" dirty="0" smtClean="0"/>
              <a:t>Εξήγηση του ρόλου και της σημασίας του κάθε χαρακτηριστικού. </a:t>
            </a:r>
            <a:endParaRPr lang="en-GB" dirty="0" smtClean="0"/>
          </a:p>
          <a:p>
            <a:pPr lvl="1"/>
            <a:r>
              <a:rPr lang="el-GR" dirty="0" smtClean="0"/>
              <a:t>Παρουσίαση της ομαδικής εργασίας- Καταγραφή των χαρακτηριστικών των συνταγών</a:t>
            </a:r>
            <a:r>
              <a:rPr lang="en-US" dirty="0" smtClean="0"/>
              <a:t>.</a:t>
            </a:r>
            <a:r>
              <a:rPr lang="el-GR" dirty="0" smtClean="0"/>
              <a:t> </a:t>
            </a:r>
          </a:p>
          <a:p>
            <a:pPr lvl="1">
              <a:buNone/>
            </a:pPr>
            <a:endParaRPr lang="el-GR" dirty="0" smtClean="0"/>
          </a:p>
          <a:p>
            <a:endParaRPr lang="el-GR"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l-GR" b="1" dirty="0" smtClean="0"/>
              <a:t>Συνταγές μαγειρικής</a:t>
            </a:r>
            <a:endParaRPr lang="el-GR" b="1" dirty="0"/>
          </a:p>
        </p:txBody>
      </p:sp>
      <p:sp>
        <p:nvSpPr>
          <p:cNvPr id="3" name="Content Placeholder 2"/>
          <p:cNvSpPr>
            <a:spLocks noGrp="1"/>
          </p:cNvSpPr>
          <p:nvPr>
            <p:ph idx="1"/>
          </p:nvPr>
        </p:nvSpPr>
        <p:spPr>
          <a:xfrm>
            <a:off x="683568" y="1268760"/>
            <a:ext cx="8029400" cy="5184576"/>
          </a:xfrm>
        </p:spPr>
        <p:txBody>
          <a:bodyPr>
            <a:normAutofit/>
          </a:bodyPr>
          <a:lstStyle/>
          <a:p>
            <a:pPr algn="just"/>
            <a:r>
              <a:rPr lang="el-GR" dirty="0" smtClean="0"/>
              <a:t>Διαγωνισμός μεταξύ των ομάδων: εντοπισμός όσων περισσότερων ρημάτων από τις συνταγές μαγειρικής</a:t>
            </a:r>
            <a:endParaRPr lang="en-GB" dirty="0" smtClean="0"/>
          </a:p>
          <a:p>
            <a:pPr lvl="1" algn="just"/>
            <a:r>
              <a:rPr lang="el-GR" dirty="0" smtClean="0"/>
              <a:t>Ατομική εργασία: εντοπισμός ρημάτων. </a:t>
            </a:r>
          </a:p>
          <a:p>
            <a:pPr lvl="1" algn="just"/>
            <a:r>
              <a:rPr lang="el-GR" dirty="0" smtClean="0"/>
              <a:t>Παρουσίαση στην ομάδα και εμπλουτισμός του ατομικού καταλόγου ρημάτων</a:t>
            </a:r>
            <a:r>
              <a:rPr lang="en-GB" dirty="0" smtClean="0"/>
              <a:t>.</a:t>
            </a:r>
            <a:endParaRPr lang="el-GR" dirty="0" smtClean="0"/>
          </a:p>
          <a:p>
            <a:pPr lvl="1" algn="just"/>
            <a:r>
              <a:rPr lang="el-GR" dirty="0" smtClean="0"/>
              <a:t>Παρουσίαση στην ολομέλεια της τάξης. </a:t>
            </a:r>
          </a:p>
          <a:p>
            <a:pPr algn="just"/>
            <a:r>
              <a:rPr lang="el-GR" dirty="0" smtClean="0"/>
              <a:t>Ομαδική εργασία: κατηγοριοποίηση των ρημάτων σύμφωνα με κριτήρια των παιδιών – π.χ. εγκλίσεις, πρόσωπο ρήματος, εξειδικευμένο λεξιλόγιο </a:t>
            </a:r>
            <a:r>
              <a:rPr lang="en-GB" dirty="0" smtClean="0"/>
              <a:t>.</a:t>
            </a:r>
            <a:r>
              <a:rPr lang="el-GR" dirty="0" smtClean="0"/>
              <a:t> </a:t>
            </a:r>
          </a:p>
          <a:p>
            <a:pPr algn="just"/>
            <a:r>
              <a:rPr lang="el-GR" dirty="0" smtClean="0"/>
              <a:t>Παρουσίαση της ομαδικής δουλειάς και εξήγηση του ρόλου κάθε στοιχείου π.χ. α’ προσώπου, προστακτική</a:t>
            </a:r>
          </a:p>
          <a:p>
            <a:pPr algn="just"/>
            <a:r>
              <a:rPr lang="el-GR" dirty="0" smtClean="0"/>
              <a:t>Δημιουργία </a:t>
            </a:r>
            <a:r>
              <a:rPr lang="el-GR" dirty="0" err="1" smtClean="0"/>
              <a:t>κρυπτόλεξου</a:t>
            </a:r>
            <a:r>
              <a:rPr lang="el-GR" dirty="0" smtClean="0"/>
              <a:t>– ανταλλαγή με το διπλανό. </a:t>
            </a:r>
          </a:p>
          <a:p>
            <a:endParaRPr lang="el-GR"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l-GR" b="1" dirty="0" smtClean="0"/>
              <a:t>Συνταγές μαγειρικής</a:t>
            </a:r>
            <a:endParaRPr lang="el-GR" b="1" dirty="0"/>
          </a:p>
        </p:txBody>
      </p:sp>
      <p:sp>
        <p:nvSpPr>
          <p:cNvPr id="3" name="Content Placeholder 2"/>
          <p:cNvSpPr>
            <a:spLocks noGrp="1"/>
          </p:cNvSpPr>
          <p:nvPr>
            <p:ph idx="1"/>
          </p:nvPr>
        </p:nvSpPr>
        <p:spPr>
          <a:xfrm>
            <a:off x="179512" y="1052736"/>
            <a:ext cx="8712968" cy="5805264"/>
          </a:xfrm>
        </p:spPr>
        <p:txBody>
          <a:bodyPr>
            <a:normAutofit fontScale="92500" lnSpcReduction="10000"/>
          </a:bodyPr>
          <a:lstStyle/>
          <a:p>
            <a:pPr algn="just"/>
            <a:r>
              <a:rPr lang="el-GR" dirty="0" smtClean="0"/>
              <a:t>Μελέτη και σύγκριση δυο συνταγών (Ιστοσελίδα ΥΠΠ):</a:t>
            </a:r>
          </a:p>
          <a:p>
            <a:pPr lvl="1" algn="just"/>
            <a:r>
              <a:rPr lang="el-GR" dirty="0" smtClean="0"/>
              <a:t>Συνταγή Ηλία Μαμαλάκη από την ιστοσελίδα του</a:t>
            </a:r>
          </a:p>
          <a:p>
            <a:pPr lvl="1" algn="just"/>
            <a:r>
              <a:rPr lang="el-GR" dirty="0" smtClean="0"/>
              <a:t>Συνταγή Ρένας της Φτελιάς  από το βιβλίο Γλώσσας Στ’ τάξης</a:t>
            </a:r>
          </a:p>
          <a:p>
            <a:pPr algn="just">
              <a:buNone/>
            </a:pPr>
            <a:r>
              <a:rPr lang="en-US" dirty="0" smtClean="0">
                <a:sym typeface="Wingdings" pitchFamily="2" charset="2"/>
              </a:rPr>
              <a:t>		</a:t>
            </a:r>
            <a:r>
              <a:rPr lang="el-GR" dirty="0" err="1" smtClean="0">
                <a:sym typeface="Wingdings" pitchFamily="2" charset="2"/>
              </a:rPr>
              <a:t></a:t>
            </a:r>
            <a:r>
              <a:rPr lang="el-GR" dirty="0" err="1" smtClean="0"/>
              <a:t>Ατομική</a:t>
            </a:r>
            <a:r>
              <a:rPr lang="el-GR" dirty="0" smtClean="0"/>
              <a:t> εργασία: σύγκριση των συνταγών και καταγραφή 	χαρακτηριστικών τους</a:t>
            </a:r>
          </a:p>
          <a:p>
            <a:pPr algn="just">
              <a:buNone/>
            </a:pPr>
            <a:r>
              <a:rPr lang="en-US" dirty="0" smtClean="0">
                <a:sym typeface="Wingdings" pitchFamily="2" charset="2"/>
              </a:rPr>
              <a:t>		</a:t>
            </a:r>
            <a:r>
              <a:rPr lang="el-GR" dirty="0" err="1" smtClean="0">
                <a:sym typeface="Wingdings" pitchFamily="2" charset="2"/>
              </a:rPr>
              <a:t>Ομαδική</a:t>
            </a:r>
            <a:r>
              <a:rPr lang="el-GR" dirty="0" smtClean="0">
                <a:sym typeface="Wingdings" pitchFamily="2" charset="2"/>
              </a:rPr>
              <a:t> εργασία: ανακοίνωση ατομικής εργασίας, συζήτηση 	και εμπλουτισμός απαντήσεων</a:t>
            </a:r>
          </a:p>
          <a:p>
            <a:pPr algn="just">
              <a:buNone/>
            </a:pPr>
            <a:r>
              <a:rPr lang="el-GR" dirty="0" smtClean="0">
                <a:sym typeface="Wingdings" pitchFamily="2" charset="2"/>
              </a:rPr>
              <a:t>		 Κριτικός </a:t>
            </a:r>
            <a:r>
              <a:rPr lang="el-GR" dirty="0" err="1" smtClean="0">
                <a:sym typeface="Wingdings" pitchFamily="2" charset="2"/>
              </a:rPr>
              <a:t>γραμματισμός</a:t>
            </a:r>
            <a:endParaRPr lang="en-US" dirty="0" smtClean="0">
              <a:sym typeface="Wingdings" pitchFamily="2" charset="2"/>
            </a:endParaRPr>
          </a:p>
          <a:p>
            <a:pPr algn="just">
              <a:buNone/>
            </a:pPr>
            <a:endParaRPr lang="el-GR" dirty="0" smtClean="0">
              <a:sym typeface="Wingdings" pitchFamily="2" charset="2"/>
            </a:endParaRPr>
          </a:p>
          <a:p>
            <a:pPr algn="just"/>
            <a:r>
              <a:rPr lang="el-GR" dirty="0" smtClean="0">
                <a:sym typeface="Wingdings" pitchFamily="2" charset="2"/>
              </a:rPr>
              <a:t>Εργασία σε δυάδες: Καταγραφή και ομαδοποίηση λέξεων            </a:t>
            </a:r>
            <a:r>
              <a:rPr lang="el-GR" sz="2200" dirty="0" smtClean="0">
                <a:sym typeface="Wingdings" pitchFamily="2" charset="2"/>
              </a:rPr>
              <a:t>π.χ. ρημάτων, επιθέτων, μετοχών, σύνθετων λέξεων, υποκοριστικών,  από τις δυο συνταγές.</a:t>
            </a:r>
          </a:p>
          <a:p>
            <a:pPr lvl="1" algn="just"/>
            <a:r>
              <a:rPr lang="el-GR" dirty="0" smtClean="0"/>
              <a:t>Δημιουργία οικογένειας λέξεων </a:t>
            </a:r>
            <a:endParaRPr lang="en-US" dirty="0" smtClean="0"/>
          </a:p>
          <a:p>
            <a:pPr lvl="1" algn="just"/>
            <a:r>
              <a:rPr lang="el-GR" dirty="0" smtClean="0"/>
              <a:t>Δημιουργία 3 διαφορετικών επιπέδων δυσκολίας - 6 λέξεις σε κάθε επίπεδο </a:t>
            </a:r>
            <a:r>
              <a:rPr lang="el-GR" dirty="0" smtClean="0">
                <a:sym typeface="Wingdings" pitchFamily="2" charset="2"/>
              </a:rPr>
              <a:t> Χρήση των λέξεων για συγγραφή μιας παραγράφου από κ</a:t>
            </a:r>
            <a:r>
              <a:rPr lang="el-GR" dirty="0" smtClean="0"/>
              <a:t>άθε παιδί - παρουσίαση στην ολομέλεια.</a:t>
            </a:r>
          </a:p>
          <a:p>
            <a:endParaRPr lang="el-GR"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229600" cy="1143000"/>
          </a:xfrm>
        </p:spPr>
        <p:txBody>
          <a:bodyPr/>
          <a:lstStyle/>
          <a:p>
            <a:r>
              <a:rPr lang="el-GR" b="1" dirty="0" smtClean="0"/>
              <a:t>Συνταγές μαγειρικής</a:t>
            </a:r>
            <a:endParaRPr lang="el-GR" b="1" dirty="0"/>
          </a:p>
        </p:txBody>
      </p:sp>
      <p:sp>
        <p:nvSpPr>
          <p:cNvPr id="3" name="Content Placeholder 2"/>
          <p:cNvSpPr>
            <a:spLocks noGrp="1"/>
          </p:cNvSpPr>
          <p:nvPr>
            <p:ph idx="1"/>
          </p:nvPr>
        </p:nvSpPr>
        <p:spPr>
          <a:xfrm>
            <a:off x="179512" y="1340768"/>
            <a:ext cx="8712968" cy="5040560"/>
          </a:xfrm>
        </p:spPr>
        <p:txBody>
          <a:bodyPr>
            <a:normAutofit/>
          </a:bodyPr>
          <a:lstStyle/>
          <a:p>
            <a:pPr algn="just"/>
            <a:r>
              <a:rPr lang="el-GR" dirty="0" smtClean="0"/>
              <a:t>Παρουσίαση συνταγών όπου λείπουν τα υλικά ή η εκτέλεση – συζήτηση.</a:t>
            </a:r>
          </a:p>
          <a:p>
            <a:pPr algn="just"/>
            <a:r>
              <a:rPr lang="el-GR" dirty="0" smtClean="0"/>
              <a:t>Παρουσίαση συνταγής όπου λείπουν τα ρήματα από την εκτέλεση.</a:t>
            </a:r>
          </a:p>
          <a:p>
            <a:pPr lvl="1" algn="just"/>
            <a:r>
              <a:rPr lang="el-GR" dirty="0" smtClean="0">
                <a:sym typeface="Wingdings" pitchFamily="2" charset="2"/>
              </a:rPr>
              <a:t>Συμπλήρωση και </a:t>
            </a:r>
            <a:r>
              <a:rPr lang="el-GR" dirty="0" err="1" smtClean="0">
                <a:sym typeface="Wingdings" pitchFamily="2" charset="2"/>
              </a:rPr>
              <a:t>αυτοαξιολόγηση</a:t>
            </a:r>
            <a:endParaRPr lang="el-GR" dirty="0" smtClean="0"/>
          </a:p>
          <a:p>
            <a:pPr algn="just"/>
            <a:r>
              <a:rPr lang="el-GR" dirty="0" smtClean="0"/>
              <a:t>Μελέτη αυθεντικής συνταγής με απλό λεξιλόγιο και σύντομη περιγραφή.</a:t>
            </a:r>
          </a:p>
          <a:p>
            <a:pPr lvl="1" algn="just"/>
            <a:r>
              <a:rPr lang="el-GR" dirty="0" smtClean="0"/>
              <a:t>Με ποιους τρόπους μπορεί η συνταγή να γίνει ελκυστική στον αναγνώστη ώστε να θέλει να μαγειρέψει το φαγητό αυτό;</a:t>
            </a:r>
          </a:p>
          <a:p>
            <a:pPr lvl="1" algn="just"/>
            <a:r>
              <a:rPr lang="el-GR" dirty="0" smtClean="0"/>
              <a:t>Ατομική εργασία και </a:t>
            </a:r>
            <a:r>
              <a:rPr lang="el-GR" dirty="0" err="1" smtClean="0"/>
              <a:t>αυτοαξιολόγηση</a:t>
            </a:r>
            <a:endParaRPr lang="el-GR" dirty="0" smtClean="0"/>
          </a:p>
          <a:p>
            <a:pPr algn="just"/>
            <a:endParaRPr lang="el-GR" dirty="0" smtClean="0"/>
          </a:p>
          <a:p>
            <a:endParaRPr lang="el-GR"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1143000"/>
          </a:xfrm>
        </p:spPr>
        <p:txBody>
          <a:bodyPr/>
          <a:lstStyle/>
          <a:p>
            <a:r>
              <a:rPr lang="el-GR" b="1" dirty="0" smtClean="0"/>
              <a:t>Συνταγές μαγειρικής</a:t>
            </a:r>
            <a:endParaRPr lang="el-GR" b="1" dirty="0"/>
          </a:p>
        </p:txBody>
      </p:sp>
      <p:sp>
        <p:nvSpPr>
          <p:cNvPr id="3" name="Content Placeholder 2"/>
          <p:cNvSpPr>
            <a:spLocks noGrp="1"/>
          </p:cNvSpPr>
          <p:nvPr>
            <p:ph idx="1"/>
          </p:nvPr>
        </p:nvSpPr>
        <p:spPr>
          <a:xfrm>
            <a:off x="179512" y="1340768"/>
            <a:ext cx="8712968" cy="5184576"/>
          </a:xfrm>
        </p:spPr>
        <p:txBody>
          <a:bodyPr>
            <a:normAutofit/>
          </a:bodyPr>
          <a:lstStyle/>
          <a:p>
            <a:pPr algn="just"/>
            <a:r>
              <a:rPr lang="el-GR" dirty="0" smtClean="0"/>
              <a:t>Αγαπημένη συνταγή κάθε παιδιού</a:t>
            </a:r>
          </a:p>
          <a:p>
            <a:pPr lvl="2" algn="just">
              <a:buNone/>
            </a:pPr>
            <a:r>
              <a:rPr lang="el-GR" dirty="0" smtClean="0">
                <a:sym typeface="Wingdings" pitchFamily="2" charset="2"/>
              </a:rPr>
              <a:t> </a:t>
            </a:r>
            <a:r>
              <a:rPr lang="el-GR" dirty="0" smtClean="0"/>
              <a:t>Δημιουργία πιο ελκυστικής συνταγής για τους αποδέκτες</a:t>
            </a:r>
          </a:p>
          <a:p>
            <a:pPr lvl="1" algn="just"/>
            <a:r>
              <a:rPr lang="el-GR" dirty="0" smtClean="0"/>
              <a:t>Προσθήκη επιθέτων, επιρρημάτων, μετοχών, υποκοριστικών, σύνθετων λέξεων</a:t>
            </a:r>
          </a:p>
          <a:p>
            <a:pPr lvl="1" algn="just"/>
            <a:r>
              <a:rPr lang="el-GR" dirty="0" smtClean="0"/>
              <a:t>Αλλαγή ρημάτων στο πρόσωπο και στην έγκλιση που θεωρούν αποτελεσματικότερη </a:t>
            </a:r>
          </a:p>
          <a:p>
            <a:pPr lvl="1" algn="just"/>
            <a:r>
              <a:rPr lang="el-GR" dirty="0" smtClean="0"/>
              <a:t>Δημιουργία της δικής τους εικόνας που συνοδεύει συνταγή</a:t>
            </a:r>
          </a:p>
          <a:p>
            <a:pPr lvl="1" algn="just"/>
            <a:r>
              <a:rPr lang="el-GR" dirty="0" smtClean="0"/>
              <a:t>Δημιουργία κλείδας παρατήρησης – </a:t>
            </a:r>
            <a:r>
              <a:rPr lang="el-GR" dirty="0" err="1" smtClean="0"/>
              <a:t>αυτοαξιολόγηση</a:t>
            </a:r>
            <a:r>
              <a:rPr lang="el-GR" dirty="0" smtClean="0"/>
              <a:t> –</a:t>
            </a:r>
            <a:r>
              <a:rPr lang="el-GR" dirty="0" err="1" smtClean="0"/>
              <a:t>ετεροαξιολόγηση</a:t>
            </a:r>
            <a:endParaRPr lang="el-GR" dirty="0" smtClean="0"/>
          </a:p>
          <a:p>
            <a:pPr lvl="1" algn="just"/>
            <a:r>
              <a:rPr lang="el-GR" dirty="0" smtClean="0"/>
              <a:t>Παρουσίαση των αγαπημένων συνταγών στην ολομέλεια της τάξης και ανάρτησή τους στην πινακίδα.</a:t>
            </a:r>
          </a:p>
          <a:p>
            <a:pPr lvl="1" algn="just"/>
            <a:endParaRPr lang="el-GR" dirty="0" smtClean="0"/>
          </a:p>
          <a:p>
            <a:pPr algn="just"/>
            <a:endParaRPr lang="el-GR" dirty="0" smtClean="0"/>
          </a:p>
          <a:p>
            <a:endParaRPr lang="el-GR"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422</TotalTime>
  <Words>1339</Words>
  <Application>Microsoft Office PowerPoint</Application>
  <PresentationFormat>On-screen Show (4:3)</PresentationFormat>
  <Paragraphs>176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   Β΄ Δημοτικό Σχολείο Αγλαντζιάς </vt:lpstr>
      <vt:lpstr>Πρόβλημα</vt:lpstr>
      <vt:lpstr>Σχεδιασμός δράσης</vt:lpstr>
      <vt:lpstr>Ενότητα 1 Διατροφή και συνταγές μαγειρικής</vt:lpstr>
      <vt:lpstr>Συνταγές μαγειρικής</vt:lpstr>
      <vt:lpstr>Συνταγές μαγειρικής</vt:lpstr>
      <vt:lpstr>Συνταγές μαγειρικής</vt:lpstr>
      <vt:lpstr>Συνταγές μαγειρικής</vt:lpstr>
      <vt:lpstr>Συνταγές μαγειρικής</vt:lpstr>
      <vt:lpstr>Ενότητα 2: Διαφημίσεις και διατροφή</vt:lpstr>
      <vt:lpstr>Διαφημίσεις</vt:lpstr>
      <vt:lpstr>Διαφημίσεις</vt:lpstr>
      <vt:lpstr>Διαφημίσεις</vt:lpstr>
      <vt:lpstr>Διαφημίσεις</vt:lpstr>
      <vt:lpstr> Υγιεινή διατροφή</vt:lpstr>
      <vt:lpstr>PowerPoint Presentation</vt:lpstr>
      <vt:lpstr>Δραστηριότητες</vt:lpstr>
      <vt:lpstr>Δραστηριότητες</vt:lpstr>
      <vt:lpstr>Δραστηριότητες</vt:lpstr>
      <vt:lpstr>Δραστηριότητες</vt:lpstr>
      <vt:lpstr>Δραστηριότητες</vt:lpstr>
      <vt:lpstr>Αναστοχασμός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Διαφοροποίηση της διδασκαλίας στο γραπτό λόγο</dc:title>
  <dc:creator>Student</dc:creator>
  <cp:lastModifiedBy>EPA</cp:lastModifiedBy>
  <cp:revision>62</cp:revision>
  <dcterms:created xsi:type="dcterms:W3CDTF">2013-04-08T06:53:37Z</dcterms:created>
  <dcterms:modified xsi:type="dcterms:W3CDTF">2013-04-20T07:12:14Z</dcterms:modified>
</cp:coreProperties>
</file>