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1" r:id="rId3"/>
    <p:sldId id="276" r:id="rId4"/>
    <p:sldId id="273" r:id="rId5"/>
    <p:sldId id="274" r:id="rId6"/>
    <p:sldId id="285" r:id="rId7"/>
    <p:sldId id="286" r:id="rId8"/>
    <p:sldId id="288" r:id="rId9"/>
    <p:sldId id="287" r:id="rId10"/>
    <p:sldId id="275" r:id="rId11"/>
    <p:sldId id="283" r:id="rId12"/>
    <p:sldId id="284" r:id="rId13"/>
    <p:sldId id="265" r:id="rId14"/>
    <p:sldId id="280" r:id="rId15"/>
    <p:sldId id="279" r:id="rId16"/>
    <p:sldId id="282" r:id="rId17"/>
    <p:sldId id="260"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24" autoAdjust="0"/>
  </p:normalViewPr>
  <p:slideViewPr>
    <p:cSldViewPr>
      <p:cViewPr varScale="1">
        <p:scale>
          <a:sx n="81" d="100"/>
          <a:sy n="81" d="100"/>
        </p:scale>
        <p:origin x="-8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B5244-BCEA-4D94-A68E-2D44536B2398}" type="doc">
      <dgm:prSet loTypeId="urn:microsoft.com/office/officeart/2005/8/layout/cycle1" loCatId="cycle" qsTypeId="urn:microsoft.com/office/officeart/2005/8/quickstyle/simple2" qsCatId="simple" csTypeId="urn:microsoft.com/office/officeart/2005/8/colors/accent2_1" csCatId="accent2" phldr="1"/>
      <dgm:spPr/>
      <dgm:t>
        <a:bodyPr/>
        <a:lstStyle/>
        <a:p>
          <a:endParaRPr lang="el-GR"/>
        </a:p>
      </dgm:t>
    </dgm:pt>
    <dgm:pt modelId="{7CF91595-3E04-48AA-81BC-4E327A1FBD5A}">
      <dgm:prSet phldrT="[Text]" custT="1"/>
      <dgm:spPr/>
      <dgm:t>
        <a:bodyPr/>
        <a:lstStyle/>
        <a:p>
          <a:r>
            <a:rPr lang="el-GR" sz="2200" b="1" dirty="0" smtClean="0">
              <a:solidFill>
                <a:srgbClr val="0070C0"/>
              </a:solidFill>
              <a:latin typeface="Segoe Print" pitchFamily="2" charset="0"/>
            </a:rPr>
            <a:t>Ατομικά</a:t>
          </a:r>
          <a:endParaRPr lang="el-GR" sz="2200" b="1" dirty="0">
            <a:solidFill>
              <a:srgbClr val="0070C0"/>
            </a:solidFill>
            <a:latin typeface="Segoe Print" pitchFamily="2" charset="0"/>
          </a:endParaRPr>
        </a:p>
      </dgm:t>
    </dgm:pt>
    <dgm:pt modelId="{9647F53C-29BA-482D-8634-CED27DD18A7E}" type="parTrans" cxnId="{2284AF41-2127-42B8-8852-EB04AAC0DA43}">
      <dgm:prSet/>
      <dgm:spPr/>
      <dgm:t>
        <a:bodyPr/>
        <a:lstStyle/>
        <a:p>
          <a:endParaRPr lang="el-GR"/>
        </a:p>
      </dgm:t>
    </dgm:pt>
    <dgm:pt modelId="{85DE7BF8-BEF1-49A0-8824-DCC4D3967174}" type="sibTrans" cxnId="{2284AF41-2127-42B8-8852-EB04AAC0DA43}">
      <dgm:prSet/>
      <dgm:spPr/>
      <dgm:t>
        <a:bodyPr/>
        <a:lstStyle/>
        <a:p>
          <a:endParaRPr lang="el-GR"/>
        </a:p>
      </dgm:t>
    </dgm:pt>
    <dgm:pt modelId="{2F698D4D-E3B3-4B3B-B8A7-DDD7DF4EE663}">
      <dgm:prSet phldrT="[Text]" custT="1"/>
      <dgm:spPr/>
      <dgm:t>
        <a:bodyPr/>
        <a:lstStyle/>
        <a:p>
          <a:r>
            <a:rPr lang="el-GR" sz="2200" b="1" dirty="0" smtClean="0">
              <a:solidFill>
                <a:srgbClr val="0070C0"/>
              </a:solidFill>
              <a:latin typeface="Segoe Print" pitchFamily="2" charset="0"/>
            </a:rPr>
            <a:t>Συνεργατικά</a:t>
          </a:r>
          <a:endParaRPr lang="el-GR" sz="2200" b="1" dirty="0">
            <a:solidFill>
              <a:srgbClr val="0070C0"/>
            </a:solidFill>
            <a:latin typeface="Segoe Print" pitchFamily="2" charset="0"/>
          </a:endParaRPr>
        </a:p>
      </dgm:t>
    </dgm:pt>
    <dgm:pt modelId="{2CA58390-3407-465E-B01C-1C5C161B66C9}" type="parTrans" cxnId="{21AAAB77-DE0B-4691-8E28-82995B32DB67}">
      <dgm:prSet/>
      <dgm:spPr/>
      <dgm:t>
        <a:bodyPr/>
        <a:lstStyle/>
        <a:p>
          <a:endParaRPr lang="el-GR"/>
        </a:p>
      </dgm:t>
    </dgm:pt>
    <dgm:pt modelId="{917FDCCC-B251-4776-A3E2-B257F694FF13}" type="sibTrans" cxnId="{21AAAB77-DE0B-4691-8E28-82995B32DB67}">
      <dgm:prSet/>
      <dgm:spPr/>
      <dgm:t>
        <a:bodyPr/>
        <a:lstStyle/>
        <a:p>
          <a:endParaRPr lang="el-GR"/>
        </a:p>
      </dgm:t>
    </dgm:pt>
    <dgm:pt modelId="{C53FDE1B-BB5F-4187-A9E5-8D90B93A450E}">
      <dgm:prSet phldrT="[Text]" custT="1"/>
      <dgm:spPr/>
      <dgm:t>
        <a:bodyPr/>
        <a:lstStyle/>
        <a:p>
          <a:r>
            <a:rPr lang="el-GR" sz="2200" b="1" dirty="0" smtClean="0">
              <a:solidFill>
                <a:srgbClr val="0070C0"/>
              </a:solidFill>
              <a:latin typeface="Segoe Print" pitchFamily="2" charset="0"/>
            </a:rPr>
            <a:t>Ολομέλεια</a:t>
          </a:r>
          <a:endParaRPr lang="el-GR" sz="2200" b="1" dirty="0">
            <a:solidFill>
              <a:srgbClr val="0070C0"/>
            </a:solidFill>
            <a:latin typeface="Segoe Print" pitchFamily="2" charset="0"/>
          </a:endParaRPr>
        </a:p>
      </dgm:t>
    </dgm:pt>
    <dgm:pt modelId="{B8150B6E-D60F-4C23-A7DC-EDF8471AA964}" type="parTrans" cxnId="{FA953D62-BF9A-4EAC-8BB9-E290783E19B0}">
      <dgm:prSet/>
      <dgm:spPr/>
      <dgm:t>
        <a:bodyPr/>
        <a:lstStyle/>
        <a:p>
          <a:endParaRPr lang="el-GR"/>
        </a:p>
      </dgm:t>
    </dgm:pt>
    <dgm:pt modelId="{42AD2F6C-D725-4578-BF48-0F1C9B4A0CD0}" type="sibTrans" cxnId="{FA953D62-BF9A-4EAC-8BB9-E290783E19B0}">
      <dgm:prSet/>
      <dgm:spPr/>
      <dgm:t>
        <a:bodyPr/>
        <a:lstStyle/>
        <a:p>
          <a:endParaRPr lang="el-GR"/>
        </a:p>
      </dgm:t>
    </dgm:pt>
    <dgm:pt modelId="{1AC521AF-DDFF-473F-AF35-9113BD389069}" type="pres">
      <dgm:prSet presAssocID="{91CB5244-BCEA-4D94-A68E-2D44536B2398}" presName="cycle" presStyleCnt="0">
        <dgm:presLayoutVars>
          <dgm:dir/>
          <dgm:resizeHandles val="exact"/>
        </dgm:presLayoutVars>
      </dgm:prSet>
      <dgm:spPr/>
      <dgm:t>
        <a:bodyPr/>
        <a:lstStyle/>
        <a:p>
          <a:endParaRPr lang="en-US"/>
        </a:p>
      </dgm:t>
    </dgm:pt>
    <dgm:pt modelId="{EEA60CF2-E078-4974-A325-54B9600AF794}" type="pres">
      <dgm:prSet presAssocID="{7CF91595-3E04-48AA-81BC-4E327A1FBD5A}" presName="dummy" presStyleCnt="0"/>
      <dgm:spPr/>
    </dgm:pt>
    <dgm:pt modelId="{4D413832-71F6-4AD6-8C2A-4A383C6929AA}" type="pres">
      <dgm:prSet presAssocID="{7CF91595-3E04-48AA-81BC-4E327A1FBD5A}" presName="node" presStyleLbl="revTx" presStyleIdx="0" presStyleCnt="3">
        <dgm:presLayoutVars>
          <dgm:bulletEnabled val="1"/>
        </dgm:presLayoutVars>
      </dgm:prSet>
      <dgm:spPr/>
      <dgm:t>
        <a:bodyPr/>
        <a:lstStyle/>
        <a:p>
          <a:endParaRPr lang="en-US"/>
        </a:p>
      </dgm:t>
    </dgm:pt>
    <dgm:pt modelId="{2960346C-7270-432D-9190-40BFADBC92B4}" type="pres">
      <dgm:prSet presAssocID="{85DE7BF8-BEF1-49A0-8824-DCC4D3967174}" presName="sibTrans" presStyleLbl="node1" presStyleIdx="0" presStyleCnt="3" custScaleX="100110" custScaleY="95230" custLinFactNeighborX="3633" custLinFactNeighborY="-7318"/>
      <dgm:spPr/>
      <dgm:t>
        <a:bodyPr/>
        <a:lstStyle/>
        <a:p>
          <a:endParaRPr lang="en-US"/>
        </a:p>
      </dgm:t>
    </dgm:pt>
    <dgm:pt modelId="{637CC673-3914-4CC8-8BA1-BDBE6D602C44}" type="pres">
      <dgm:prSet presAssocID="{2F698D4D-E3B3-4B3B-B8A7-DDD7DF4EE663}" presName="dummy" presStyleCnt="0"/>
      <dgm:spPr/>
    </dgm:pt>
    <dgm:pt modelId="{07DE735E-0176-46B2-A5C0-FE5242208527}" type="pres">
      <dgm:prSet presAssocID="{2F698D4D-E3B3-4B3B-B8A7-DDD7DF4EE663}" presName="node" presStyleLbl="revTx" presStyleIdx="1" presStyleCnt="3" custScaleX="126954" custScaleY="59273" custRadScaleRad="102249" custRadScaleInc="-8329">
        <dgm:presLayoutVars>
          <dgm:bulletEnabled val="1"/>
        </dgm:presLayoutVars>
      </dgm:prSet>
      <dgm:spPr/>
      <dgm:t>
        <a:bodyPr/>
        <a:lstStyle/>
        <a:p>
          <a:endParaRPr lang="en-US"/>
        </a:p>
      </dgm:t>
    </dgm:pt>
    <dgm:pt modelId="{FBADBC50-177D-42D7-90FD-3868FAD8977F}" type="pres">
      <dgm:prSet presAssocID="{917FDCCC-B251-4776-A3E2-B257F694FF13}" presName="sibTrans" presStyleLbl="node1" presStyleIdx="1" presStyleCnt="3" custLinFactNeighborX="3633" custLinFactNeighborY="-9758"/>
      <dgm:spPr/>
      <dgm:t>
        <a:bodyPr/>
        <a:lstStyle/>
        <a:p>
          <a:endParaRPr lang="en-US"/>
        </a:p>
      </dgm:t>
    </dgm:pt>
    <dgm:pt modelId="{3624ED32-90B6-41F9-896E-3636FB5F6E53}" type="pres">
      <dgm:prSet presAssocID="{C53FDE1B-BB5F-4187-A9E5-8D90B93A450E}" presName="dummy" presStyleCnt="0"/>
      <dgm:spPr/>
    </dgm:pt>
    <dgm:pt modelId="{5F8D2F25-6891-4F52-B066-DDAD4225E05A}" type="pres">
      <dgm:prSet presAssocID="{C53FDE1B-BB5F-4187-A9E5-8D90B93A450E}" presName="node" presStyleLbl="revTx" presStyleIdx="2" presStyleCnt="3" custRadScaleRad="102038" custRadScaleInc="-7166">
        <dgm:presLayoutVars>
          <dgm:bulletEnabled val="1"/>
        </dgm:presLayoutVars>
      </dgm:prSet>
      <dgm:spPr/>
      <dgm:t>
        <a:bodyPr/>
        <a:lstStyle/>
        <a:p>
          <a:endParaRPr lang="en-US"/>
        </a:p>
      </dgm:t>
    </dgm:pt>
    <dgm:pt modelId="{919365F5-5A0E-434F-B205-48AA3EF6484E}" type="pres">
      <dgm:prSet presAssocID="{42AD2F6C-D725-4578-BF48-0F1C9B4A0CD0}" presName="sibTrans" presStyleLbl="node1" presStyleIdx="2" presStyleCnt="3"/>
      <dgm:spPr/>
      <dgm:t>
        <a:bodyPr/>
        <a:lstStyle/>
        <a:p>
          <a:endParaRPr lang="en-US"/>
        </a:p>
      </dgm:t>
    </dgm:pt>
  </dgm:ptLst>
  <dgm:cxnLst>
    <dgm:cxn modelId="{FA953D62-BF9A-4EAC-8BB9-E290783E19B0}" srcId="{91CB5244-BCEA-4D94-A68E-2D44536B2398}" destId="{C53FDE1B-BB5F-4187-A9E5-8D90B93A450E}" srcOrd="2" destOrd="0" parTransId="{B8150B6E-D60F-4C23-A7DC-EDF8471AA964}" sibTransId="{42AD2F6C-D725-4578-BF48-0F1C9B4A0CD0}"/>
    <dgm:cxn modelId="{05409E23-23CD-47D0-B3A2-91D5CFBC430C}" type="presOf" srcId="{2F698D4D-E3B3-4B3B-B8A7-DDD7DF4EE663}" destId="{07DE735E-0176-46B2-A5C0-FE5242208527}" srcOrd="0" destOrd="0" presId="urn:microsoft.com/office/officeart/2005/8/layout/cycle1"/>
    <dgm:cxn modelId="{0AB121E1-5E0F-4C2F-BAC9-AF6197854E32}" type="presOf" srcId="{91CB5244-BCEA-4D94-A68E-2D44536B2398}" destId="{1AC521AF-DDFF-473F-AF35-9113BD389069}" srcOrd="0" destOrd="0" presId="urn:microsoft.com/office/officeart/2005/8/layout/cycle1"/>
    <dgm:cxn modelId="{24789145-C0E9-4196-8609-CC9A591EC61B}" type="presOf" srcId="{7CF91595-3E04-48AA-81BC-4E327A1FBD5A}" destId="{4D413832-71F6-4AD6-8C2A-4A383C6929AA}" srcOrd="0" destOrd="0" presId="urn:microsoft.com/office/officeart/2005/8/layout/cycle1"/>
    <dgm:cxn modelId="{6732BECC-86C7-4C40-A666-B8EB398EE3DE}" type="presOf" srcId="{42AD2F6C-D725-4578-BF48-0F1C9B4A0CD0}" destId="{919365F5-5A0E-434F-B205-48AA3EF6484E}" srcOrd="0" destOrd="0" presId="urn:microsoft.com/office/officeart/2005/8/layout/cycle1"/>
    <dgm:cxn modelId="{507CDF9A-4430-43D5-BB3B-D3BF116F9341}" type="presOf" srcId="{85DE7BF8-BEF1-49A0-8824-DCC4D3967174}" destId="{2960346C-7270-432D-9190-40BFADBC92B4}" srcOrd="0" destOrd="0" presId="urn:microsoft.com/office/officeart/2005/8/layout/cycle1"/>
    <dgm:cxn modelId="{2284AF41-2127-42B8-8852-EB04AAC0DA43}" srcId="{91CB5244-BCEA-4D94-A68E-2D44536B2398}" destId="{7CF91595-3E04-48AA-81BC-4E327A1FBD5A}" srcOrd="0" destOrd="0" parTransId="{9647F53C-29BA-482D-8634-CED27DD18A7E}" sibTransId="{85DE7BF8-BEF1-49A0-8824-DCC4D3967174}"/>
    <dgm:cxn modelId="{C156C1FF-4887-4A07-A462-E3C8023263ED}" type="presOf" srcId="{917FDCCC-B251-4776-A3E2-B257F694FF13}" destId="{FBADBC50-177D-42D7-90FD-3868FAD8977F}" srcOrd="0" destOrd="0" presId="urn:microsoft.com/office/officeart/2005/8/layout/cycle1"/>
    <dgm:cxn modelId="{21AAAB77-DE0B-4691-8E28-82995B32DB67}" srcId="{91CB5244-BCEA-4D94-A68E-2D44536B2398}" destId="{2F698D4D-E3B3-4B3B-B8A7-DDD7DF4EE663}" srcOrd="1" destOrd="0" parTransId="{2CA58390-3407-465E-B01C-1C5C161B66C9}" sibTransId="{917FDCCC-B251-4776-A3E2-B257F694FF13}"/>
    <dgm:cxn modelId="{6E501AFB-80FB-4BB3-BF7C-7D692210488E}" type="presOf" srcId="{C53FDE1B-BB5F-4187-A9E5-8D90B93A450E}" destId="{5F8D2F25-6891-4F52-B066-DDAD4225E05A}" srcOrd="0" destOrd="0" presId="urn:microsoft.com/office/officeart/2005/8/layout/cycle1"/>
    <dgm:cxn modelId="{1B4BE5F6-CA37-4CD2-BEA5-986F899CE448}" type="presParOf" srcId="{1AC521AF-DDFF-473F-AF35-9113BD389069}" destId="{EEA60CF2-E078-4974-A325-54B9600AF794}" srcOrd="0" destOrd="0" presId="urn:microsoft.com/office/officeart/2005/8/layout/cycle1"/>
    <dgm:cxn modelId="{2803E428-9F2C-49D3-B855-7D30B172D642}" type="presParOf" srcId="{1AC521AF-DDFF-473F-AF35-9113BD389069}" destId="{4D413832-71F6-4AD6-8C2A-4A383C6929AA}" srcOrd="1" destOrd="0" presId="urn:microsoft.com/office/officeart/2005/8/layout/cycle1"/>
    <dgm:cxn modelId="{F03CEE6D-D99D-4D86-A0FC-E670611C5FF0}" type="presParOf" srcId="{1AC521AF-DDFF-473F-AF35-9113BD389069}" destId="{2960346C-7270-432D-9190-40BFADBC92B4}" srcOrd="2" destOrd="0" presId="urn:microsoft.com/office/officeart/2005/8/layout/cycle1"/>
    <dgm:cxn modelId="{46FD28C6-D044-4958-85CD-10E58D5E3974}" type="presParOf" srcId="{1AC521AF-DDFF-473F-AF35-9113BD389069}" destId="{637CC673-3914-4CC8-8BA1-BDBE6D602C44}" srcOrd="3" destOrd="0" presId="urn:microsoft.com/office/officeart/2005/8/layout/cycle1"/>
    <dgm:cxn modelId="{185E99E8-2AED-483B-AD44-3E2E6457691D}" type="presParOf" srcId="{1AC521AF-DDFF-473F-AF35-9113BD389069}" destId="{07DE735E-0176-46B2-A5C0-FE5242208527}" srcOrd="4" destOrd="0" presId="urn:microsoft.com/office/officeart/2005/8/layout/cycle1"/>
    <dgm:cxn modelId="{4A0FA2C1-0A1B-4F42-8757-498A78A7BB10}" type="presParOf" srcId="{1AC521AF-DDFF-473F-AF35-9113BD389069}" destId="{FBADBC50-177D-42D7-90FD-3868FAD8977F}" srcOrd="5" destOrd="0" presId="urn:microsoft.com/office/officeart/2005/8/layout/cycle1"/>
    <dgm:cxn modelId="{49E8AEF4-6122-4751-9D53-745B2D7AB0F2}" type="presParOf" srcId="{1AC521AF-DDFF-473F-AF35-9113BD389069}" destId="{3624ED32-90B6-41F9-896E-3636FB5F6E53}" srcOrd="6" destOrd="0" presId="urn:microsoft.com/office/officeart/2005/8/layout/cycle1"/>
    <dgm:cxn modelId="{95E1E722-BD7B-4790-B2F0-8969FA6F4841}" type="presParOf" srcId="{1AC521AF-DDFF-473F-AF35-9113BD389069}" destId="{5F8D2F25-6891-4F52-B066-DDAD4225E05A}" srcOrd="7" destOrd="0" presId="urn:microsoft.com/office/officeart/2005/8/layout/cycle1"/>
    <dgm:cxn modelId="{77F42C16-699D-4E66-B788-1EDBB682415C}" type="presParOf" srcId="{1AC521AF-DDFF-473F-AF35-9113BD389069}" destId="{919365F5-5A0E-434F-B205-48AA3EF6484E}" srcOrd="8"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F6C32B-DBF4-4EA3-9B48-89106A33F9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D71147-680B-4ADE-A81F-C2A946801A49}">
      <dgm:prSet phldrT="[Text]" custT="1"/>
      <dgm:spPr/>
      <dgm:t>
        <a:bodyPr/>
        <a:lstStyle/>
        <a:p>
          <a:r>
            <a:rPr lang="el-GR" sz="2400" dirty="0" smtClean="0"/>
            <a:t>- Ενίσχυση της συνεργασίας </a:t>
          </a:r>
        </a:p>
        <a:p>
          <a:endParaRPr lang="el-GR" sz="2400" dirty="0" smtClean="0"/>
        </a:p>
        <a:p>
          <a:r>
            <a:rPr lang="el-GR" sz="2400" dirty="0" smtClean="0"/>
            <a:t>- Καλλιέργεια σχέσης εμπιστοσύνης μεταξύ συναδέλφων </a:t>
          </a:r>
        </a:p>
        <a:p>
          <a:endParaRPr lang="el-GR" sz="2400" dirty="0" smtClean="0"/>
        </a:p>
        <a:p>
          <a:r>
            <a:rPr lang="el-GR" sz="2400" dirty="0" smtClean="0"/>
            <a:t>- Διάχυση καλών πρακτικών </a:t>
          </a:r>
        </a:p>
        <a:p>
          <a:endParaRPr lang="el-GR" sz="2400" dirty="0" smtClean="0"/>
        </a:p>
        <a:p>
          <a:r>
            <a:rPr lang="el-GR" sz="2400" dirty="0" smtClean="0"/>
            <a:t>- Δημιουργικός διάλογος</a:t>
          </a:r>
          <a:endParaRPr lang="en-US" sz="2400" dirty="0"/>
        </a:p>
      </dgm:t>
    </dgm:pt>
    <dgm:pt modelId="{AB5C3733-E4C8-4CAB-8B31-43BA68255B86}" type="parTrans" cxnId="{7E3CEA34-3B04-467F-A348-35E321E7D457}">
      <dgm:prSet/>
      <dgm:spPr/>
      <dgm:t>
        <a:bodyPr/>
        <a:lstStyle/>
        <a:p>
          <a:endParaRPr lang="en-US"/>
        </a:p>
      </dgm:t>
    </dgm:pt>
    <dgm:pt modelId="{54B77024-6B73-49A8-A045-EB96F28E021B}" type="sibTrans" cxnId="{7E3CEA34-3B04-467F-A348-35E321E7D457}">
      <dgm:prSet/>
      <dgm:spPr/>
      <dgm:t>
        <a:bodyPr/>
        <a:lstStyle/>
        <a:p>
          <a:endParaRPr lang="en-US"/>
        </a:p>
      </dgm:t>
    </dgm:pt>
    <dgm:pt modelId="{F474EC5D-E8AC-418E-AD06-D8DF8511BDCB}" type="pres">
      <dgm:prSet presAssocID="{C6F6C32B-DBF4-4EA3-9B48-89106A33F96A}" presName="linear" presStyleCnt="0">
        <dgm:presLayoutVars>
          <dgm:dir/>
          <dgm:animLvl val="lvl"/>
          <dgm:resizeHandles val="exact"/>
        </dgm:presLayoutVars>
      </dgm:prSet>
      <dgm:spPr/>
      <dgm:t>
        <a:bodyPr/>
        <a:lstStyle/>
        <a:p>
          <a:endParaRPr lang="el-GR"/>
        </a:p>
      </dgm:t>
    </dgm:pt>
    <dgm:pt modelId="{BB0038C5-ED17-4B50-96C1-F2C913771119}" type="pres">
      <dgm:prSet presAssocID="{A8D71147-680B-4ADE-A81F-C2A946801A49}" presName="parentLin" presStyleCnt="0"/>
      <dgm:spPr/>
    </dgm:pt>
    <dgm:pt modelId="{ABA3355C-4926-419A-BF3E-F9E16CE080FF}" type="pres">
      <dgm:prSet presAssocID="{A8D71147-680B-4ADE-A81F-C2A946801A49}" presName="parentLeftMargin" presStyleLbl="node1" presStyleIdx="0" presStyleCnt="1"/>
      <dgm:spPr/>
      <dgm:t>
        <a:bodyPr/>
        <a:lstStyle/>
        <a:p>
          <a:endParaRPr lang="el-GR"/>
        </a:p>
      </dgm:t>
    </dgm:pt>
    <dgm:pt modelId="{9E7BCAC3-94CD-4F77-A2B5-B38ACAAD829E}" type="pres">
      <dgm:prSet presAssocID="{A8D71147-680B-4ADE-A81F-C2A946801A49}" presName="parentText" presStyleLbl="node1" presStyleIdx="0" presStyleCnt="1" custScaleX="119115" custScaleY="308723" custLinFactNeighborX="-45202" custLinFactNeighborY="2404">
        <dgm:presLayoutVars>
          <dgm:chMax val="0"/>
          <dgm:bulletEnabled val="1"/>
        </dgm:presLayoutVars>
      </dgm:prSet>
      <dgm:spPr/>
      <dgm:t>
        <a:bodyPr/>
        <a:lstStyle/>
        <a:p>
          <a:endParaRPr lang="en-US"/>
        </a:p>
      </dgm:t>
    </dgm:pt>
    <dgm:pt modelId="{9137FE9E-7A70-417A-9AE5-CE60A1CCC551}" type="pres">
      <dgm:prSet presAssocID="{A8D71147-680B-4ADE-A81F-C2A946801A49}" presName="negativeSpace" presStyleCnt="0"/>
      <dgm:spPr/>
    </dgm:pt>
    <dgm:pt modelId="{BA357561-5FBA-4141-AEC0-FC019735A51F}" type="pres">
      <dgm:prSet presAssocID="{A8D71147-680B-4ADE-A81F-C2A946801A49}" presName="childText" presStyleLbl="conFgAcc1" presStyleIdx="0" presStyleCnt="1">
        <dgm:presLayoutVars>
          <dgm:bulletEnabled val="1"/>
        </dgm:presLayoutVars>
      </dgm:prSet>
      <dgm:spPr/>
    </dgm:pt>
  </dgm:ptLst>
  <dgm:cxnLst>
    <dgm:cxn modelId="{7E3CEA34-3B04-467F-A348-35E321E7D457}" srcId="{C6F6C32B-DBF4-4EA3-9B48-89106A33F96A}" destId="{A8D71147-680B-4ADE-A81F-C2A946801A49}" srcOrd="0" destOrd="0" parTransId="{AB5C3733-E4C8-4CAB-8B31-43BA68255B86}" sibTransId="{54B77024-6B73-49A8-A045-EB96F28E021B}"/>
    <dgm:cxn modelId="{565D5407-1D15-4075-AEFA-789DE9D48104}" type="presOf" srcId="{A8D71147-680B-4ADE-A81F-C2A946801A49}" destId="{9E7BCAC3-94CD-4F77-A2B5-B38ACAAD829E}" srcOrd="1" destOrd="0" presId="urn:microsoft.com/office/officeart/2005/8/layout/list1"/>
    <dgm:cxn modelId="{DCD3424D-3FB7-419D-95BC-B35CDF2AA1BB}" type="presOf" srcId="{A8D71147-680B-4ADE-A81F-C2A946801A49}" destId="{ABA3355C-4926-419A-BF3E-F9E16CE080FF}" srcOrd="0" destOrd="0" presId="urn:microsoft.com/office/officeart/2005/8/layout/list1"/>
    <dgm:cxn modelId="{FFA975A2-9F2C-4EB9-A208-2343E2E33816}" type="presOf" srcId="{C6F6C32B-DBF4-4EA3-9B48-89106A33F96A}" destId="{F474EC5D-E8AC-418E-AD06-D8DF8511BDCB}" srcOrd="0" destOrd="0" presId="urn:microsoft.com/office/officeart/2005/8/layout/list1"/>
    <dgm:cxn modelId="{05A82EDB-1C85-4C17-9AA3-67B331DFECB1}" type="presParOf" srcId="{F474EC5D-E8AC-418E-AD06-D8DF8511BDCB}" destId="{BB0038C5-ED17-4B50-96C1-F2C913771119}" srcOrd="0" destOrd="0" presId="urn:microsoft.com/office/officeart/2005/8/layout/list1"/>
    <dgm:cxn modelId="{4194DFC6-411B-492B-99CA-492D21ECDEF3}" type="presParOf" srcId="{BB0038C5-ED17-4B50-96C1-F2C913771119}" destId="{ABA3355C-4926-419A-BF3E-F9E16CE080FF}" srcOrd="0" destOrd="0" presId="urn:microsoft.com/office/officeart/2005/8/layout/list1"/>
    <dgm:cxn modelId="{0DDC66F8-FE92-47E0-A6A0-F635E2BD80EB}" type="presParOf" srcId="{BB0038C5-ED17-4B50-96C1-F2C913771119}" destId="{9E7BCAC3-94CD-4F77-A2B5-B38ACAAD829E}" srcOrd="1" destOrd="0" presId="urn:microsoft.com/office/officeart/2005/8/layout/list1"/>
    <dgm:cxn modelId="{51A85142-2477-42B6-9130-7746FC402801}" type="presParOf" srcId="{F474EC5D-E8AC-418E-AD06-D8DF8511BDCB}" destId="{9137FE9E-7A70-417A-9AE5-CE60A1CCC551}" srcOrd="1" destOrd="0" presId="urn:microsoft.com/office/officeart/2005/8/layout/list1"/>
    <dgm:cxn modelId="{768F0D74-A5E8-436E-9DB7-4B8F0C947DD0}" type="presParOf" srcId="{F474EC5D-E8AC-418E-AD06-D8DF8511BDCB}" destId="{BA357561-5FBA-4141-AEC0-FC019735A51F}"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413832-71F6-4AD6-8C2A-4A383C6929AA}">
      <dsp:nvSpPr>
        <dsp:cNvPr id="0" name=""/>
        <dsp:cNvSpPr/>
      </dsp:nvSpPr>
      <dsp:spPr>
        <a:xfrm>
          <a:off x="3630574" y="531077"/>
          <a:ext cx="1780932" cy="178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b="1" kern="1200" dirty="0" smtClean="0">
              <a:solidFill>
                <a:srgbClr val="0070C0"/>
              </a:solidFill>
              <a:latin typeface="Segoe Print" pitchFamily="2" charset="0"/>
            </a:rPr>
            <a:t>Ατομικά</a:t>
          </a:r>
          <a:endParaRPr lang="el-GR" sz="2200" b="1" kern="1200" dirty="0">
            <a:solidFill>
              <a:srgbClr val="0070C0"/>
            </a:solidFill>
            <a:latin typeface="Segoe Print" pitchFamily="2" charset="0"/>
          </a:endParaRPr>
        </a:p>
      </dsp:txBody>
      <dsp:txXfrm>
        <a:off x="3630574" y="531077"/>
        <a:ext cx="1780932" cy="1780932"/>
      </dsp:txXfrm>
    </dsp:sp>
    <dsp:sp modelId="{2960346C-7270-432D-9190-40BFADBC92B4}">
      <dsp:nvSpPr>
        <dsp:cNvPr id="0" name=""/>
        <dsp:cNvSpPr/>
      </dsp:nvSpPr>
      <dsp:spPr>
        <a:xfrm>
          <a:off x="1070498" y="28396"/>
          <a:ext cx="4213564" cy="4008168"/>
        </a:xfrm>
        <a:prstGeom prst="circularArrow">
          <a:avLst>
            <a:gd name="adj1" fmla="val 8251"/>
            <a:gd name="adj2" fmla="val 576339"/>
            <a:gd name="adj3" fmla="val 2092322"/>
            <a:gd name="adj4" fmla="val 21543345"/>
            <a:gd name="adj5" fmla="val 9626"/>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07DE735E-0176-46B2-A5C0-FE5242208527}">
      <dsp:nvSpPr>
        <dsp:cNvPr id="0" name=""/>
        <dsp:cNvSpPr/>
      </dsp:nvSpPr>
      <dsp:spPr>
        <a:xfrm>
          <a:off x="1996548" y="3521988"/>
          <a:ext cx="2260964" cy="105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b="1" kern="1200" dirty="0" smtClean="0">
              <a:solidFill>
                <a:srgbClr val="0070C0"/>
              </a:solidFill>
              <a:latin typeface="Segoe Print" pitchFamily="2" charset="0"/>
            </a:rPr>
            <a:t>Συνεργατικά</a:t>
          </a:r>
          <a:endParaRPr lang="el-GR" sz="2200" b="1" kern="1200" dirty="0">
            <a:solidFill>
              <a:srgbClr val="0070C0"/>
            </a:solidFill>
            <a:latin typeface="Segoe Print" pitchFamily="2" charset="0"/>
          </a:endParaRPr>
        </a:p>
      </dsp:txBody>
      <dsp:txXfrm>
        <a:off x="1996548" y="3521988"/>
        <a:ext cx="2260964" cy="1055611"/>
      </dsp:txXfrm>
    </dsp:sp>
    <dsp:sp modelId="{FBADBC50-177D-42D7-90FD-3868FAD8977F}">
      <dsp:nvSpPr>
        <dsp:cNvPr id="0" name=""/>
        <dsp:cNvSpPr/>
      </dsp:nvSpPr>
      <dsp:spPr>
        <a:xfrm>
          <a:off x="1038522" y="-206147"/>
          <a:ext cx="4208935" cy="4208935"/>
        </a:xfrm>
        <a:prstGeom prst="circularArrow">
          <a:avLst>
            <a:gd name="adj1" fmla="val 8251"/>
            <a:gd name="adj2" fmla="val 576339"/>
            <a:gd name="adj3" fmla="val 10098623"/>
            <a:gd name="adj4" fmla="val 7505466"/>
            <a:gd name="adj5" fmla="val 9626"/>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5F8D2F25-6891-4F52-B066-DDAD4225E05A}">
      <dsp:nvSpPr>
        <dsp:cNvPr id="0" name=""/>
        <dsp:cNvSpPr/>
      </dsp:nvSpPr>
      <dsp:spPr>
        <a:xfrm>
          <a:off x="564480" y="590941"/>
          <a:ext cx="1780932" cy="178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b="1" kern="1200" dirty="0" smtClean="0">
              <a:solidFill>
                <a:srgbClr val="0070C0"/>
              </a:solidFill>
              <a:latin typeface="Segoe Print" pitchFamily="2" charset="0"/>
            </a:rPr>
            <a:t>Ολομέλεια</a:t>
          </a:r>
          <a:endParaRPr lang="el-GR" sz="2200" b="1" kern="1200" dirty="0">
            <a:solidFill>
              <a:srgbClr val="0070C0"/>
            </a:solidFill>
            <a:latin typeface="Segoe Print" pitchFamily="2" charset="0"/>
          </a:endParaRPr>
        </a:p>
      </dsp:txBody>
      <dsp:txXfrm>
        <a:off x="564480" y="590941"/>
        <a:ext cx="1780932" cy="1780932"/>
      </dsp:txXfrm>
    </dsp:sp>
    <dsp:sp modelId="{919365F5-5A0E-434F-B205-48AA3EF6484E}">
      <dsp:nvSpPr>
        <dsp:cNvPr id="0" name=""/>
        <dsp:cNvSpPr/>
      </dsp:nvSpPr>
      <dsp:spPr>
        <a:xfrm>
          <a:off x="872153" y="162514"/>
          <a:ext cx="4208935" cy="4208935"/>
        </a:xfrm>
        <a:prstGeom prst="circularArrow">
          <a:avLst>
            <a:gd name="adj1" fmla="val 8251"/>
            <a:gd name="adj2" fmla="val 576339"/>
            <a:gd name="adj3" fmla="val 16957707"/>
            <a:gd name="adj4" fmla="val 14914693"/>
            <a:gd name="adj5" fmla="val 9626"/>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357561-5FBA-4141-AEC0-FC019735A51F}">
      <dsp:nvSpPr>
        <dsp:cNvPr id="0" name=""/>
        <dsp:cNvSpPr/>
      </dsp:nvSpPr>
      <dsp:spPr>
        <a:xfrm>
          <a:off x="0" y="4374812"/>
          <a:ext cx="7884368" cy="14364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7BCAC3-94CD-4F77-A2B5-B38ACAAD829E}">
      <dsp:nvSpPr>
        <dsp:cNvPr id="0" name=""/>
        <dsp:cNvSpPr/>
      </dsp:nvSpPr>
      <dsp:spPr>
        <a:xfrm>
          <a:off x="215812" y="61886"/>
          <a:ext cx="6567605" cy="519469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07" tIns="0" rIns="208607" bIns="0" numCol="1" spcCol="1270" anchor="ctr" anchorCtr="0">
          <a:noAutofit/>
        </a:bodyPr>
        <a:lstStyle/>
        <a:p>
          <a:pPr lvl="0" algn="l" defTabSz="1066800">
            <a:lnSpc>
              <a:spcPct val="90000"/>
            </a:lnSpc>
            <a:spcBef>
              <a:spcPct val="0"/>
            </a:spcBef>
            <a:spcAft>
              <a:spcPct val="35000"/>
            </a:spcAft>
          </a:pPr>
          <a:r>
            <a:rPr lang="el-GR" sz="2400" kern="1200" dirty="0" smtClean="0"/>
            <a:t>- Ενίσχυση της συνεργασίας </a:t>
          </a:r>
        </a:p>
        <a:p>
          <a:pPr lvl="0" algn="l" defTabSz="1066800">
            <a:lnSpc>
              <a:spcPct val="90000"/>
            </a:lnSpc>
            <a:spcBef>
              <a:spcPct val="0"/>
            </a:spcBef>
            <a:spcAft>
              <a:spcPct val="35000"/>
            </a:spcAft>
          </a:pPr>
          <a:endParaRPr lang="el-GR" sz="2400" kern="1200" dirty="0" smtClean="0"/>
        </a:p>
        <a:p>
          <a:pPr lvl="0" algn="l" defTabSz="1066800">
            <a:lnSpc>
              <a:spcPct val="90000"/>
            </a:lnSpc>
            <a:spcBef>
              <a:spcPct val="0"/>
            </a:spcBef>
            <a:spcAft>
              <a:spcPct val="35000"/>
            </a:spcAft>
          </a:pPr>
          <a:r>
            <a:rPr lang="el-GR" sz="2400" kern="1200" dirty="0" smtClean="0"/>
            <a:t>- Καλλιέργεια σχέσης εμπιστοσύνης μεταξύ συναδέλφων </a:t>
          </a:r>
        </a:p>
        <a:p>
          <a:pPr lvl="0" algn="l" defTabSz="1066800">
            <a:lnSpc>
              <a:spcPct val="90000"/>
            </a:lnSpc>
            <a:spcBef>
              <a:spcPct val="0"/>
            </a:spcBef>
            <a:spcAft>
              <a:spcPct val="35000"/>
            </a:spcAft>
          </a:pPr>
          <a:endParaRPr lang="el-GR" sz="2400" kern="1200" dirty="0" smtClean="0"/>
        </a:p>
        <a:p>
          <a:pPr lvl="0" algn="l" defTabSz="1066800">
            <a:lnSpc>
              <a:spcPct val="90000"/>
            </a:lnSpc>
            <a:spcBef>
              <a:spcPct val="0"/>
            </a:spcBef>
            <a:spcAft>
              <a:spcPct val="35000"/>
            </a:spcAft>
          </a:pPr>
          <a:r>
            <a:rPr lang="el-GR" sz="2400" kern="1200" dirty="0" smtClean="0"/>
            <a:t>- Διάχυση καλών πρακτικών </a:t>
          </a:r>
        </a:p>
        <a:p>
          <a:pPr lvl="0" algn="l" defTabSz="1066800">
            <a:lnSpc>
              <a:spcPct val="90000"/>
            </a:lnSpc>
            <a:spcBef>
              <a:spcPct val="0"/>
            </a:spcBef>
            <a:spcAft>
              <a:spcPct val="35000"/>
            </a:spcAft>
          </a:pPr>
          <a:endParaRPr lang="el-GR" sz="2400" kern="1200" dirty="0" smtClean="0"/>
        </a:p>
        <a:p>
          <a:pPr lvl="0" algn="l" defTabSz="1066800">
            <a:lnSpc>
              <a:spcPct val="90000"/>
            </a:lnSpc>
            <a:spcBef>
              <a:spcPct val="0"/>
            </a:spcBef>
            <a:spcAft>
              <a:spcPct val="35000"/>
            </a:spcAft>
          </a:pPr>
          <a:r>
            <a:rPr lang="el-GR" sz="2400" kern="1200" dirty="0" smtClean="0"/>
            <a:t>- Δημιουργικός διάλογος</a:t>
          </a:r>
          <a:endParaRPr lang="en-US" sz="2400" kern="1200" dirty="0"/>
        </a:p>
      </dsp:txBody>
      <dsp:txXfrm>
        <a:off x="215812" y="61886"/>
        <a:ext cx="6567605" cy="519469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A4A68-0923-4F56-BFF8-C8E87F61C082}" type="datetimeFigureOut">
              <a:rPr lang="el-GR" smtClean="0"/>
              <a:pPr/>
              <a:t>19/4/2013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1C9E8-C7C8-4076-944F-2769252469B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Καλημέρα σας. Στα</a:t>
            </a:r>
            <a:r>
              <a:rPr lang="el-GR" baseline="0" dirty="0" smtClean="0"/>
              <a:t> πλαίσια της σημερινής παρουσίασης θα μοιραστούμε τις εμπειρίες που αποκομίσαμε από την εφαρμογή του προγράμματος </a:t>
            </a:r>
            <a:r>
              <a:rPr lang="en-GB" baseline="0" dirty="0" smtClean="0"/>
              <a:t>RELEASE </a:t>
            </a:r>
            <a:r>
              <a:rPr lang="el-GR" baseline="0" dirty="0" smtClean="0"/>
              <a:t>στο σχολείο μας, θα αναφερθούμε στα θετικά στοιχεία από την εφαρμογή του προγράμματος, καθώς και δυσκολίες που αντιμετωπίσαμε στην πορεία. </a:t>
            </a:r>
          </a:p>
          <a:p>
            <a:endParaRPr lang="el-GR" baseline="0" dirty="0" smtClean="0"/>
          </a:p>
        </p:txBody>
      </p:sp>
      <p:sp>
        <p:nvSpPr>
          <p:cNvPr id="4" name="Slide Number Placeholder 3"/>
          <p:cNvSpPr>
            <a:spLocks noGrp="1"/>
          </p:cNvSpPr>
          <p:nvPr>
            <p:ph type="sldNum" sz="quarter" idx="10"/>
          </p:nvPr>
        </p:nvSpPr>
        <p:spPr/>
        <p:txBody>
          <a:bodyPr/>
          <a:lstStyle/>
          <a:p>
            <a:fld id="{2861C9E8-C7C8-4076-944F-2769252469BC}"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Ένα άλλο Φ. Ε.</a:t>
            </a:r>
            <a:r>
              <a:rPr lang="el-GR" baseline="0" dirty="0" smtClean="0"/>
              <a:t> που ήταν ιδιαίτερα αγαπητό στους μαθητές ήταν η τρίλιζα. Τα παιδιά διάλεγαν τη γραμμή που ήθελαν να συμπληρώσουν. Οι πιο αδύνατοι μαθητές προτρέπονταν να λύσουν την πιο απλή γραμμή, ενώ οι δυνατοί πιο δύσκολες. </a:t>
            </a:r>
            <a:endParaRPr lang="el-GR"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 μάθημα των αγγλικών προσφέρεται για οριζόντια </a:t>
            </a:r>
            <a:r>
              <a:rPr lang="el-GR" b="1" dirty="0" smtClean="0"/>
              <a:t>διαφοροποίηση ως προς τα μέσα και υλικά </a:t>
            </a:r>
            <a:r>
              <a:rPr lang="el-GR" dirty="0" smtClean="0"/>
              <a:t>που αξιοποιούνται, ώστε  να ανταποκρίνεται στα διαφορετικά στυλ μάθησης των παιδιών, μέσα από ποικιλία δραστηριοτήτων όπως ανάγνωσης, ακρόασης, γραφής, παιχνιδιών</a:t>
            </a:r>
            <a:r>
              <a:rPr lang="el-GR" baseline="0" dirty="0" smtClean="0"/>
              <a:t> μνήμης, μίμησης, παιχνίδια λέξεων, αλλά και την αξιοποίηση εικόνων, ΤΠΕ, τραγουδιών,  </a:t>
            </a:r>
            <a:r>
              <a:rPr lang="el-GR" dirty="0" smtClean="0"/>
              <a:t>το μάθημα επιτυγχάνει την ενεργητική εμπλοκή των παιδιών</a:t>
            </a:r>
          </a:p>
          <a:p>
            <a:endParaRPr lang="el-GR" dirty="0" smtClean="0"/>
          </a:p>
          <a:p>
            <a:r>
              <a:rPr lang="el-GR" dirty="0" smtClean="0"/>
              <a:t>Επίσης πέρα από</a:t>
            </a:r>
            <a:r>
              <a:rPr lang="el-GR" baseline="0" dirty="0" smtClean="0"/>
              <a:t> την πρακτική της </a:t>
            </a:r>
            <a:r>
              <a:rPr lang="el-GR" b="1" baseline="0" dirty="0" smtClean="0"/>
              <a:t> κυκλικής πορείας εργασίας και της χρήσης της </a:t>
            </a:r>
            <a:r>
              <a:rPr lang="el-GR" b="1" baseline="0" dirty="0" err="1" smtClean="0"/>
              <a:t>οικοδομιστικής</a:t>
            </a:r>
            <a:r>
              <a:rPr lang="el-GR" b="1" baseline="0" dirty="0" smtClean="0"/>
              <a:t> προσέγγισης και τη διαβάθμιση των δραστηριοτήτων που </a:t>
            </a:r>
            <a:r>
              <a:rPr lang="el-GR" b="0" baseline="0" dirty="0" smtClean="0"/>
              <a:t>αναφέρθηκαν, έγινε μια προσπάθεια </a:t>
            </a:r>
            <a:r>
              <a:rPr lang="el-GR" b="0" baseline="0" dirty="0" err="1" smtClean="0"/>
              <a:t>διαφοροποποίησης</a:t>
            </a:r>
            <a:r>
              <a:rPr lang="el-GR" b="0" baseline="0" dirty="0" smtClean="0"/>
              <a:t> ως προς το στόχο και το αποτέλεσμα για </a:t>
            </a:r>
            <a:r>
              <a:rPr lang="el-GR" b="0" baseline="0" dirty="0" err="1" smtClean="0"/>
              <a:t>παιδια</a:t>
            </a:r>
            <a:r>
              <a:rPr lang="el-GR" b="0" baseline="0" dirty="0" smtClean="0"/>
              <a:t> που δουλεύουν με το ίδιο περιεχόμενο.</a:t>
            </a:r>
          </a:p>
          <a:p>
            <a:endParaRPr lang="el-GR" b="0" baseline="0" dirty="0" smtClean="0"/>
          </a:p>
          <a:p>
            <a:r>
              <a:rPr lang="el-GR" b="0" baseline="0" dirty="0" smtClean="0"/>
              <a:t>Για παράδειγμα, ενώ όλα τα παιδιά καλύπτουν το ίδιο περιεχόμενο αναμένεται ότι κάποια παιδιά θα μπορούν να χρησιμοποιούν ορθά τις νέες γλωσσικές δομές και όλο το λεξιλόγιο, π.χ. να ονομάζουν όλα τα χρώματα ενώ άλλα να μπορούν να ονομάζουν τουλάχιστον  πέντε χρώματα. </a:t>
            </a:r>
          </a:p>
          <a:p>
            <a:endParaRPr lang="el-GR" b="0" baseline="0" dirty="0" smtClean="0"/>
          </a:p>
          <a:p>
            <a:r>
              <a:rPr lang="el-GR" baseline="0" dirty="0" smtClean="0"/>
              <a:t> </a:t>
            </a:r>
          </a:p>
          <a:p>
            <a:endParaRPr lang="el-GR" dirty="0" smtClean="0"/>
          </a:p>
          <a:p>
            <a:endParaRPr lang="en-US"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Ενώ τα παιδιά ενδέχεται</a:t>
            </a:r>
            <a:r>
              <a:rPr lang="el-GR" baseline="0" dirty="0" smtClean="0"/>
              <a:t> να εργάζονται σε όμοιες δραστηριότητες αναμένεται ότι κάποια παιδιά θα προχωρήσουν πέρα από τις βασικές γνώσεις σε μετασχηματιστικές γνώσεις και θα ανακαλέσουν και θα αξιοποιήσουν συντακτικές/γραμματικές δομές και λεξιλόγιο από προηγούμενα μαθήματα. Χαρακτηριστικά είναι τα παραπάνω παραδείγματα, όπου τα παιδιά είχαν να γράψουν μια σύντομη παράγραφο για να περιγράψουν εξωτερικά το φίλο τους.  </a:t>
            </a:r>
          </a:p>
          <a:p>
            <a:endParaRPr lang="el-GR" baseline="0" dirty="0" smtClean="0"/>
          </a:p>
          <a:p>
            <a:r>
              <a:rPr lang="el-GR" dirty="0" smtClean="0"/>
              <a:t>Η</a:t>
            </a:r>
            <a:r>
              <a:rPr lang="el-GR" baseline="0" dirty="0" smtClean="0"/>
              <a:t> διαδικασία παραγωγής </a:t>
            </a:r>
            <a:r>
              <a:rPr lang="el-GR" dirty="0" smtClean="0"/>
              <a:t>γραπτού λόγου, που ήταν και ο στόχος που θέσαμε στα πλαίσια του </a:t>
            </a:r>
            <a:r>
              <a:rPr lang="en-GB" dirty="0" smtClean="0"/>
              <a:t>RELEASE, </a:t>
            </a:r>
            <a:r>
              <a:rPr lang="el-GR" dirty="0" smtClean="0"/>
              <a:t>περνά μέσα από την</a:t>
            </a:r>
            <a:r>
              <a:rPr lang="el-GR" baseline="0" dirty="0" smtClean="0"/>
              <a:t> παραγωγή προφορικού λόγου, αφού προηγουμένως ανακληθεί προϋπάρχον λεξιλόγιο και συντακτικές και γραμματικές δομές που θα υποβοηθήσουν την παραγωγή γραπτού λόγου. Τέλος, κατά την διαδικασία γραπτής έκφρασης αυτά αξιοποιούνται και </a:t>
            </a:r>
            <a:endParaRPr lang="en-US"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Όσον αφορά τους μαθητές, θεωρώντας ότι το πρόβλημα που είχαμε να αντιμετωπίσουμε ήταν τα μειωμένα κίνητρα μάθησης, μέσω της παρέμβασης που περιλάμβανε διάφορες</a:t>
            </a:r>
            <a:r>
              <a:rPr lang="el-GR" baseline="0" dirty="0" smtClean="0"/>
              <a:t> πρακτικές διαφοροποίησης όπως έχουν παρουσιαστεί προηγουμένως. : </a:t>
            </a:r>
            <a:r>
              <a:rPr lang="el-GR" dirty="0" smtClean="0"/>
              <a:t>Οριζόντια</a:t>
            </a:r>
            <a:r>
              <a:rPr lang="el-GR" baseline="0" dirty="0" smtClean="0"/>
              <a:t> διαφοροποίηση ως προς τα μέσα/ υλικά καθώς και κατακόρυφη διαφοροποίηση με τη. Θεωρούμε ότι από την παρέμβαση είχαμε βραχυπρόθεσμα αποτελέσματα όπως …(4-4-4-4).. και ευελπιστούμε σε μακροπρόθεσμα αποτελέσματα όπως….(5-5)</a:t>
            </a:r>
            <a:endParaRPr lang="el-GR" dirty="0"/>
          </a:p>
        </p:txBody>
      </p:sp>
      <p:sp>
        <p:nvSpPr>
          <p:cNvPr id="4" name="3 - Θέση αριθμού διαφάνειας"/>
          <p:cNvSpPr>
            <a:spLocks noGrp="1"/>
          </p:cNvSpPr>
          <p:nvPr>
            <p:ph type="sldNum" sz="quarter" idx="10"/>
          </p:nvPr>
        </p:nvSpPr>
        <p:spPr/>
        <p:txBody>
          <a:bodyPr/>
          <a:lstStyle/>
          <a:p>
            <a:fld id="{2861C9E8-C7C8-4076-944F-2769252469BC}"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εμπλοκή στο πρόγραμμα</a:t>
            </a:r>
            <a:r>
              <a:rPr lang="el-GR" baseline="0" dirty="0" smtClean="0"/>
              <a:t> είχε επίσης θετικά στοιχεία και για τους εκπαιδευτικούς του σχολείου μας. Οι ευκαιρίες που είχαμε για </a:t>
            </a:r>
            <a:r>
              <a:rPr lang="el-GR" b="1" baseline="0" dirty="0" smtClean="0"/>
              <a:t>να δεχτούμε ανατροφοδότηση</a:t>
            </a:r>
            <a:r>
              <a:rPr lang="el-GR" baseline="0" dirty="0" smtClean="0"/>
              <a:t> για τη διδακτική μας πρακτική </a:t>
            </a:r>
            <a:r>
              <a:rPr lang="el-GR" b="1" baseline="0" dirty="0" smtClean="0"/>
              <a:t>από συναδέλφους </a:t>
            </a:r>
            <a:r>
              <a:rPr lang="el-GR" baseline="0" dirty="0" smtClean="0"/>
              <a:t>που επισκέπτονταν τη τάξη, αλλά και </a:t>
            </a:r>
            <a:r>
              <a:rPr lang="el-GR" b="1" baseline="0" dirty="0" smtClean="0"/>
              <a:t>τους υπεύθυνους </a:t>
            </a:r>
            <a:r>
              <a:rPr lang="el-GR" baseline="0" dirty="0" smtClean="0"/>
              <a:t>του προγράμματος, καθώς και </a:t>
            </a:r>
            <a:r>
              <a:rPr lang="el-GR" b="1" baseline="0" dirty="0" smtClean="0"/>
              <a:t>η επιμόρφωση σε σχολική βάση </a:t>
            </a:r>
            <a:r>
              <a:rPr lang="el-GR" baseline="0" dirty="0" smtClean="0"/>
              <a:t>σε θέματα διαφοροποίησης της εργασίας αποτέλεσαν καλές πρακτικές για την επαγγελματική ανάπτυξη των εκ/</a:t>
            </a:r>
            <a:r>
              <a:rPr lang="el-GR" baseline="0" dirty="0" err="1" smtClean="0"/>
              <a:t>κων </a:t>
            </a:r>
            <a:r>
              <a:rPr lang="el-GR" baseline="0" dirty="0" smtClean="0"/>
              <a:t>του σχολείου. </a:t>
            </a:r>
            <a:endParaRPr lang="el-GR"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επιτυχής εφαρμογή του προγράμματος έγκειται</a:t>
            </a:r>
            <a:r>
              <a:rPr lang="el-GR" baseline="0" dirty="0" smtClean="0"/>
              <a:t> πρώτον στο γεγονός ότι αγκαλιάστηκε από όλη τη σχολική μονάδα, αφού η διαφοροποίηση  </a:t>
            </a:r>
            <a:r>
              <a:rPr lang="el-GR" baseline="0" dirty="0" err="1" smtClean="0"/>
              <a:t>υποβοηθεί</a:t>
            </a:r>
            <a:r>
              <a:rPr lang="el-GR" baseline="0" dirty="0" smtClean="0"/>
              <a:t> το σχέδιο βελτίωσης του σχολείου για βελτίωση της μάθησης των παιδιών και την καλλιέργεια προσδοκιών μάθησης. </a:t>
            </a:r>
          </a:p>
          <a:p>
            <a:endParaRPr lang="el-GR" baseline="0" dirty="0" smtClean="0"/>
          </a:p>
        </p:txBody>
      </p:sp>
      <p:sp>
        <p:nvSpPr>
          <p:cNvPr id="4" name="Slide Number Placeholder 3"/>
          <p:cNvSpPr>
            <a:spLocks noGrp="1"/>
          </p:cNvSpPr>
          <p:nvPr>
            <p:ph type="sldNum" sz="quarter" idx="10"/>
          </p:nvPr>
        </p:nvSpPr>
        <p:spPr/>
        <p:txBody>
          <a:bodyPr/>
          <a:lstStyle/>
          <a:p>
            <a:fld id="{2861C9E8-C7C8-4076-944F-2769252469BC}"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aseline="0" dirty="0" smtClean="0"/>
              <a:t>Επίσης, ο ρόλος της διεύθυνσης του σχολείου ήταν καταλυτικός για την εφαρμογή της διαφοροποίησης σε επίπεδο σχολείου:</a:t>
            </a:r>
          </a:p>
          <a:p>
            <a:r>
              <a:rPr lang="el-GR" baseline="0" dirty="0" smtClean="0"/>
              <a:t>-εξασφάλιση χρόνου για συνεργασία</a:t>
            </a:r>
          </a:p>
          <a:p>
            <a:r>
              <a:rPr lang="el-GR" baseline="0" dirty="0" smtClean="0"/>
              <a:t>-διευκόλυνση συναδέλφων για παρακολούθηση διδασκαλίας</a:t>
            </a:r>
          </a:p>
          <a:p>
            <a:pPr>
              <a:buFontTx/>
              <a:buChar char="-"/>
            </a:pPr>
            <a:r>
              <a:rPr lang="el-GR" baseline="0" dirty="0" smtClean="0"/>
              <a:t>Βοήθεια στο σχεδιασμό μαθημάτων με διαφοροποίηση και Παροχή ανατροφοδότησης  για το μάθημα χρησιμοποιώντας κλείδα παρατήρησης για διαφοροποιημένες διδασκαλίες που μας δόθηκε από τους υπεύθυνους του προγράμματος</a:t>
            </a:r>
          </a:p>
          <a:p>
            <a:pPr>
              <a:buFontTx/>
              <a:buChar char="-"/>
            </a:pPr>
            <a:r>
              <a:rPr lang="el-GR" baseline="0" dirty="0" smtClean="0"/>
              <a:t>-ενθάρρυνση ανταλλαγής και διάχυσης καλών πρακτικών διαφοροποίησης με την ενθάρρυνση για ανταλλαγή επισκέψεων μεταξύ </a:t>
            </a:r>
            <a:r>
              <a:rPr lang="el-GR" baseline="0" dirty="0" err="1" smtClean="0"/>
              <a:t>συνανδέλφων</a:t>
            </a:r>
            <a:endParaRPr lang="en-US" dirty="0" smtClean="0"/>
          </a:p>
          <a:p>
            <a:endParaRPr lang="en-US"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Τέλος, θα ήθελα να τονίσω πως ο </a:t>
            </a:r>
            <a:r>
              <a:rPr lang="el-GR" dirty="0" err="1" smtClean="0"/>
              <a:t>αναστοχασμός</a:t>
            </a:r>
            <a:r>
              <a:rPr lang="el-GR" dirty="0" smtClean="0"/>
              <a:t> της πρακτικής</a:t>
            </a:r>
            <a:r>
              <a:rPr lang="el-GR" baseline="0" dirty="0" smtClean="0"/>
              <a:t> του καθενός μπορεί να αποτελέσει κάποιες στιγμές μοναχική διαδικασία, ενώ οι δυνατότητες που δίνονται στα πλαίσια της </a:t>
            </a:r>
            <a:r>
              <a:rPr lang="el-GR" baseline="0" dirty="0" err="1" smtClean="0"/>
              <a:t>αλληλοπαρακολούθησης</a:t>
            </a:r>
            <a:r>
              <a:rPr lang="el-GR" baseline="0" dirty="0" smtClean="0"/>
              <a:t> μαθημάτων μεταξύ συναδέλφων και της ανατροφοδότησης που ακολουθεί μπορούν να αποτελέσουν πολύτιμα συστατικά επαγγελματικής ανάπτυξης κάθε εκπαιδευτικού εντός της </a:t>
            </a:r>
            <a:r>
              <a:rPr lang="el-GR" baseline="0" smtClean="0"/>
              <a:t>σχολικής μονάδας.  </a:t>
            </a:r>
            <a:endParaRPr lang="en-US"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17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επιλογή της διαφοροποίησης προέκυψε ως ανάγκη της σχολικής μας μονάδας αφού εξυπηρετεί το βασικό σκοπό του σχολείου που είναι η δημιουργία προσδοκιών μάθησης στους μαθητές. Γι’ αυτό και αποφασίσαμε</a:t>
            </a:r>
            <a:r>
              <a:rPr lang="el-GR" baseline="0" dirty="0" smtClean="0"/>
              <a:t> να ενταχθούμε στο πρόγραμμα </a:t>
            </a:r>
            <a:r>
              <a:rPr lang="en-GB" baseline="0" dirty="0" smtClean="0"/>
              <a:t>RELEASE </a:t>
            </a:r>
            <a:r>
              <a:rPr lang="el-GR" baseline="0" dirty="0" smtClean="0"/>
              <a:t>και να εφαρμόσουμε τη διαφοροποίηση σε δύο διαφορετικά αντικείμενα μάθησης των Αγγλικών και των Μαθηματικών για την επίτευξη των ακόλουθων στόχων.</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baseline="0" dirty="0" smtClean="0"/>
              <a:t>Στο σημείο αυτό κρίνω σκόπιμο να αναφέρω ότι και οι δύο συνάδελφοι που είχαμε εμπλοκή στο πρόγραμμα </a:t>
            </a:r>
            <a:r>
              <a:rPr lang="en-GB" b="1" baseline="0" dirty="0" smtClean="0"/>
              <a:t>RELEASE </a:t>
            </a:r>
            <a:r>
              <a:rPr lang="el-GR" b="1" baseline="0" dirty="0" smtClean="0"/>
              <a:t>δεν κατέχουμε εξειδίκευση ή μετεκπαίδευση στα γνωστικά αντικείμενα στα οποία εφαρμόστηκε η διαφοροποίηση, δηλαδή στα μαθηματικά και στα αγγλικά. </a:t>
            </a:r>
            <a:endParaRPr lang="en-US" b="1" dirty="0" smtClean="0"/>
          </a:p>
          <a:p>
            <a:endParaRPr lang="el-GR" dirty="0"/>
          </a:p>
        </p:txBody>
      </p:sp>
      <p:sp>
        <p:nvSpPr>
          <p:cNvPr id="4" name="3 - Θέση αριθμού διαφάνειας"/>
          <p:cNvSpPr>
            <a:spLocks noGrp="1"/>
          </p:cNvSpPr>
          <p:nvPr>
            <p:ph type="sldNum" sz="quarter" idx="10"/>
          </p:nvPr>
        </p:nvSpPr>
        <p:spPr/>
        <p:txBody>
          <a:bodyPr/>
          <a:lstStyle/>
          <a:p>
            <a:fld id="{2861C9E8-C7C8-4076-944F-2769252469BC}"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σημερινή παρουσίαση θα έχει 2 διαστάσεις οι οποίες αφορούν…</a:t>
            </a:r>
            <a:endParaRPr lang="el-GR" dirty="0"/>
          </a:p>
        </p:txBody>
      </p:sp>
      <p:sp>
        <p:nvSpPr>
          <p:cNvPr id="4" name="3 - Θέση αριθμού διαφάνειας"/>
          <p:cNvSpPr>
            <a:spLocks noGrp="1"/>
          </p:cNvSpPr>
          <p:nvPr>
            <p:ph type="sldNum" sz="quarter" idx="10"/>
          </p:nvPr>
        </p:nvSpPr>
        <p:spPr/>
        <p:txBody>
          <a:bodyPr/>
          <a:lstStyle/>
          <a:p>
            <a:fld id="{2861C9E8-C7C8-4076-944F-2769252469BC}"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aseline="0" dirty="0" smtClean="0"/>
              <a:t>Όσον αφορά τις καλές πρακτικές διαφοροποίησης της διδασκαλίας : Καταρχήν έγινε προσπάθεια μείωσης του λόγου του εκπαιδευτικού και αυξήθηκε ο χρόνος εργασίας των μαθητών. Επίσης, δ</a:t>
            </a:r>
            <a:r>
              <a:rPr lang="el-GR" dirty="0" smtClean="0"/>
              <a:t>ημιουργήθηκαν</a:t>
            </a:r>
            <a:r>
              <a:rPr lang="el-GR" baseline="0" dirty="0" smtClean="0"/>
              <a:t> νέες ρουτίνες εργασίας όπως, η επαναφορά και ο έλεγχος της προηγούμενης γνώσης με τη χρήση παιχνιδιών στον Η.Υ. ή προφορικών προβλημάτων που δίνει την ευκαιρία σε όλους να συμμετέχουν στο μάθημα. Κατά τη διάρκεια της διερεύνησης ή της λύσης προβλήματος τα παιδιά εργάζονταν σε ομάδες και γινόταν χρήση της κυκλικής διαδικασίας.</a:t>
            </a:r>
          </a:p>
          <a:p>
            <a:r>
              <a:rPr lang="el-GR" baseline="0" dirty="0" smtClean="0"/>
              <a:t> </a:t>
            </a:r>
          </a:p>
          <a:p>
            <a:endParaRPr lang="el-GR" baseline="0" dirty="0" smtClean="0"/>
          </a:p>
          <a:p>
            <a:r>
              <a:rPr lang="el-GR" baseline="0" dirty="0" smtClean="0"/>
              <a:t>Πέραν αυτών, κατά τη διάρκεια της γραπτής εργασίας των μαθητών μπορούσε να λειτουργήσει η </a:t>
            </a:r>
            <a:r>
              <a:rPr lang="el-GR" baseline="0" dirty="0" err="1" smtClean="0"/>
              <a:t>μικροδιδασκαλία</a:t>
            </a:r>
            <a:r>
              <a:rPr lang="el-GR" baseline="0" dirty="0" smtClean="0"/>
              <a:t> όπου, υπήρχε η ευκαιρία να δημιουργηθεί μια μικρή ομάδα 3-4 παιδιών με ιδιαίτερες δυσκολίες. Σε αυτή την ομάδα δίνονταν περισσότερες επεξηγήσεις ή περεταίρω απλούστευση των εργασιών στα υφιστάμενα φυλλάδια με αφαίρεση ασκήσεων η χρήση μικρότερων αριθμών.  </a:t>
            </a:r>
            <a:endParaRPr lang="el-GR" dirty="0"/>
          </a:p>
        </p:txBody>
      </p:sp>
      <p:sp>
        <p:nvSpPr>
          <p:cNvPr id="4" name="3 - Θέση αριθμού διαφάνειας"/>
          <p:cNvSpPr>
            <a:spLocks noGrp="1"/>
          </p:cNvSpPr>
          <p:nvPr>
            <p:ph type="sldNum" sz="quarter" idx="10"/>
          </p:nvPr>
        </p:nvSpPr>
        <p:spPr/>
        <p:txBody>
          <a:bodyPr/>
          <a:lstStyle/>
          <a:p>
            <a:fld id="{2861C9E8-C7C8-4076-944F-2769252469BC}"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aseline="0" dirty="0" smtClean="0"/>
              <a:t>Τα </a:t>
            </a:r>
            <a:r>
              <a:rPr lang="el-GR" dirty="0" smtClean="0"/>
              <a:t>παιδιά είχαν κάποιο χρόνο</a:t>
            </a:r>
            <a:r>
              <a:rPr lang="el-GR" baseline="0" dirty="0" smtClean="0"/>
              <a:t> να κάνουν ατομικά τις σκέψεις τους, να τις μοιραστούν με την ομάδα τους και να τις παρουσιάσουν στην τάξη. </a:t>
            </a:r>
            <a:r>
              <a:rPr lang="el-GR" dirty="0" smtClean="0"/>
              <a:t>Εδώ</a:t>
            </a:r>
            <a:r>
              <a:rPr lang="el-GR" baseline="0" dirty="0" smtClean="0"/>
              <a:t> πρέπει να αναφέρουμε ότι τα παιδιά πριν ξεκινήσει το μάθημα θα έπρεπε να βάλουν αριθμούς στα μέλη της ομάδας τους. Έτσι, ώστε όταν η ομάδα τους θα έπρεπε να παρουσιάσει στην ολομέλεια της τάξης τον τρόπο σκέψης της, όλα τα μέλη της θα έπρεπε να είναι έτοιμα γιατί η επιλογή του μαθητή από τη δασκάλα γινόταν τυχαία και ήταν ευθύνη της ομάδας να είναι όλοι έτοιμοι. Ο χρόνος που δινόταν σε κάθε στάδιο ήταν περιορισμένος.</a:t>
            </a:r>
          </a:p>
          <a:p>
            <a:r>
              <a:rPr lang="el-GR" baseline="0" dirty="0" err="1" smtClean="0"/>
              <a:t>Έδώ</a:t>
            </a:r>
            <a:r>
              <a:rPr lang="el-GR" baseline="0" dirty="0" smtClean="0"/>
              <a:t> είναι σημαντικό τα παιδιά που τελειώνουν πιο γρήγορα να ξέρουν τι θα κάνουν μετά.</a:t>
            </a:r>
            <a:endParaRPr lang="el-GR"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Τώρα, κατά τη διάρκεια της </a:t>
            </a:r>
            <a:r>
              <a:rPr lang="el-GR" b="1" baseline="0" dirty="0" smtClean="0"/>
              <a:t>εξάσκησης</a:t>
            </a:r>
            <a:r>
              <a:rPr lang="el-GR" b="0" baseline="0" dirty="0" smtClean="0"/>
              <a:t>, </a:t>
            </a:r>
            <a:r>
              <a:rPr lang="el-GR" baseline="0" dirty="0" smtClean="0"/>
              <a:t>τα Φ.Ε. στηρίζονται στη λογική να επαναφέρεται, να χρησιμοποιείται και να επεκτείνεται η προϋπάρχουσα γνώση. Ένα </a:t>
            </a:r>
            <a:r>
              <a:rPr lang="el-GR" baseline="0" dirty="0" err="1" smtClean="0"/>
              <a:t>πρδ</a:t>
            </a:r>
            <a:r>
              <a:rPr lang="el-GR" baseline="0" dirty="0" smtClean="0"/>
              <a:t> είναι το Φ.Ε. με τα κλάσματα. Οι πρώτες ασκήσεις επαναφέρουν την προϋπάρχουσα γνώση και δίνουν την ευκαιρία σε όλους να εργαστούν. </a:t>
            </a:r>
            <a:r>
              <a:rPr lang="el-GR" baseline="0" dirty="0" smtClean="0"/>
              <a:t>Όπως να βρουν το μέρος </a:t>
            </a:r>
            <a:r>
              <a:rPr lang="el-GR" baseline="0" dirty="0" err="1" smtClean="0"/>
              <a:t>ένος</a:t>
            </a:r>
            <a:r>
              <a:rPr lang="el-GR" baseline="0" dirty="0" smtClean="0"/>
              <a:t> σχήματος  ή ενός συνόλου αντικειμένων. Στη </a:t>
            </a:r>
            <a:r>
              <a:rPr lang="el-GR" baseline="0" dirty="0" smtClean="0"/>
              <a:t>συνέχεια είναι ο στόχος του </a:t>
            </a:r>
            <a:r>
              <a:rPr lang="el-GR" baseline="0" dirty="0" smtClean="0"/>
              <a:t>μαθήματος που είναι να βρουν το κλάσμα ενός αριθμού και να λύσουν προβλήματα με κλάσματα </a:t>
            </a:r>
            <a:r>
              <a:rPr lang="el-GR" baseline="0" dirty="0" smtClean="0"/>
              <a:t>και μετά κάποιες μετασχηματιστικές δραστηριότητες.</a:t>
            </a:r>
          </a:p>
          <a:p>
            <a:endParaRPr lang="el-GR"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όπως η παραγωγή ερωτήσεων </a:t>
            </a:r>
            <a:r>
              <a:rPr lang="el-GR" smtClean="0"/>
              <a:t>που</a:t>
            </a:r>
            <a:r>
              <a:rPr lang="el-GR" baseline="0" smtClean="0"/>
              <a:t> προάγει</a:t>
            </a:r>
            <a:r>
              <a:rPr lang="el-GR" smtClean="0"/>
              <a:t> </a:t>
            </a:r>
            <a:r>
              <a:rPr lang="el-GR" dirty="0" smtClean="0"/>
              <a:t>τη δημιουργικότητα.</a:t>
            </a:r>
            <a:r>
              <a:rPr lang="el-GR" baseline="0" dirty="0" smtClean="0"/>
              <a:t> Εδώ </a:t>
            </a:r>
            <a:r>
              <a:rPr lang="el-GR" baseline="0" dirty="0" smtClean="0"/>
              <a:t>παρατηρείται </a:t>
            </a:r>
            <a:r>
              <a:rPr lang="el-GR" baseline="0" dirty="0" smtClean="0"/>
              <a:t>διαφοροποίηση ως προς την ποσότητα, την ευχέρεια και την πρωτοτυπία των εργασιών των παιδιών.</a:t>
            </a:r>
            <a:endParaRPr lang="el-GR"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Παρόμοια εργασία είναι και η συγγραφή</a:t>
            </a:r>
            <a:r>
              <a:rPr lang="el-GR" baseline="0" dirty="0" smtClean="0"/>
              <a:t> προβλημάτων.</a:t>
            </a:r>
            <a:endParaRPr lang="el-GR"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Ένα άλλο είδος</a:t>
            </a:r>
            <a:r>
              <a:rPr lang="el-GR" baseline="0" dirty="0" smtClean="0"/>
              <a:t> εργασίας στο φυλλάδιο είναι να προσπαθήσουν να εξηγήσουν τις σκέψεις τους. Στην προκειμένη περίπτωση κάποιοι μαθητές ζωγράφισαν μέρος ενός αντικειμένου, μέρος ενός συνόλου αντικειμένων, κάποιοι προχώρησαν και σε ισοδυναμίες κλασμάτων.</a:t>
            </a:r>
            <a:endParaRPr lang="el-GR" dirty="0"/>
          </a:p>
        </p:txBody>
      </p:sp>
      <p:sp>
        <p:nvSpPr>
          <p:cNvPr id="4" name="Slide Number Placeholder 3"/>
          <p:cNvSpPr>
            <a:spLocks noGrp="1"/>
          </p:cNvSpPr>
          <p:nvPr>
            <p:ph type="sldNum" sz="quarter" idx="10"/>
          </p:nvPr>
        </p:nvSpPr>
        <p:spPr/>
        <p:txBody>
          <a:bodyPr/>
          <a:lstStyle/>
          <a:p>
            <a:fld id="{2861C9E8-C7C8-4076-944F-2769252469BC}"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A7C883B-CA82-43E6-B6A4-082A25E5D65B}" type="datetimeFigureOut">
              <a:rPr lang="en-US" smtClean="0"/>
              <a:pPr/>
              <a:t>4/19/2013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4EA9A42-001C-4687-9BF4-93FD20B2D6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EA9A42-001C-4687-9BF4-93FD20B2D6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EA9A42-001C-4687-9BF4-93FD20B2D6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EA9A42-001C-4687-9BF4-93FD20B2D6D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EA9A42-001C-4687-9BF4-93FD20B2D6D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EA9A42-001C-4687-9BF4-93FD20B2D6D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4EA9A42-001C-4687-9BF4-93FD20B2D6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4EA9A42-001C-4687-9BF4-93FD20B2D6D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A7C883B-CA82-43E6-B6A4-082A25E5D65B}" type="datetimeFigureOut">
              <a:rPr lang="en-US" smtClean="0"/>
              <a:pPr/>
              <a:t>4/19/2013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4EA9A42-001C-4687-9BF4-93FD20B2D6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A7C883B-CA82-43E6-B6A4-082A25E5D65B}" type="datetimeFigureOut">
              <a:rPr lang="en-US" smtClean="0"/>
              <a:pPr/>
              <a:t>4/19/2013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EA9A42-001C-4687-9BF4-93FD20B2D6D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A7C883B-CA82-43E6-B6A4-082A25E5D65B}" type="datetimeFigureOut">
              <a:rPr lang="en-US" smtClean="0"/>
              <a:pPr/>
              <a:t>4/19/2013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4EA9A42-001C-4687-9BF4-93FD20B2D6D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A7C883B-CA82-43E6-B6A4-082A25E5D65B}" type="datetimeFigureOut">
              <a:rPr lang="en-US" smtClean="0"/>
              <a:pPr/>
              <a:t>4/19/2013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4EA9A42-001C-4687-9BF4-93FD20B2D6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cy.ac.cy/default.aspx?w=release&amp;l=el-GR&amp;p=HOM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gr/url?sa=i&amp;rct=j&amp;q=differentiation+in+teaching+&amp;source=images&amp;cd=&amp;cad=rja&amp;docid=sLhYtYvgCxtp9M&amp;tbnid=kp79wQzzFxV1uM:&amp;ved=0CAUQjRw&amp;url=http://prekandksharing.blogspot.com/2012/04/differentiating-power-of-clipboard-and.html&amp;ei=OaBeUZ7TCcnvswayy4DQBQ&amp;bvm=bv.44770516,d.bGE&amp;psig=AFQjCNHGGLT-uGBM2FpoIhIq6WN418fr2Q&amp;ust=136524219378235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23528" y="188640"/>
            <a:ext cx="7632848" cy="1037977"/>
          </a:xfrm>
        </p:spPr>
        <p:txBody>
          <a:bodyPr>
            <a:noAutofit/>
          </a:bodyPr>
          <a:lstStyle/>
          <a:p>
            <a:r>
              <a:rPr lang="en-US" sz="2400" dirty="0" smtClean="0"/>
              <a:t>RELEASE- Towards Achieving Self </a:t>
            </a:r>
            <a:r>
              <a:rPr lang="en-US" sz="2400" b="1" dirty="0" err="1">
                <a:solidFill>
                  <a:srgbClr val="FF0000"/>
                </a:solidFill>
              </a:rPr>
              <a:t>RE</a:t>
            </a:r>
            <a:r>
              <a:rPr lang="en-US" sz="2400" dirty="0" err="1" smtClean="0"/>
              <a:t>gulated</a:t>
            </a:r>
            <a:r>
              <a:rPr lang="en-US" sz="2400" dirty="0" smtClean="0"/>
              <a:t> </a:t>
            </a:r>
            <a:r>
              <a:rPr lang="en-US" sz="2400" b="1" dirty="0" err="1">
                <a:solidFill>
                  <a:srgbClr val="FF0000"/>
                </a:solidFill>
              </a:rPr>
              <a:t>LEA</a:t>
            </a:r>
            <a:r>
              <a:rPr lang="en-US" sz="2400" dirty="0" err="1" smtClean="0"/>
              <a:t>rning</a:t>
            </a:r>
            <a:r>
              <a:rPr lang="en-US" sz="2400" dirty="0" smtClean="0"/>
              <a:t> as a Core in Teachers´ In- </a:t>
            </a:r>
            <a:r>
              <a:rPr lang="en-US" sz="2400" b="1" dirty="0" err="1" smtClean="0">
                <a:solidFill>
                  <a:srgbClr val="FF0000"/>
                </a:solidFill>
              </a:rPr>
              <a:t>SE</a:t>
            </a:r>
            <a:r>
              <a:rPr lang="en-US" sz="2400" dirty="0" err="1" smtClean="0"/>
              <a:t>rvice</a:t>
            </a:r>
            <a:r>
              <a:rPr lang="en-US" sz="2400" dirty="0" smtClean="0"/>
              <a:t> Training in Cyprus</a:t>
            </a:r>
            <a:endParaRPr lang="en-US" sz="2400" dirty="0"/>
          </a:p>
        </p:txBody>
      </p:sp>
      <p:sp>
        <p:nvSpPr>
          <p:cNvPr id="7" name="Subtitle 6"/>
          <p:cNvSpPr>
            <a:spLocks noGrp="1"/>
          </p:cNvSpPr>
          <p:nvPr>
            <p:ph type="subTitle" idx="1"/>
          </p:nvPr>
        </p:nvSpPr>
        <p:spPr>
          <a:xfrm>
            <a:off x="2411760" y="4318248"/>
            <a:ext cx="4096544" cy="2351112"/>
          </a:xfrm>
        </p:spPr>
        <p:txBody>
          <a:bodyPr>
            <a:normAutofit/>
          </a:bodyPr>
          <a:lstStyle/>
          <a:p>
            <a:pPr algn="ctr"/>
            <a:r>
              <a:rPr lang="el-GR" sz="2200" b="1" dirty="0" smtClean="0">
                <a:solidFill>
                  <a:schemeClr val="tx1"/>
                </a:solidFill>
              </a:rPr>
              <a:t>Στέλλα </a:t>
            </a:r>
            <a:r>
              <a:rPr lang="el-GR" sz="2200" b="1" dirty="0" err="1" smtClean="0">
                <a:solidFill>
                  <a:schemeClr val="tx1"/>
                </a:solidFill>
              </a:rPr>
              <a:t>Καραολιά</a:t>
            </a:r>
            <a:endParaRPr lang="el-GR" sz="2200" b="1" dirty="0" smtClean="0">
              <a:solidFill>
                <a:schemeClr val="tx1"/>
              </a:solidFill>
            </a:endParaRPr>
          </a:p>
          <a:p>
            <a:pPr algn="ctr"/>
            <a:r>
              <a:rPr lang="el-GR" sz="2200" b="1" dirty="0" err="1" smtClean="0">
                <a:solidFill>
                  <a:schemeClr val="tx1"/>
                </a:solidFill>
              </a:rPr>
              <a:t>Βαλεντίνα</a:t>
            </a:r>
            <a:r>
              <a:rPr lang="el-GR" sz="2200" b="1" dirty="0" smtClean="0">
                <a:solidFill>
                  <a:schemeClr val="tx1"/>
                </a:solidFill>
              </a:rPr>
              <a:t> Θεοδοσίου</a:t>
            </a:r>
          </a:p>
          <a:p>
            <a:pPr algn="ctr"/>
            <a:endParaRPr lang="en-GB" sz="2200" b="1" dirty="0" smtClean="0">
              <a:solidFill>
                <a:schemeClr val="tx1"/>
              </a:solidFill>
            </a:endParaRPr>
          </a:p>
          <a:p>
            <a:pPr algn="ctr"/>
            <a:endParaRPr lang="en-GB" sz="2200" b="1" dirty="0">
              <a:solidFill>
                <a:schemeClr val="tx1"/>
              </a:solidFill>
            </a:endParaRPr>
          </a:p>
          <a:p>
            <a:pPr algn="ctr"/>
            <a:r>
              <a:rPr lang="en-GB" sz="2200" b="1" dirty="0" smtClean="0">
                <a:solidFill>
                  <a:schemeClr val="tx1"/>
                </a:solidFill>
              </a:rPr>
              <a:t>20 </a:t>
            </a:r>
            <a:r>
              <a:rPr lang="el-GR" sz="2200" b="1" dirty="0" smtClean="0">
                <a:solidFill>
                  <a:schemeClr val="tx1"/>
                </a:solidFill>
              </a:rPr>
              <a:t>Απριλίου 2013</a:t>
            </a:r>
            <a:endParaRPr lang="en-US" sz="2200" b="1" dirty="0">
              <a:solidFill>
                <a:schemeClr val="tx1"/>
              </a:solidFill>
            </a:endParaRPr>
          </a:p>
        </p:txBody>
      </p:sp>
      <p:pic>
        <p:nvPicPr>
          <p:cNvPr id="13314" name="Picture 2" descr="http://www.ucy.ac.cy/data/release/logo.gif">
            <a:hlinkClick r:id="rId3"/>
          </p:cNvPr>
          <p:cNvPicPr>
            <a:picLocks noChangeAspect="1" noChangeArrowheads="1"/>
          </p:cNvPicPr>
          <p:nvPr/>
        </p:nvPicPr>
        <p:blipFill>
          <a:blip r:embed="rId4" cstate="print"/>
          <a:srcRect/>
          <a:stretch>
            <a:fillRect/>
          </a:stretch>
        </p:blipFill>
        <p:spPr bwMode="auto">
          <a:xfrm>
            <a:off x="7956376" y="188640"/>
            <a:ext cx="1184648" cy="1296144"/>
          </a:xfrm>
          <a:prstGeom prst="rect">
            <a:avLst/>
          </a:prstGeom>
          <a:noFill/>
        </p:spPr>
      </p:pic>
      <p:sp>
        <p:nvSpPr>
          <p:cNvPr id="3074" name="AutoShape 2" descr="data:image/jpeg;base64,/9j/4AAQSkZJRgABAQAAAQABAAD/2wCEAAkGBhQSEBUUExQUFBURFx4SFhgYFBgYGBcWFRUVFxwaHBcXHCYhGhkkHRUYHzAgIycpLC0sGB4xNjAqNSYrLCkBCQoKDgwOGg8PGi0lHyQ1LiouKTEwLC4qMjItNCw1NSwsLSo1NTAqLjAtLCwsLywpMS8tNS8sLCwwLDEsLCwqL//AABEIALgBEgMBIgACEQEDEQH/xAAcAAEAAgMBAQEAAAAAAAAAAAAABgcEBQgBAwL/xABYEAACAQMCAwQDCQwFCAcJAQABAgMABBEFEgYhMQcTQVEiYXEIFDJSgZGhsdEXI0JTYnKCkpPBwtIVQ1SisjVFY4OUo7PTJDM2VcPh4hglJjREZHN08Rb/xAAbAQEAAgMBAQAAAAAAAAAAAAAAAQQCAwUGB//EADgRAAIBAwAGBgcHBQAAAAAAAAABAgMEEQUSITFB0VFhcYGRkhOhorHB8PEGFCIyM1LSFUJyguH/2gAMAwEAAhEDEQA/ALxpSlAKUpQClKUApSlAKUpQClKUApSlAarWuIo7Z4Uk5G5YxRMThDLjKozc9pbmAcHp7Kjttx376KRRhoPfkUscTkelDewbg8MgwRuAw4z1CtyORW248e0SyaS9UtDC6ScvhK4kUKy8wcgt8oyOecV+tRnstPSW7l2QrK4kkfBO6QrsDBRn0ivxRk8yfE0BHYdZ1WWIYgaN5rOWPBAXub+AuofLHHdyZG3qPRHhk16Nf1C3mPvlMQu0TGTaCkMUNmJrpiUzjMgKLk9ScZwMzu2uFkRXRgyOAysDkMrDIIPiCDmtLovFtpfvcQRMHaBjFKjIRkZKnkwwyEgj6+oyB9uF+KI72FZEBQuveBGI3iJnkWN2UfBDiMsB5VuajHDmkWlre3aQ7lmlWKV0Y+iIVVo4hEByEa7WXHhyHTbUnoBSlKAUpSgFKUoBSlKAUpSgFKUoBSlKAUpSgFKUoBSlKAUpSgFKUoBSlKAUpSgFfOeTarMAW2gnA6nAzges19KUBRXEmt3uo6VBLcdwlvfX8UUcce7ckYaZSJGPInci/N4ZwLd4rtrZ7OX34ivboveSAgnAT0sjbzBGPCoTx72aolldS2XeLJ3i3ohDZi7yJtzFI8eixUtyHXkMdKl/CvEkGqWSyrtZZV2SxnB2sRh42B8Ofj1BB8aA21jHGkKLFtESoAm34IQKAuCPwcYqN8L32mPfXa2XdG4OJLh0GQxYt0focHm23llueTnEd1fsIgk9GG6ureInJhD74h+arHl8pNSjgrs9tdLRhAHLSY3yO2XYLnA5AAAZPID25oCP8cXRttd0uVDg3Sy2T+PokoVOPEB5A2Pyayez7XLt76+tp50u47RlCzrGseHcEtHhOWVwQeZwV68+Wg1u5GpcT20EZ3RaYrSSsD0fqwyPyu6T1Hd5VZ+kaJBax93bxJEmc7UUAZPUnzPIcz5UBnUpSgFKUoBSlKAUpSgFKUoBSlKAV4K9pQClKUApSlAKUpQClfiSUKCWIAHMknAHymtbq3E1vbW5uJHzCpALorSAZOP6sE4zyzQG1pUF+7ZpX9ob/Z5/+XX5+7hpH9pP7Cf+SgJ5SoCe3PSf7Q37Cb+SvPu56T/aG/YS/wAtAT+lQH7uek/2h/2Ev8tPu56T/aH/AGEv8tAT6lQH7uek/wBof9hL/LWLd9vumKMo80h8liYfS+KAsg1WfFHZ+9rM19pl0ljK/OWORgtvKc5555KTk8sEZPLb1qAa5213NwSEuRbRnosMJL49cr5OfWoWofdX9tM26eaedz+FI7s3zmtUqqXB+BolXUd0W+5l1Rcb67FgTaSk/k8EuFb18i/7q8u9T4gvlMcVrFpyOMGV5Q0gB67cZIPrCZ9YqmrDiNrYYtb+5gU/ggvt/VBA+iv0/EIkYNcXlzcMOal3l9E+a8+R9lHVWM4fgw66SzqvswzovgDgCHS4SqEySy85pSMFyOgA54UZOBk9SSalVc16P2vXFsRsu5JUH4FwhlGPU+RIP1j7KsbT/dA6cyAy97G+PSXuy4z44YdR7QD6qyjPW4PwM4VFLg12plnUquvu96X+Ml/YtT7vel/jJf2LVmbCxaVXX3e9L/GS/sWr8fd/0v40/wCxP20BZFKrf7v+l/Gn/Yn7a3vCXaZZajI0du7b0G/a67SV6Er545Z9ooCV0qDcS9rttZXL20kF20kYDHu4kZSrAEMCZBy546dc1opfdCWw6Wd58qIP4zUZROGWtSqqsPdC2bOBNBcwqTjeVV1HrIU5x7AasFuJ7YRwy99HsuWCQtu5SM2cKp+McHl15Edakg2lKher9qcFvM0L296zJ4pb71YHmCrBuY//AIcGsSPtssNwEouYM8sy27AD27cn6KE4aJ/Ssew1COeNZYnWSNxlWUgqR6iKyKEClKUB+XkCgkkADmSTgD5ai2sdqem22RJdxMw/BjJlOfL72Dg+3FbvWuH7e7j7u5hSZeoDrnB8weqn1iobe9hGlP8ABikiz8SZ/qcsKA+endrEl+XXTLGS47vAd5ZY4EUtnHixboeQ51nf0RrVx/1t5bWan8G2hMr48t8x5H1gVqbTscmsw39HancWwY7irokikjlzxtHTxwaGDiS25iSyvh5MBG5+YRjPymgNsnZJauQ13LdXzDn/ANIuHKg+pE2gD1c60nE2ppaahbabaRpFC0Mk0yRqFXLEFGOPwvvJGfKT2V+oe126hdkvdLnUxY7xrdhNs3DI3KOS5HMZbmKg/EkNjcXk12mqXFrO7elDLC8csYIClA+RyHgvgOXhmq91HXozj0p9fuNtF6tSL60TrNfKW0jb4SI35yqfrFVqwiH+fJv97/PX4MkP/fk/6s381eNWjWt035J8j0DvE98V5o8yxBoNt/Z4P2Mf8tfRdIhHSGL9kn2VXcN3aY++axeP+aZU+tWzXr3OmHrqF82f9JIf/CrN2NX903/pL44MfvMOiPmRZAsEHSNP1B9lfowr8VfmFVkV0pv/AKi8fPIc5Dn2fe6Na6OCMi7O44GVk5nyHIZPsqFo58XPyPmT97XRHzf8LMWJD0Cn5BXvcL8VfmFaDS7VJ1ijse9gED7iO5kVdjZVmcOAJFBZWYbs4BwQcGshuF9TiWbYoDz/AHzLHvAs7STp3US+KlUhbc2FVck5Po0homvUi5RbXU9j7+7bsz0CV9Sg8P1bV88DayqiglgigdScAD2k1hm9tfj2368f21rta4qtEVorkSEH0WVreUBsep1HiKjD8UaQPg2Zb/UJ/E9aqVhWkvxxnnqXNozqXVNP8Mo+PInHvy1+PbfrR/bT35a/Htv1o/tqCDi3TPDTyf8AUxfzV4eLtO8NO/3MVb/6bU/bP2eZq++Q/dH18iee/LX49t+tH9teG7tD+HbfrRfbUMsOIbOaQJHpLOT12W0btjz2quTW4seAZo2S3ltlcSyi3aYW0ZeHc+e8B2YaJ4slXIykgZW6CttPRFSe/WW7fj4PgYSv4Ldh+JuvfNn8a1/Wir0Xlp4PbfrRfbWg0PRZpLmK0SwtvRJ7ySWNd/cI5VZGXaChdQApbmxyQMc6z7jhO73Ef0FAwBI3Ca1wefUZUHBqJaIqp4Sk+9fFhX0Gs5Xr5Gx9+Wvx7b9aL7a9W/tR0ktx+nH9taN+ELk/5gT/AGiAfUKxZeC5+WdBX0umLtOfLwCmpWiKnFT9j+Qd9Dg4+1yJP/SVt+Nt/wBpH9tariPW4oYhcwSQme1ZZYiHQsfSCsnI5KsjMpHka0z8Azn/ADC49l5j+Kvg/Z7Pn/Ic49l5n7as0NFzpVI1Fr7Hn+z+RpqXqnBxert/y5E04/v1F1pWooCEvI/e758ElCyR59hcn9Gtjk+utDrd7ezWtvbPojrHaFDFuvBkGFCi89q5OD8tfL+ktV/7om/af+ms9L6PrXNVTpR4YbyuZFhdU6UHGb95InXIweYPIg8x8xqCTW4NnrFkmQlm0eoQDPKM8jIF8htbl5c62lzqOsY9DSZB7SX+hcVteC+G7q5i1P3xaGzuLu37hZG3hH3I6/BOcY2rkjwPTzy0RY3FtUbqLCa6VvIv7mlWilB7Ub/s/wBfa806CZzl8GOQ56vGSpY+s4DfpVIH5jB5g+B6fNUF0zRrzRtGHoWzOkjvKJJ9iKrEBSH5AnkPR5HmMZPKseLiLXXbbHY2TsFWTatzGzBHGVYr74ztPgcYNehwVI1opLJteya8Vb/VbWLAhinEkajkqMxdZAB4DKAYHxas+qx7FuC7qzF1NeLsluXXkWVjhd7FiUJHpNJ0/JqzqyKj3ilKUIFKUoBWn4p0qae3K287W86nfHIOm5c+i68wyHOCCD4HBxitxSgOcouMtRsNcd5bQm5uo1ikhUnbOwUJHIm0HqUHTP4Y5Z5W/oXCazR9/qVpZNdTHe4FvGdgwAqF23F2AHNs9eQ5AEwPjz/tdp35kX/FnrJ7Y+1WW0lFpbbklXbJI5ClWjdH+9gEZ55U7hg8sCgJDxDrOh2LtHNDaCQR97sW1Qlh4AEJt3HwBIqGan22abGSLbTUk5KQzJFGNx5sCAjEbeQyM5OfAAmkeZ9fgK26cGXpj7wWlyUIVgwhcgq/wSDjmD6qA6K4Q7R9LvWCIscEhKKEkSNS7uCcJg5bBGM4HPHmKnNukZGUCEHoVwRy5dR7K4k6VePucdZnbv7bCm3jHfbseksshVQuc/BKoxxj8H10BbPFfDaX1nLbsdveDKsOqSKdyOMeTAe0ZHjXOjaVrX9IwxMk8tzZ/wDUmQb0RQxxIHf0SoJyHY+CjwArp+eYIrMxCqoLMT0AAySfUBVI9l15Lqev3OoHPdRKyrnwV/Rijx+arMfWCfGgLA4D4KmtRJLe3L3dzONrlmZo0TrsQN1BPU4A5AADx2el8DWlvN30UZVhnapkkaOPd1McbMVQnp6IGBkDAJrf0oCi+3HiOVdStrZZGEXdpI6Z9Es8ki5I8wo+mo1mvn2tXvecQuOoiaKIfIiMfpY19K5V8vxI4WlEteL6hmvc15SqByBY8ST2l7amKVo0klVJQOjp3keQQfDBNX9rvCUV06yF54ZVGzvIJmidkznYxXky58xyycEZrmLi04WMjqGJHtwD+6ur9NuxLDHIOkqLIP01Dfvrt2n6SPT2H6Ee/wB58dI0OG1TZCgUE7mOSWdj1Z3bLO35TEms+lKsl0rvtc40ksEiMS3KuG7xJFjV7Z8ZBhmywIBBz0BHIg8jVfdj2qTX2qxB3bubBJ54kJztExCbd2AWH335AvhXQhFc78ZxvoOvrdQr95uCZQo5KyucTReQwfSHluTyoDogmuf+0vtwlkke309+7iUlWmX4chHI7G/ATyI5nrkDlVk8f8UK2gT3Vu+VmhARh5TOsR9jAORjwI9Vc7cLz4Uxd2hN3LHD3rJEzRqN25YzNhUdt6emSMbeo6gDV3cUrRrcSMXErvGGYlmLRrEzZJ9Uq1naBrl3aAz20zxhHVGCt6JLBmXch9FgdjdQelWG2ny6evcmzEv3meYW141rddzsQMZ43iXIB2gFGRQ2BgnGV1V5pAsIFvY03IzKcvcWssN0CwLIbRF9BcZYAFimPA81At/st7Sl1SFlcBLmEDvFHwWB5B1zzxnkR4HHmKm8sQZSpzhhg4JBweXIjBB9Y51zXwxM2n8TooQRCWYRmJW3BUulVlTO1c7e8TwGCnqq8+PuNI9MsmnbDOfQiT48hHIfmjqT5DzIoDn7tQFxZzNpzXTXFuj++YwzbnTvAcK5PMEAk46eluwN1TXsK0K/V/fLQxLDcD05pd5nkQD0VjG7ATcAdxHMDqcCsXsZ4POoXE2pXoEw3kIHUESStzZyp5FVBAAxjJ/Jq+QMUB7SlKAUpSgFKUoBSlKAoztNvBFxTp8h5BVgyfUbiVSfmNQTthaQ6xcCWVZSpAXaMBI8ZSMjA9JVIz15+NWX7ofhtmhgvYxztz3UhHUI5BRvYHyPbIKzdd4Mg1rT47+2SMXcirMSfgyOihXhk8MZXbnzUeBNAR3g7s6l0u1OqTQNc3MahoLVMkpvIXe5UHLBWJwAdoyevwbLvdbv5dJW4tbYJduqv3Ep5qC3pdSuTt5gHHXmM8qyLHiJ7uydrQJHdRja0M6t96lXGYpFBVgDzAb1g8+lV1qvbXqVs3czaYEnPJctIVY+agA7x+ax9tAfniPsVe7so54oo7e/kPe3EfeERksDuCjJCHOGwOXMjPIV8Pc82zw3N5FJbuHXCPKeiNGxBhPhuJO7l8XyxU/4b164t9Na81Zwjuxl7vaF7tCAEiVOpc4ztOWy+D05fnhaUabpb3N6e5aWSS8mB+EGncsEx4yY2rgePKgNb24cTmCxFrFkz357lVXm3d5G/kPjZCY8d58qkHZzweum2EcOB3rffJmHjKwGefkvJR6lz41C+z7TZNW1BtYul2xxnu7KM8wApI3evbk8/Fyx5bRVuUApSlAcna5KZtdumPhcy/MjOB/hFbitbrGi3iapdslrKd08pUtGyqVaViGDHAII8c1nw8N6i4yfe8XqJyf7u4VQuaE6s8rccq8tKleonHGMH7pXxl4f1JOe2GX1KwB+nbWDPqssP/zFtLH68HHzkAfTVWVpVXDJz5aPrx4ZMbi4fekPk/8ACfsro3svvu+0ezbriER/siY/4K5n13WY5oQE3ZDA4Ixyww/fV+9g0jnRowykBZJAmRjcpfdkeY3Mw9oNdC1i408NHYsYShRUZLG8sSlKVZLoqJ9pXA66nZGIELNGe8hY9A4GNpPxWHI/IeeKllKA574SnbT7O4tNagkFnIwMUZzveZZELLGqsCycg5YHaNvUl8HcNp2joyyRxRyaXeBYpyGkJtbpGYxyOWbfCGWRkJ5AYGeR56LtS064j1Yy3h3JL6NowH3tUB+Bj8GQZ5+ZOfEYjscbxyGSCRoZCMEr8Fwequh5Mp8QQQfEGtUqqjLDOvbaJqXNu6tKSbz+Xj9fnJcel8PHSZHay09buG4GRLHMvfqhwe7bvmw6eIZCMjGQSNx0dvwxDBdi/u7Cz021h3MVklMssj4JQpGjd2pDYIUDPqPLEHseLZ4F2+93Hjm0u57ZST4mFWMY/RRRWtvr64uG3Fe6P4ySWSefHqklY7f0AlZa8cZyVY6PupT1FTlns+O43acU2/v+41Ca298XU0wktYCxTuEjxtllI5BiFTC8zlSeQKk6bjbiS61m5hk7orG5FvBGDuVZCVDLuwPTLEE8gduzwAryzsljHo9T1Y8yT6zUw7EJZv6UmEA32zJmc/gpIM7Cp8WzuGPJm+LWEKuvLCLt9op2dCNSclrN7Vy6evtLr4c0NLO0it4/gwoE9p6sx9bMS3y1sqUrccUUpSgFKUoBSlKAUpSgMXVbOKWCSOYKYnQrIGOBtI55Phy8fDrXMMetXFlNcWul3rtas+e8C4A6cwzLkPgbdyY3YyOWMdSTwK6lHUMrAqysAQQRggg8iD5VVPGnYyio8+nHumUF2tySYpMDJ2Z5xt5eHQejWMs42G+39F6Remzq8cbyL6dxy29WvBKZUGxb212pcBR0WaE+hOntB9medST7qAK7RrFovhvfTbhZh+h3mwn5MVV1hfLKu4csciPI/vrEunUiQvKyyKTsQHHT4OB+Fnl8/qqvGtJbJI7GlbK0t6Ubik5asmkklnf4Y7yxH41sI5RPvu9Yu05xvIvc28RHiqEBY/PIVj5EVGOLOIrm/ljkuz3kUThzbRMY02eIVjklyMjcefM4xWFCTsXf1Cjd7cc680mwm1Gf3rZrkt8OQ5CInQsTjkPpPQA0VSc3iJdqaMs7Og515Nya2Lc+5e/Ow6J4H4os722U2ZASIKhi27Wi5clK+HIciMg4OCakVR/gjgyHTbVYIvSJ9KSQjDSP5nyHgB4D5SZBVo8mKGlKA58n1GU8R3cRkcxhn9AsSowFIwp5Dmc8qlVQ8j/4nvvUX/8ADH76mFCSM8ccQyWiwPHjDSYcEA7lABI59PaKkkcgZQQchhkesEZH0VX3a3Pyt09bv/gA/fUo4KvO8sIG8Qndn/Vkp9SigNXrJhj1axSSCB4p2CSq0SHIkk7vdnGcjOevhXQdrarGipGqoiAKqqAFVQMAADkAK5o7VVKvbSryK7gD5FSjD6z81dI6VfieCKZek0ayj2Oob99CDLpSlAKUpQFXe6HnUaWin4T3CbfVtSUk/Ny+WqltWJjQt1Kgn24FS73QWsd9fW1mp5Qr3j4+NMQMH2IgP6dRbFVbh7keu+zVN5qT4bF8/PEUpTFVT2BjaipML467T9HOuhOy/TreLSrY2y4WWNZXPVmkZRvLHxYEFfVtAHSqEK+B8atH3Pusl7Ka1Y+lZynb/wDjlyR/fWT56t273o8b9pab16dTqa8PqWrSlKsnkxSlKAUpSgFKUoBSlKAVCu17in3jpcpU4luP+jx+eXB3N+im4589vnU1rmztb4j/AKQ1XuEOYLPMQx0LAjvW+cBB+aD41DeFk2Uqcqs1CO97COaHbbIR5v6Xz9Po+uhmkIklGzZESu0j0js6kHwNbCvg9kpJ+FhjllDEKxHmK5+tl5PfXlldK3p0rOai4tZzxXztPr8Ieph9BFWn7ncINOmAAEi3DK5x6RGyPbk+XwgPlqrql/Yfq3c6nc2xOBdIJk/PjySB+i7n9Ct1u9rRR+0lFunTqdDx4/QvelKVbPFilKGgOeB/2mv/ANP/ABRVLqhGjzd5xBqDflzY9guFUfQKm9CSqe0xzJfBF591COQ8OTyMf1efyVJOyy53WbL+LlPzMqn691YvCmm+/wDXrodQsVwvydy1sPpcVidkk/pXCeYR/mLA/wCIUIN32mWO+xLjrC6v8h9A/wCIfNVodjmqd/o1sc5MSmA+runZR/d21ENXse+gli/GIyD2kHH04r9e5v1LNrdQHrFKsvySptP0xfTQFxUpSgFKUoCku3fgi1jjfUN8izzOkW3IKM+PhcxkYjQ8gcch686HTuzG2kgidjOrPGrsBIpwWUEjmnrre+6Dv+8ubGz3BQxMr5OAN7iNSSemAJOfrraxalDyCyxEDkAJFPLw6GuBpq5q0VBUm09ucHU0dShNycyG3HZTaqMmeVB0yzR4yfXtFfNuyJPwbqQe1AfqYU7TInuJbO2iwzTOwUZ5FmMaLz+U1sOEOL4RZRi4mRJIsxMHYBvQOB6J5/BwM+YNUHUvlbRrxm3l4xhPp5FpRt/TOm44xxyRfifgWWzgMy3LyKpAYYKEBjjOd5zzIHy1dnZPwfa21qLm2kkmN4iu0kmM4GTt2ryXBJB5k5HWq84h4vsZrWaL3whLxso9F/hYyv4PxgKmXufdRMmklD/UTvGPzWCS/XI1dnRdavUpv06aknxWNhRvlFSShLK7clmUpSuqc8UpSgFKUoBSlKAUpSgIj2o8X/0fp0kinEsn3mHz7xwfS/RALe0AeNc66HZ7I9x+FJzPs8PtqTdrHEwv9U7sOPe9jmMcxhnyO8PPzYBfYmfGtE2pRD+sT5wfqqtWk/yo9RoGhTjJ3FVpY2LLS7X8PEyaVhnV4fxg+n7K/J1uH4/0N9lV9SXQesd7bLfUj5kZ1Y66o1nd214nWCQbgPFfFflUuPlr4jW4fj/Q32V5dSxzRsgdSSOXpAcxzHWsoZjJNopX06F3bzpQnFvhhrejrC0ulkjSRDuSRQ6keKsAQflBFfWqx7BuKPfFgbZz98sjswepibJT5iGT1BV86s6r584FeGvaw9Yuu6t5pPxcbv8AqoT+6gObuztu9v7ub42fnkl3fwmrBnmCIznogLn2KCf3VBeyW3xDO/xnVP1VJ/jqS8Xz7LC4P+jK/r4T+KhJ8Pc4WW+4vLhuoVI8+uR2dv8Ahiovwdbe99ZuoOmwyxfs5h+5as73PFhs0t5COc07HP5KKij6Q3z1DeINMMHFUmAdsymYeySEkn2bwwoQSutB2Tye9eIbq36LcRsyj15WZfmUuK39RG1uNnFFmU6najY/LSRT/cYGhJ0PSlKEClKUBCO0Hsqt9VZJGd4Zo12B1AYFckgMp64JOCCOp68scz8TaN70vJ7fdv7iRowxGNwU8jjnjIrs+uUO2O32a3djzZH/AF4Y2+smgLL7LuxlYja380xZti3CRKgCqXTcu5iSWwGB5AcxW91/sMsLm4luGaeNpSXZY3QJuPUgMhIyck8+pNTjQINlpAnxIY1+aNR+6s2TofZQHG3COkrdX9tA+dk0yI+Dg7Cw3YPgcZrrrQtAgs4RDbRrFGOeBk5J6kkkknkOZPhXMPY5GDrdoD8Zj8ohkI+kCur6AUpSgFKUoBSlKAUpSgFeMM17SgK6k7BdLLE7Jhnw75sfTz+mv2nYTpQ/qpD7Z5P3EVYVKAoXgLRNJ1G+ntjpxjECswb35O+7ZIseCvo4zuz1qfS9h+knpbMvsnm/e5quuyNu54ku4jy3e+IsetJ1b+A10DQHPvaDwRpdjd2tuIrjF0fSdbjnGC6oCFdGDdSccunWs7VPc2NzNveA+SyxEf30J/w1jdqcvfcT2UXXYbeMj8+cufocVftAUf2d9mOp6ZqUcpELwsDFMUlHONuecMASQwVunhjxq8KUoBUd7Rbru9JvW/8At5FHtdCg+lqkVQbtrudmiXPm/dp+tNHn6AaArXs1tttgp/GO7/SE/grH7R9YKxLaopeS6wMAZO0OMAAdWLAAew+qt5wnbbLG3X/Rq3yv6f8AFUc7R22zWTrycSnDA4Iw0RGCPI86El29nPDr2OmW9vJjvEUs+DnDyOzkZ8cbsfJUU7T98WpWUiRowuVe2kfad4WM94PSzgAb2bGOeDnwxZ4qte3nVZLexgeJmU++l3bSRuURyttOOqkqMjpyoQYNazRdQji4gtle3jZp4yqTEuHjO2UYAztbOAuSMgN1rZK2RkdDzHsqKcYTdzeadc9O6uBk+rfG31BvnoSdC0rwV7QgUpSgFcx9vdtt1lz+Mijb+6U/gq3ePO16HTJu5e3nkkKh1+CkbA+TkknmCDheoqiO0DiqTVbj3373aJEjWHkS6+iXbm+0DJ3Hl6qA6xtk2oo8lA+YAV+5Oh9lV390K/WOMx6U8qNEjiQ3McYbdGrZ2lSR16HnyrHftVvRybSgPP8A94QZx7CtAVN2I2pfW7cjpGJJD7O5dfrYV1PXLNvwfqljcPJZ7lALIsqTQ+lHkEfh4OcKSPOpRw12oapbTqL1opoSwV98tsjopPNlZWGSOuGznpy60Bf1KxtO1KKeNZYZEljb4LowZTg4PMesEVk0ApSlAKUpQClKUApSlAKGvhe30cKF5XSNF6s7BVHtZjgVFpe13SlJBvI8jyWRh86qQaAq61HvXjQg9JJ2+X3zAWH96QV0DXNXaXxTbnW7a+tJVmVBFKxXPw4pGyCCAc7VWuko5Aygg5BGQfMHpQHPUkvvnjMfkXIX/Z4sfXEa6Irlzgziq3h1+S9uWKx95PICFLelKXA5Lz6Ofmq337edLHSSU+yF/wB+KAsSlafhvi+1v0L2syyBcbhzDLnpuRgCOh54wcHFbigFVX7oa8xp8MI+FcXCjHmEVz/iKVYescRW1ooa4nihDdN7hS2PIHmfkqle03im1vtSstlzEbe2UylgTzkMgymMciRGnM8sE0Bv4YgqhR0UBR7FGP3VBO0w/f7MflMf70VTaz1COYZikST8xg31HlUF7Um2y2r+Clv7rRmhJ00KrP3QloX0gMP6qdHPsKyJ9birLikDAEHIYZB8wedRXtV0s3Gj3aDmVj70f6lll+pDQgg+kS7reFvjRIfnRTUf7S7bdYFvGJ1f58p/HWDwnxmDbRQJDPPOi7NkUZbkpwpz5Yx4VIL3hzVb2CSMaesKSrjMtwgYcwQdo5g5HiKElxcPah39pBN+OhSX9dFb99bCqk0niy+0W2igv7B3t4V2C4gcSAKOm5fDGccyvSrM0TXIbuBZrdxJG/Qj6QQeYYeIPOhBn1pON2I0y9IJBFtMQRyIIhfxrd1o+Ov8l3v/AOrN/wAF6ApLSuFbe7s4HlDsxjBLd6+c9CcEkZOPKv23ZtDgL390FHLb3i4x5Y2VsuCRjT7f8z+Nq3dCSKDszs/ESk+Zk5n5lp9zOy+LJ+0/8qldKAin3M7L4sn7T/yrRazwTbx3tpCgcJcFg/p5Po7cYJHLrVkVFOJP8paf+dJ9S0IJV7ne5PvS6h54huMgHw3oBj/d1bVU92Kv3eo6rD4F1lA/Sk/5g+arhoBSlKAUpSgFKUoBSlKAhvaR2cLq0cSmd4TCSRhd6HcADuTIyRt5HPLJ86gUfuaF/Cv2PstgPrlr2lAZdl7m23VwZLqZ1B5qqKmfVuy2Pmq34IAiKijCqAoHkAMAfMKUoCstY9z5YTStJG80G87tiFCgJOfRDLkD1ZrVP7mqHPK8lA9cSH+IUpQE04D7LrbSmd4nlkklUIzORgKDnAVQAOYHXJ5VMW9VKUBSGudi+p3F6bqS6tJnLbsSrJswDkJ3ZRhsHTbmt0OBNUypMWhMU5KTaNkezEYxSlAYmqdlt9cc3g0VW674kuoXB88xYyfaDWug7BLydgLy+XukJKhDJKwzjIBlC45ADPPp0pSgLo0yxEEMcQLMIUWMMxBYhFCgkgAZ5eVZDoCCCMgjBB6EHwpSgK4sOyOa23Ja6ncW8RYssaRJyBPIFs5cjpuNeXfY20x+/wCqahJ7ZBj5AcgUpQGN/wCz1ZH4dzet7ZI/+WamvB3BcGmQNDb79rv3jF23EsQF8AAOSjoKUoDfVruItNNxZ3EAODPC8QPkXRlB9mTSlAURZ3Wo2kSQHSbpu5Xuyyq7BiM8wUjYEdehNfX/AP1d4PhaVeD9CT98VKUB43G0o+Fp14P0G/elfB+0UjrZXI9o/wDTSlAfFu1FB1tZh8o+ytfdz3WrzQmwt5w0O4bwQFUvt5mTkqcgep8aUoC3OyrsufTDJPPL3lxOu1gpOxRuDHm3N2JA58vl61YtKUApSlAKUpQ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971600" y="2564904"/>
            <a:ext cx="700544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5400" b="1" cap="all" spc="0"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egoe Print" pitchFamily="2" charset="0"/>
              </a:rPr>
              <a:t>Διαφοροποιηση</a:t>
            </a:r>
            <a:endParaRPr lang="en-US" sz="5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Segoe Print" pitchFamily="2" charset="0"/>
            </a:endParaRPr>
          </a:p>
        </p:txBody>
      </p:sp>
      <p:sp>
        <p:nvSpPr>
          <p:cNvPr id="9" name="TextBox 8"/>
          <p:cNvSpPr txBox="1"/>
          <p:nvPr/>
        </p:nvSpPr>
        <p:spPr>
          <a:xfrm>
            <a:off x="2051720" y="1844824"/>
            <a:ext cx="5616624" cy="523220"/>
          </a:xfrm>
          <a:prstGeom prst="rect">
            <a:avLst/>
          </a:prstGeom>
          <a:noFill/>
        </p:spPr>
        <p:txBody>
          <a:bodyPr wrap="square" rtlCol="0">
            <a:spAutoFit/>
          </a:bodyPr>
          <a:lstStyle/>
          <a:p>
            <a:r>
              <a:rPr lang="el-GR" sz="2800" b="1" dirty="0" smtClean="0"/>
              <a:t>Δημοτικό Σχολείο Αρεδιού</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3206406580"/>
              </p:ext>
            </p:extLst>
          </p:nvPr>
        </p:nvGraphicFramePr>
        <p:xfrm>
          <a:off x="395536" y="1556793"/>
          <a:ext cx="8640960" cy="5322548"/>
        </p:xfrm>
        <a:graphic>
          <a:graphicData uri="http://schemas.openxmlformats.org/drawingml/2006/table">
            <a:tbl>
              <a:tblPr/>
              <a:tblGrid>
                <a:gridCol w="2916145"/>
                <a:gridCol w="2882455"/>
                <a:gridCol w="2842360"/>
              </a:tblGrid>
              <a:tr h="1813978">
                <a:tc>
                  <a:txBody>
                    <a:bodyPr/>
                    <a:lstStyle/>
                    <a:p>
                      <a:pPr algn="just">
                        <a:spcAft>
                          <a:spcPts val="0"/>
                        </a:spcAft>
                      </a:pPr>
                      <a:r>
                        <a:rPr lang="el-GR" sz="1600" dirty="0">
                          <a:latin typeface="Comic Sans MS"/>
                          <a:ea typeface="Times New Roman"/>
                        </a:rPr>
                        <a:t>Σε μια βιβλιοθήκη υπάρχουν 3 σειρές με βιβλία περιπέτειας, κάθε σειρά έχει 7 βιβλία. Κάθε βιβλίο έχει 20 σελίδες Πόσες είναι όλες οι σελίδες;</a:t>
                      </a:r>
                      <a:endParaRPr lang="el-GR" sz="1600" dirty="0">
                        <a:latin typeface="Times New Roman"/>
                        <a:ea typeface="Times New Roman"/>
                      </a:endParaRPr>
                    </a:p>
                    <a:p>
                      <a:pPr algn="just">
                        <a:spcAft>
                          <a:spcPts val="0"/>
                        </a:spcAft>
                      </a:pPr>
                      <a:r>
                        <a:rPr lang="el-GR" sz="1600" dirty="0">
                          <a:latin typeface="Comic Sans MS"/>
                          <a:ea typeface="Times New Roman"/>
                        </a:rPr>
                        <a:t> Μ.Π. </a:t>
                      </a:r>
                      <a:r>
                        <a:rPr lang="el-GR" sz="1600" dirty="0" smtClean="0">
                          <a:latin typeface="Comic Sans MS"/>
                          <a:ea typeface="Times New Roman"/>
                        </a:rPr>
                        <a:t>………………………………</a:t>
                      </a:r>
                      <a:endParaRPr lang="el-GR" sz="1600" dirty="0">
                        <a:latin typeface="Times New Roman"/>
                        <a:ea typeface="Times New Roman"/>
                      </a:endParaRPr>
                    </a:p>
                    <a:p>
                      <a:pPr algn="just">
                        <a:spcAft>
                          <a:spcPts val="0"/>
                        </a:spcAft>
                      </a:pPr>
                      <a:r>
                        <a:rPr lang="el-GR" sz="1600" dirty="0">
                          <a:latin typeface="Comic Sans MS"/>
                          <a:ea typeface="Times New Roman"/>
                        </a:rPr>
                        <a:t>Απάντηση</a:t>
                      </a:r>
                      <a:r>
                        <a:rPr lang="el-GR" sz="1600" dirty="0" smtClean="0">
                          <a:latin typeface="Comic Sans MS"/>
                          <a:ea typeface="Times New Roman"/>
                        </a:rPr>
                        <a:t>:…………………………</a:t>
                      </a:r>
                      <a:endParaRPr lang="el-GR" sz="1600" dirty="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dirty="0">
                          <a:latin typeface="Comic Sans MS"/>
                          <a:ea typeface="Times New Roman"/>
                        </a:rPr>
                        <a:t>Γράψε ένα πρόβλημα με τους αριθμούς: 4, 3, 2. </a:t>
                      </a:r>
                      <a:endParaRPr lang="el-GR" sz="1600" dirty="0">
                        <a:latin typeface="Times New Roman"/>
                        <a:ea typeface="Times New Roman"/>
                      </a:endParaRPr>
                    </a:p>
                    <a:p>
                      <a:pPr algn="just">
                        <a:spcAft>
                          <a:spcPts val="0"/>
                        </a:spcAft>
                      </a:pPr>
                      <a:r>
                        <a:rPr lang="el-GR" sz="1600" dirty="0">
                          <a:latin typeface="Comic Sans MS"/>
                          <a:ea typeface="Times New Roman"/>
                        </a:rPr>
                        <a:t>Έπειτα λύσε το.</a:t>
                      </a:r>
                      <a:endParaRPr lang="el-GR" sz="1600" dirty="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dirty="0">
                          <a:latin typeface="Comic Sans MS"/>
                          <a:ea typeface="Times New Roman"/>
                        </a:rPr>
                        <a:t>Ο Γιώργος αγόρασε 4 κουτιά με μπισκότα. Κάθε κουτί έχει 8 μπισκότα. Κάθε μπισκότο κοστίζει 10σ. Πόσα πλήρωσε;</a:t>
                      </a:r>
                      <a:endParaRPr lang="el-GR" sz="1600" dirty="0">
                        <a:latin typeface="Times New Roman"/>
                        <a:ea typeface="Times New Roman"/>
                      </a:endParaRPr>
                    </a:p>
                    <a:p>
                      <a:pPr algn="just">
                        <a:spcAft>
                          <a:spcPts val="0"/>
                        </a:spcAft>
                      </a:pPr>
                      <a:r>
                        <a:rPr lang="el-GR" sz="1600" dirty="0">
                          <a:latin typeface="Comic Sans MS"/>
                          <a:ea typeface="Times New Roman"/>
                        </a:rPr>
                        <a:t>Μ.Π. </a:t>
                      </a:r>
                      <a:r>
                        <a:rPr lang="el-GR" sz="1600" dirty="0" smtClean="0">
                          <a:latin typeface="Comic Sans MS"/>
                          <a:ea typeface="Times New Roman"/>
                        </a:rPr>
                        <a:t>………………………………</a:t>
                      </a:r>
                      <a:endParaRPr lang="el-GR" sz="1600" dirty="0">
                        <a:latin typeface="Times New Roman"/>
                        <a:ea typeface="Times New Roman"/>
                      </a:endParaRPr>
                    </a:p>
                    <a:p>
                      <a:pPr algn="just">
                        <a:spcAft>
                          <a:spcPts val="0"/>
                        </a:spcAft>
                      </a:pPr>
                      <a:r>
                        <a:rPr lang="el-GR" sz="1600" dirty="0">
                          <a:latin typeface="Comic Sans MS"/>
                          <a:ea typeface="Times New Roman"/>
                        </a:rPr>
                        <a:t>Απάντηση</a:t>
                      </a:r>
                      <a:r>
                        <a:rPr lang="el-GR" sz="1600" dirty="0" smtClean="0">
                          <a:latin typeface="Comic Sans MS"/>
                          <a:ea typeface="Times New Roman"/>
                        </a:rPr>
                        <a:t>:…………………………</a:t>
                      </a:r>
                      <a:endParaRPr lang="el-GR" sz="1600" dirty="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384">
                <a:tc>
                  <a:txBody>
                    <a:bodyPr/>
                    <a:lstStyle/>
                    <a:p>
                      <a:pPr algn="just">
                        <a:spcAft>
                          <a:spcPts val="0"/>
                        </a:spcAft>
                      </a:pPr>
                      <a:r>
                        <a:rPr lang="el-GR" sz="1600" dirty="0">
                          <a:latin typeface="Comic Sans MS"/>
                          <a:ea typeface="Times New Roman"/>
                        </a:rPr>
                        <a:t>Αγόρασα 2 κουτιά καραμέλες. Κάθε κουτί έχει 10 καραμέλες. Η κάθε καραμέλα κοστίζει 4 </a:t>
                      </a:r>
                      <a:r>
                        <a:rPr lang="el-GR" sz="1600" dirty="0" err="1">
                          <a:latin typeface="Comic Sans MS"/>
                          <a:ea typeface="Times New Roman"/>
                        </a:rPr>
                        <a:t>σεντ</a:t>
                      </a:r>
                      <a:r>
                        <a:rPr lang="el-GR" sz="1600" dirty="0">
                          <a:latin typeface="Comic Sans MS"/>
                          <a:ea typeface="Times New Roman"/>
                        </a:rPr>
                        <a:t>. Πόσα κοστίζουν όλες οι καραμέλες μαζί;</a:t>
                      </a:r>
                      <a:endParaRPr lang="el-GR" sz="1600" dirty="0">
                        <a:latin typeface="Times New Roman"/>
                        <a:ea typeface="Times New Roman"/>
                      </a:endParaRPr>
                    </a:p>
                    <a:p>
                      <a:pPr algn="just">
                        <a:spcAft>
                          <a:spcPts val="0"/>
                        </a:spcAft>
                      </a:pPr>
                      <a:r>
                        <a:rPr lang="el-GR" sz="1600" dirty="0">
                          <a:latin typeface="Comic Sans MS"/>
                          <a:ea typeface="Times New Roman"/>
                        </a:rPr>
                        <a:t>Μ.Π. ……………………………………</a:t>
                      </a:r>
                      <a:endParaRPr lang="el-GR" sz="1600" dirty="0">
                        <a:latin typeface="Times New Roman"/>
                        <a:ea typeface="Times New Roman"/>
                      </a:endParaRPr>
                    </a:p>
                    <a:p>
                      <a:pPr algn="just">
                        <a:spcAft>
                          <a:spcPts val="0"/>
                        </a:spcAft>
                      </a:pPr>
                      <a:r>
                        <a:rPr lang="el-GR" sz="1600" dirty="0">
                          <a:latin typeface="Comic Sans MS"/>
                          <a:ea typeface="Times New Roman"/>
                        </a:rPr>
                        <a:t>Απάντηση</a:t>
                      </a:r>
                      <a:r>
                        <a:rPr lang="el-GR" sz="1600" dirty="0" smtClean="0">
                          <a:latin typeface="Comic Sans MS"/>
                          <a:ea typeface="Times New Roman"/>
                        </a:rPr>
                        <a:t>:………………………</a:t>
                      </a:r>
                      <a:endParaRPr lang="el-GR" sz="1600" dirty="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dirty="0">
                          <a:latin typeface="Comic Sans MS"/>
                          <a:ea typeface="Times New Roman"/>
                        </a:rPr>
                        <a:t>Λύσε τα πιο κάτω γινόμενα:</a:t>
                      </a:r>
                      <a:endParaRPr lang="el-GR" sz="1600" dirty="0">
                        <a:latin typeface="Times New Roman"/>
                        <a:ea typeface="Times New Roman"/>
                      </a:endParaRPr>
                    </a:p>
                    <a:p>
                      <a:pPr algn="ctr">
                        <a:spcAft>
                          <a:spcPts val="0"/>
                        </a:spcAft>
                      </a:pPr>
                      <a:r>
                        <a:rPr lang="el-GR" sz="1600" dirty="0">
                          <a:latin typeface="Comic Sans MS"/>
                          <a:ea typeface="Times New Roman"/>
                        </a:rPr>
                        <a:t>5 Χ 4 Χ 2</a:t>
                      </a:r>
                      <a:r>
                        <a:rPr lang="el-GR" sz="1600" dirty="0" smtClean="0">
                          <a:latin typeface="Comic Sans MS"/>
                          <a:ea typeface="Times New Roman"/>
                        </a:rPr>
                        <a:t>=…</a:t>
                      </a:r>
                      <a:endParaRPr lang="el-GR" sz="1600" dirty="0">
                        <a:latin typeface="Times New Roman"/>
                        <a:ea typeface="Times New Roman"/>
                      </a:endParaRPr>
                    </a:p>
                    <a:p>
                      <a:pPr algn="ctr">
                        <a:spcAft>
                          <a:spcPts val="0"/>
                        </a:spcAft>
                      </a:pPr>
                      <a:r>
                        <a:rPr lang="el-GR" sz="1600" dirty="0" smtClean="0">
                          <a:latin typeface="Comic Sans MS"/>
                          <a:ea typeface="Times New Roman"/>
                        </a:rPr>
                        <a:t>3 </a:t>
                      </a:r>
                      <a:r>
                        <a:rPr lang="el-GR" sz="1600" dirty="0">
                          <a:latin typeface="Comic Sans MS"/>
                          <a:ea typeface="Times New Roman"/>
                        </a:rPr>
                        <a:t>Χ 6 Χ </a:t>
                      </a:r>
                      <a:r>
                        <a:rPr lang="el-GR" sz="1600" dirty="0" smtClean="0">
                          <a:latin typeface="Comic Sans MS"/>
                          <a:ea typeface="Times New Roman"/>
                        </a:rPr>
                        <a:t>2=…</a:t>
                      </a:r>
                      <a:endParaRPr lang="el-GR" sz="1600" dirty="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dirty="0">
                          <a:latin typeface="Comic Sans MS"/>
                          <a:ea typeface="Times New Roman"/>
                        </a:rPr>
                        <a:t>Ο Κώστας αγόρασε 3 ανθοδέσμες. Κάθε ανθοδέσμη έχει 5 τριαντάφυλλα. Κάθε τριαντάφυλλο κοστίζει €2. Πόσα πλήρωσε;</a:t>
                      </a:r>
                      <a:endParaRPr lang="el-GR" sz="1600" dirty="0">
                        <a:latin typeface="Times New Roman"/>
                        <a:ea typeface="Times New Roman"/>
                      </a:endParaRPr>
                    </a:p>
                    <a:p>
                      <a:pPr algn="just">
                        <a:spcAft>
                          <a:spcPts val="0"/>
                        </a:spcAft>
                      </a:pPr>
                      <a:r>
                        <a:rPr lang="el-GR" sz="1600" dirty="0">
                          <a:latin typeface="Comic Sans MS"/>
                          <a:ea typeface="Times New Roman"/>
                        </a:rPr>
                        <a:t>Μ.Π. </a:t>
                      </a:r>
                      <a:r>
                        <a:rPr lang="el-GR" sz="1600" dirty="0" smtClean="0">
                          <a:latin typeface="Comic Sans MS"/>
                          <a:ea typeface="Times New Roman"/>
                        </a:rPr>
                        <a:t>…………………………………</a:t>
                      </a:r>
                      <a:endParaRPr lang="el-GR" sz="1600" dirty="0">
                        <a:latin typeface="Times New Roman"/>
                        <a:ea typeface="Times New Roman"/>
                      </a:endParaRPr>
                    </a:p>
                    <a:p>
                      <a:pPr algn="just">
                        <a:spcAft>
                          <a:spcPts val="0"/>
                        </a:spcAft>
                      </a:pPr>
                      <a:r>
                        <a:rPr lang="el-GR" sz="1600" dirty="0" smtClean="0">
                          <a:latin typeface="Comic Sans MS"/>
                          <a:ea typeface="Times New Roman"/>
                        </a:rPr>
                        <a:t>Απάντηση:………………………</a:t>
                      </a:r>
                      <a:endParaRPr lang="el-GR" sz="1600" dirty="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690">
                <a:tc>
                  <a:txBody>
                    <a:bodyPr/>
                    <a:lstStyle/>
                    <a:p>
                      <a:pPr algn="just">
                        <a:spcAft>
                          <a:spcPts val="0"/>
                        </a:spcAft>
                      </a:pPr>
                      <a:r>
                        <a:rPr lang="el-GR" sz="1600">
                          <a:latin typeface="Comic Sans MS"/>
                          <a:ea typeface="Times New Roman"/>
                        </a:rPr>
                        <a:t>Γράψε ένα πρόβλημα με τους αριθμούς: 5, 8, 4. </a:t>
                      </a:r>
                      <a:endParaRPr lang="el-GR" sz="1600">
                        <a:latin typeface="Times New Roman"/>
                        <a:ea typeface="Times New Roman"/>
                      </a:endParaRPr>
                    </a:p>
                    <a:p>
                      <a:pPr algn="just">
                        <a:spcAft>
                          <a:spcPts val="0"/>
                        </a:spcAft>
                      </a:pPr>
                      <a:r>
                        <a:rPr lang="el-GR" sz="1600">
                          <a:latin typeface="Comic Sans MS"/>
                          <a:ea typeface="Times New Roman"/>
                        </a:rPr>
                        <a:t>Έπειτα λύσε το.</a:t>
                      </a:r>
                      <a:endParaRPr lang="el-GR" sz="160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a:latin typeface="Comic Sans MS"/>
                          <a:ea typeface="Times New Roman"/>
                        </a:rPr>
                        <a:t>Ο Μιχάλης αγόρασε 3 κουτιά με μπισκότα. Κάθε κουτί έχει 9 μπισκότα. Κάθε μπισκότο κοστίζει 10σ. Πόσα πλήρωσε;</a:t>
                      </a:r>
                      <a:endParaRPr lang="el-GR" sz="1600">
                        <a:latin typeface="Times New Roman"/>
                        <a:ea typeface="Times New Roman"/>
                      </a:endParaRPr>
                    </a:p>
                    <a:p>
                      <a:pPr algn="just">
                        <a:spcAft>
                          <a:spcPts val="0"/>
                        </a:spcAft>
                      </a:pPr>
                      <a:r>
                        <a:rPr lang="el-GR" sz="1600">
                          <a:latin typeface="Comic Sans MS"/>
                          <a:ea typeface="Times New Roman"/>
                        </a:rPr>
                        <a:t>Μ.Π. ……………………………………</a:t>
                      </a:r>
                      <a:endParaRPr lang="el-GR" sz="1600">
                        <a:latin typeface="Times New Roman"/>
                        <a:ea typeface="Times New Roman"/>
                      </a:endParaRPr>
                    </a:p>
                    <a:p>
                      <a:pPr algn="just">
                        <a:spcAft>
                          <a:spcPts val="0"/>
                        </a:spcAft>
                      </a:pPr>
                      <a:r>
                        <a:rPr lang="el-GR" sz="1600">
                          <a:latin typeface="Comic Sans MS"/>
                          <a:ea typeface="Times New Roman"/>
                        </a:rPr>
                        <a:t>Απάντηση:…………………………………</a:t>
                      </a:r>
                      <a:endParaRPr lang="el-GR" sz="160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l-GR" sz="1600" dirty="0">
                          <a:latin typeface="Comic Sans MS"/>
                          <a:ea typeface="Times New Roman"/>
                        </a:rPr>
                        <a:t>Γράψε ένα πρόβλημα με τους αριθμούς: 7, 10, 4. </a:t>
                      </a:r>
                      <a:endParaRPr lang="el-GR" sz="1600" dirty="0">
                        <a:latin typeface="Times New Roman"/>
                        <a:ea typeface="Times New Roman"/>
                      </a:endParaRPr>
                    </a:p>
                    <a:p>
                      <a:pPr algn="just">
                        <a:spcAft>
                          <a:spcPts val="0"/>
                        </a:spcAft>
                      </a:pPr>
                      <a:r>
                        <a:rPr lang="el-GR" sz="1600" dirty="0">
                          <a:latin typeface="Comic Sans MS"/>
                          <a:ea typeface="Times New Roman"/>
                        </a:rPr>
                        <a:t>Έπειτα λύσε το.</a:t>
                      </a:r>
                      <a:endParaRPr lang="el-GR" sz="1600" dirty="0">
                        <a:latin typeface="Times New Roman"/>
                        <a:ea typeface="Times New Roman"/>
                      </a:endParaRPr>
                    </a:p>
                  </a:txBody>
                  <a:tcPr marL="46673" marR="4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3" descr="images.jpg"/>
          <p:cNvPicPr>
            <a:picLocks noChangeAspect="1" noChangeArrowheads="1"/>
          </p:cNvPicPr>
          <p:nvPr/>
        </p:nvPicPr>
        <p:blipFill>
          <a:blip r:embed="rId3" cstate="print"/>
          <a:srcRect/>
          <a:stretch>
            <a:fillRect/>
          </a:stretch>
        </p:blipFill>
        <p:spPr bwMode="auto">
          <a:xfrm>
            <a:off x="179815" y="675929"/>
            <a:ext cx="648072" cy="676875"/>
          </a:xfrm>
          <a:prstGeom prst="rect">
            <a:avLst/>
          </a:prstGeom>
          <a:noFill/>
        </p:spPr>
      </p:pic>
      <p:pic>
        <p:nvPicPr>
          <p:cNvPr id="1025" name="Picture 6" descr="math5.jpg"/>
          <p:cNvPicPr>
            <a:picLocks noChangeAspect="1" noChangeArrowheads="1"/>
          </p:cNvPicPr>
          <p:nvPr/>
        </p:nvPicPr>
        <p:blipFill>
          <a:blip r:embed="rId4" cstate="print"/>
          <a:srcRect/>
          <a:stretch>
            <a:fillRect/>
          </a:stretch>
        </p:blipFill>
        <p:spPr bwMode="auto">
          <a:xfrm>
            <a:off x="7884368" y="652513"/>
            <a:ext cx="1008112" cy="700291"/>
          </a:xfrm>
          <a:prstGeom prst="rect">
            <a:avLst/>
          </a:prstGeom>
          <a:noFill/>
        </p:spPr>
      </p:pic>
      <p:sp>
        <p:nvSpPr>
          <p:cNvPr id="1028" name="Rectangle 4"/>
          <p:cNvSpPr>
            <a:spLocks noChangeArrowheads="1"/>
          </p:cNvSpPr>
          <p:nvPr/>
        </p:nvSpPr>
        <p:spPr bwMode="auto">
          <a:xfrm>
            <a:off x="33536" y="1076789"/>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ΠΡΟΣΕΤΑΙΡΙΣΤΙΚΗ ΙΔΙΟΤΗΤΑ ΠΟΛΛΑΛΑΣΙΑΣΜΟΥ</a:t>
            </a:r>
            <a:endParaRPr kumimoji="0" lang="el-G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Παιχνίδι – Τρίλιζα</a:t>
            </a: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899592" y="620688"/>
            <a:ext cx="7704856" cy="707886"/>
          </a:xfrm>
          <a:prstGeom prst="rect">
            <a:avLst/>
          </a:prstGeom>
        </p:spPr>
        <p:txBody>
          <a:bodyPr wrap="square">
            <a:spAutoFit/>
          </a:bodyPr>
          <a:lstStyle/>
          <a:p>
            <a:pPr>
              <a:buFont typeface="Wingdings" pitchFamily="2" charset="2"/>
              <a:buChar char="q"/>
            </a:pPr>
            <a:r>
              <a:rPr lang="el-GR" sz="2000" b="1" dirty="0" smtClean="0"/>
              <a:t>Χρήση διαφοροποιημένων Φύλλων Εργασίας π.χ. τρίλιζα</a:t>
            </a:r>
          </a:p>
        </p:txBody>
      </p:sp>
      <p:sp>
        <p:nvSpPr>
          <p:cNvPr id="8" name="Title 2"/>
          <p:cNvSpPr>
            <a:spLocks noGrp="1"/>
          </p:cNvSpPr>
          <p:nvPr>
            <p:ph type="title"/>
          </p:nvPr>
        </p:nvSpPr>
        <p:spPr>
          <a:xfrm>
            <a:off x="251520" y="77220"/>
            <a:ext cx="8712968" cy="759492"/>
          </a:xfrm>
        </p:spPr>
        <p:txBody>
          <a:bodyPr>
            <a:normAutofit/>
          </a:bodyPr>
          <a:lstStyle/>
          <a:p>
            <a:r>
              <a:rPr lang="el-GR" sz="2400" dirty="0" smtClean="0">
                <a:solidFill>
                  <a:srgbClr val="FF0000"/>
                </a:solidFill>
                <a:latin typeface="Segoe Print" pitchFamily="2" charset="0"/>
              </a:rPr>
              <a:t>Καλές πρακτικές Διαφοροποίησης της Διδασκαλίας</a:t>
            </a:r>
            <a:endParaRPr lang="el-GR" sz="2400" dirty="0">
              <a:solidFill>
                <a:srgbClr val="FF0000"/>
              </a:solidFill>
              <a:latin typeface="Segoe Print" pitchFamily="2" charset="0"/>
            </a:endParaRPr>
          </a:p>
        </p:txBody>
      </p:sp>
    </p:spTree>
    <p:extLst>
      <p:ext uri="{BB962C8B-B14F-4D97-AF65-F5344CB8AC3E}">
        <p14:creationId xmlns="" xmlns:p14="http://schemas.microsoft.com/office/powerpoint/2010/main" val="496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Διαφοροποίηση ως προς το μαθησιακό περιβάλλον</a:t>
            </a:r>
          </a:p>
          <a:p>
            <a:r>
              <a:rPr lang="el-GR" dirty="0" smtClean="0"/>
              <a:t>Διαφοροποίηση ως προς το στόχο</a:t>
            </a:r>
          </a:p>
          <a:p>
            <a:endParaRPr lang="en-US" dirty="0"/>
          </a:p>
        </p:txBody>
      </p:sp>
      <p:sp>
        <p:nvSpPr>
          <p:cNvPr id="3" name="Title 2"/>
          <p:cNvSpPr>
            <a:spLocks noGrp="1"/>
          </p:cNvSpPr>
          <p:nvPr>
            <p:ph type="title"/>
          </p:nvPr>
        </p:nvSpPr>
        <p:spPr>
          <a:xfrm>
            <a:off x="107504" y="274638"/>
            <a:ext cx="9036496" cy="1143000"/>
          </a:xfrm>
        </p:spPr>
        <p:txBody>
          <a:bodyPr>
            <a:normAutofit/>
          </a:bodyPr>
          <a:lstStyle/>
          <a:p>
            <a:r>
              <a:rPr lang="el-GR" sz="3400" dirty="0" smtClean="0">
                <a:solidFill>
                  <a:srgbClr val="FF0000"/>
                </a:solidFill>
                <a:latin typeface="Segoe Print" pitchFamily="2" charset="0"/>
              </a:rPr>
              <a:t>Καλές πρακτικές Διαφοροποίησης </a:t>
            </a:r>
            <a:br>
              <a:rPr lang="el-GR" sz="3400" dirty="0" smtClean="0">
                <a:solidFill>
                  <a:srgbClr val="FF0000"/>
                </a:solidFill>
                <a:latin typeface="Segoe Print" pitchFamily="2" charset="0"/>
              </a:rPr>
            </a:br>
            <a:r>
              <a:rPr lang="el-GR" sz="3400" dirty="0" smtClean="0">
                <a:solidFill>
                  <a:srgbClr val="FF0000"/>
                </a:solidFill>
                <a:latin typeface="Segoe Print" pitchFamily="2" charset="0"/>
              </a:rPr>
              <a:t>της Διδασκαλίας</a:t>
            </a:r>
            <a:endParaRPr lang="en-US" sz="3400" dirty="0"/>
          </a:p>
        </p:txBody>
      </p:sp>
      <p:pic>
        <p:nvPicPr>
          <p:cNvPr id="5" name="Picture 4" descr="DSC06308.JPG"/>
          <p:cNvPicPr>
            <a:picLocks noChangeAspect="1"/>
          </p:cNvPicPr>
          <p:nvPr/>
        </p:nvPicPr>
        <p:blipFill>
          <a:blip r:embed="rId3" cstate="print"/>
          <a:stretch>
            <a:fillRect/>
          </a:stretch>
        </p:blipFill>
        <p:spPr>
          <a:xfrm rot="16200000">
            <a:off x="6025598" y="3739598"/>
            <a:ext cx="3563888" cy="2672916"/>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323528" y="3717032"/>
            <a:ext cx="3947961" cy="2745482"/>
          </a:xfrm>
          <a:prstGeom prst="rect">
            <a:avLst/>
          </a:prstGeom>
          <a:noFill/>
          <a:ln w="9525">
            <a:noFill/>
            <a:miter lim="800000"/>
            <a:headEnd/>
            <a:tailEnd/>
          </a:ln>
        </p:spPr>
      </p:pic>
      <p:pic>
        <p:nvPicPr>
          <p:cNvPr id="6" name="Picture 5" descr="DSC06352.JPG"/>
          <p:cNvPicPr>
            <a:picLocks noChangeAspect="1"/>
          </p:cNvPicPr>
          <p:nvPr/>
        </p:nvPicPr>
        <p:blipFill>
          <a:blip r:embed="rId5" cstate="print"/>
          <a:stretch>
            <a:fillRect/>
          </a:stretch>
        </p:blipFill>
        <p:spPr>
          <a:xfrm>
            <a:off x="3707904" y="3789040"/>
            <a:ext cx="3744416"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20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20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blinds(horizontal)">
                                      <p:cBhvr>
                                        <p:cTn id="13" dur="500"/>
                                        <p:tgtEl>
                                          <p:spTgt spid="1027"/>
                                        </p:tgtEl>
                                      </p:cBhvr>
                                    </p:animEffect>
                                  </p:childTnLst>
                                </p:cTn>
                              </p:par>
                            </p:childTnLst>
                          </p:cTn>
                        </p:par>
                        <p:par>
                          <p:cTn id="14" fill="hold">
                            <p:stCondLst>
                              <p:cond delay="2000"/>
                            </p:stCondLst>
                            <p:childTnLst>
                              <p:par>
                                <p:cTn id="15" presetID="3"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par>
                          <p:cTn id="18" fill="hold">
                            <p:stCondLst>
                              <p:cond delay="2500"/>
                            </p:stCondLst>
                            <p:childTnLst>
                              <p:par>
                                <p:cTn id="19" presetID="3"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Διαφοροποίηση ως προς το αποτέλεσμα</a:t>
            </a:r>
          </a:p>
          <a:p>
            <a:pPr lvl="1"/>
            <a:r>
              <a:rPr lang="el-GR" dirty="0" smtClean="0"/>
              <a:t>Ανάκληση προϋπάρχουσας γνώσης </a:t>
            </a:r>
          </a:p>
          <a:p>
            <a:pPr lvl="1"/>
            <a:r>
              <a:rPr lang="el-GR" dirty="0" smtClean="0"/>
              <a:t>Οικοδόμηση νέας γνώσης – εξάσκηση</a:t>
            </a:r>
          </a:p>
          <a:p>
            <a:pPr lvl="1"/>
            <a:r>
              <a:rPr lang="el-GR" dirty="0" smtClean="0"/>
              <a:t>Μετασχηματιστικές γνώσεις </a:t>
            </a:r>
            <a:endParaRPr lang="en-US" dirty="0"/>
          </a:p>
        </p:txBody>
      </p:sp>
      <p:sp>
        <p:nvSpPr>
          <p:cNvPr id="3" name="Title 2"/>
          <p:cNvSpPr>
            <a:spLocks noGrp="1"/>
          </p:cNvSpPr>
          <p:nvPr>
            <p:ph type="title"/>
          </p:nvPr>
        </p:nvSpPr>
        <p:spPr>
          <a:xfrm>
            <a:off x="457200" y="274638"/>
            <a:ext cx="8686800" cy="1143000"/>
          </a:xfrm>
        </p:spPr>
        <p:txBody>
          <a:bodyPr>
            <a:normAutofit fontScale="90000"/>
          </a:bodyPr>
          <a:lstStyle/>
          <a:p>
            <a:r>
              <a:rPr lang="el-GR" sz="4000" dirty="0" smtClean="0">
                <a:solidFill>
                  <a:srgbClr val="FF0000"/>
                </a:solidFill>
                <a:latin typeface="Segoe Print" pitchFamily="2" charset="0"/>
              </a:rPr>
              <a:t>Καλές πρακτικές Διαφοροποίησης </a:t>
            </a:r>
            <a:br>
              <a:rPr lang="el-GR" sz="4000" dirty="0" smtClean="0">
                <a:solidFill>
                  <a:srgbClr val="FF0000"/>
                </a:solidFill>
                <a:latin typeface="Segoe Print" pitchFamily="2" charset="0"/>
              </a:rPr>
            </a:br>
            <a:r>
              <a:rPr lang="el-GR" sz="4000" dirty="0" smtClean="0">
                <a:solidFill>
                  <a:srgbClr val="FF0000"/>
                </a:solidFill>
                <a:latin typeface="Segoe Print" pitchFamily="2" charset="0"/>
              </a:rPr>
              <a:t>της Διδασκαλίας</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79512" y="4293096"/>
            <a:ext cx="4855662" cy="187220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649399" y="3448506"/>
            <a:ext cx="4274207" cy="31488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3000"/>
                                        <p:tgtEl>
                                          <p:spTgt spid="5"/>
                                        </p:tgtEl>
                                      </p:cBhvr>
                                    </p:animEffect>
                                  </p:childTnLst>
                                </p:cTn>
                              </p:par>
                            </p:childTnLst>
                          </p:cTn>
                        </p:par>
                        <p:par>
                          <p:cTn id="8" fill="hold">
                            <p:stCondLst>
                              <p:cond delay="30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79512" y="0"/>
            <a:ext cx="9217024" cy="764704"/>
          </a:xfrm>
        </p:spPr>
        <p:txBody>
          <a:bodyPr>
            <a:normAutofit fontScale="90000"/>
          </a:bodyPr>
          <a:lstStyle/>
          <a:p>
            <a:r>
              <a:rPr lang="el-GR" dirty="0" smtClean="0">
                <a:solidFill>
                  <a:srgbClr val="FF0000"/>
                </a:solidFill>
                <a:latin typeface="Segoe Print" pitchFamily="2" charset="0"/>
              </a:rPr>
              <a:t>Πλεονεκτήματα για τους μαθητές </a:t>
            </a:r>
            <a:endParaRPr lang="en-US" dirty="0">
              <a:solidFill>
                <a:srgbClr val="FF0000"/>
              </a:solidFill>
              <a:latin typeface="Segoe Print" pitchFamily="2" charset="0"/>
            </a:endParaRPr>
          </a:p>
        </p:txBody>
      </p:sp>
      <p:sp>
        <p:nvSpPr>
          <p:cNvPr id="6" name="Rectangle 5"/>
          <p:cNvSpPr/>
          <p:nvPr/>
        </p:nvSpPr>
        <p:spPr>
          <a:xfrm>
            <a:off x="1115616" y="4869160"/>
            <a:ext cx="7416824" cy="400110"/>
          </a:xfrm>
          <a:prstGeom prst="rect">
            <a:avLst/>
          </a:prstGeom>
        </p:spPr>
        <p:txBody>
          <a:bodyPr wrap="square">
            <a:spAutoFit/>
          </a:bodyPr>
          <a:lstStyle/>
          <a:p>
            <a:pPr lvl="0">
              <a:buFont typeface="Wingdings" pitchFamily="2" charset="2"/>
              <a:buChar char="ü"/>
            </a:pPr>
            <a:r>
              <a:rPr lang="el-GR" sz="2000" dirty="0" smtClean="0"/>
              <a:t>ευκαιρίες βίωσης της επιτυχίας από όλα τα παιδιά </a:t>
            </a:r>
            <a:endParaRPr lang="en-US" sz="2000" dirty="0"/>
          </a:p>
        </p:txBody>
      </p:sp>
      <p:sp>
        <p:nvSpPr>
          <p:cNvPr id="8" name="Rectangle 7"/>
          <p:cNvSpPr/>
          <p:nvPr/>
        </p:nvSpPr>
        <p:spPr>
          <a:xfrm>
            <a:off x="1043608" y="5301208"/>
            <a:ext cx="6984776" cy="400110"/>
          </a:xfrm>
          <a:prstGeom prst="rect">
            <a:avLst/>
          </a:prstGeom>
          <a:solidFill>
            <a:schemeClr val="bg1"/>
          </a:solidFill>
        </p:spPr>
        <p:txBody>
          <a:bodyPr wrap="square">
            <a:spAutoFit/>
          </a:bodyPr>
          <a:lstStyle/>
          <a:p>
            <a:pPr lvl="0">
              <a:buFont typeface="Wingdings" pitchFamily="2" charset="2"/>
              <a:buChar char="ü"/>
            </a:pPr>
            <a:r>
              <a:rPr lang="el-GR" sz="2000" dirty="0" smtClean="0"/>
              <a:t>ενθουσιασμός - Δημιουργία κινήτρων μάθησης</a:t>
            </a:r>
            <a:endParaRPr lang="en-US" sz="2000" dirty="0"/>
          </a:p>
        </p:txBody>
      </p:sp>
      <p:sp>
        <p:nvSpPr>
          <p:cNvPr id="9" name="Down Arrow 8"/>
          <p:cNvSpPr/>
          <p:nvPr/>
        </p:nvSpPr>
        <p:spPr>
          <a:xfrm>
            <a:off x="4139952" y="3068960"/>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827584" y="6381328"/>
            <a:ext cx="7776864" cy="400110"/>
          </a:xfrm>
          <a:prstGeom prst="rect">
            <a:avLst/>
          </a:prstGeom>
          <a:solidFill>
            <a:schemeClr val="bg1"/>
          </a:solidFill>
        </p:spPr>
        <p:txBody>
          <a:bodyPr wrap="square">
            <a:spAutoFit/>
          </a:bodyPr>
          <a:lstStyle/>
          <a:p>
            <a:pPr lvl="0">
              <a:buFont typeface="Wingdings" pitchFamily="2" charset="2"/>
              <a:buChar char="ü"/>
            </a:pPr>
            <a:r>
              <a:rPr lang="el-GR" sz="2000" b="1" dirty="0" smtClean="0"/>
              <a:t>απόκτηση χρήσιμων δεξιοτήτων μαθηματικής σκέψης</a:t>
            </a:r>
            <a:endParaRPr lang="en-US" sz="2000" b="1" dirty="0"/>
          </a:p>
        </p:txBody>
      </p:sp>
      <p:sp>
        <p:nvSpPr>
          <p:cNvPr id="11" name="Rectangle 10"/>
          <p:cNvSpPr/>
          <p:nvPr/>
        </p:nvSpPr>
        <p:spPr>
          <a:xfrm>
            <a:off x="1259632" y="4437112"/>
            <a:ext cx="6552728" cy="400110"/>
          </a:xfrm>
          <a:prstGeom prst="rect">
            <a:avLst/>
          </a:prstGeom>
        </p:spPr>
        <p:txBody>
          <a:bodyPr wrap="square">
            <a:spAutoFit/>
          </a:bodyPr>
          <a:lstStyle/>
          <a:p>
            <a:pPr lvl="0">
              <a:buFont typeface="Wingdings" pitchFamily="2" charset="2"/>
              <a:buChar char="ü"/>
            </a:pPr>
            <a:r>
              <a:rPr lang="el-GR" sz="2000" dirty="0" smtClean="0"/>
              <a:t>αύξηση της συγκέντρωσης/ χρόνου εργασίας</a:t>
            </a:r>
            <a:endParaRPr lang="en-US" sz="2000" dirty="0"/>
          </a:p>
        </p:txBody>
      </p:sp>
      <p:sp>
        <p:nvSpPr>
          <p:cNvPr id="12" name="Rectangle 11"/>
          <p:cNvSpPr/>
          <p:nvPr/>
        </p:nvSpPr>
        <p:spPr>
          <a:xfrm>
            <a:off x="2051720" y="3933056"/>
            <a:ext cx="5097870" cy="400110"/>
          </a:xfrm>
          <a:prstGeom prst="rect">
            <a:avLst/>
          </a:prstGeom>
        </p:spPr>
        <p:txBody>
          <a:bodyPr wrap="none">
            <a:spAutoFit/>
          </a:bodyPr>
          <a:lstStyle/>
          <a:p>
            <a:pPr lvl="0">
              <a:buFont typeface="Wingdings" pitchFamily="2" charset="2"/>
              <a:buChar char="ü"/>
            </a:pPr>
            <a:r>
              <a:rPr lang="el-GR" sz="2000" dirty="0" smtClean="0"/>
              <a:t>μείωση περιστατικών απειθαρχίας </a:t>
            </a:r>
            <a:endParaRPr lang="en-US" sz="2000" dirty="0"/>
          </a:p>
        </p:txBody>
      </p:sp>
      <p:sp>
        <p:nvSpPr>
          <p:cNvPr id="13" name="TextBox 12"/>
          <p:cNvSpPr txBox="1"/>
          <p:nvPr/>
        </p:nvSpPr>
        <p:spPr>
          <a:xfrm>
            <a:off x="1475656" y="6021288"/>
            <a:ext cx="6048672" cy="400110"/>
          </a:xfrm>
          <a:prstGeom prst="rect">
            <a:avLst/>
          </a:prstGeom>
          <a:noFill/>
        </p:spPr>
        <p:txBody>
          <a:bodyPr wrap="square" rtlCol="0">
            <a:spAutoFit/>
          </a:bodyPr>
          <a:lstStyle/>
          <a:p>
            <a:pPr algn="ctr">
              <a:buFont typeface="Wingdings" pitchFamily="2" charset="2"/>
              <a:buChar char="ü"/>
            </a:pPr>
            <a:r>
              <a:rPr lang="el-GR" sz="2000" b="1" dirty="0" smtClean="0"/>
              <a:t>θετική στάση για το μάθημα</a:t>
            </a:r>
            <a:endParaRPr lang="en-US" sz="2000" b="1" dirty="0"/>
          </a:p>
        </p:txBody>
      </p:sp>
      <p:sp>
        <p:nvSpPr>
          <p:cNvPr id="15" name="14 - TextBox"/>
          <p:cNvSpPr txBox="1"/>
          <p:nvPr/>
        </p:nvSpPr>
        <p:spPr>
          <a:xfrm>
            <a:off x="1619672" y="764704"/>
            <a:ext cx="5328592" cy="400110"/>
          </a:xfrm>
          <a:prstGeom prst="rect">
            <a:avLst/>
          </a:prstGeom>
          <a:noFill/>
        </p:spPr>
        <p:txBody>
          <a:bodyPr wrap="square" rtlCol="0">
            <a:spAutoFit/>
          </a:bodyPr>
          <a:lstStyle/>
          <a:p>
            <a:pPr algn="ctr"/>
            <a:r>
              <a:rPr lang="el-GR" sz="2000" b="1" dirty="0" smtClean="0"/>
              <a:t>Πρόβλημα: Μειωμένα κίνητρα μάθησης</a:t>
            </a:r>
            <a:endParaRPr lang="el-GR" sz="2000" b="1" dirty="0"/>
          </a:p>
        </p:txBody>
      </p:sp>
      <p:sp>
        <p:nvSpPr>
          <p:cNvPr id="14" name="Rectangle 13"/>
          <p:cNvSpPr/>
          <p:nvPr/>
        </p:nvSpPr>
        <p:spPr>
          <a:xfrm>
            <a:off x="1475656" y="1772816"/>
            <a:ext cx="5993949" cy="923330"/>
          </a:xfrm>
          <a:prstGeom prst="rect">
            <a:avLst/>
          </a:prstGeom>
          <a:noFill/>
          <a:ln cmpd="thickThin">
            <a:solidFill>
              <a:srgbClr val="002060"/>
            </a:solidFill>
          </a:ln>
        </p:spPr>
        <p:txBody>
          <a:bodyPr wrap="none" lIns="91440" tIns="45720" rIns="91440" bIns="45720">
            <a:spAutoFit/>
          </a:bodyPr>
          <a:lstStyle/>
          <a:p>
            <a:pPr algn="ctr"/>
            <a:r>
              <a:rPr lang="el-GR" sz="5400" b="1" cap="none" spc="0" dirty="0" smtClean="0">
                <a:ln w="1905"/>
                <a:solidFill>
                  <a:srgbClr val="FFFF00"/>
                </a:solidFill>
                <a:effectLst>
                  <a:innerShdw blurRad="69850" dist="43180" dir="5400000">
                    <a:srgbClr val="000000">
                      <a:alpha val="65000"/>
                    </a:srgbClr>
                  </a:innerShdw>
                </a:effectLst>
              </a:rPr>
              <a:t>ΔΙΑΦΟΡΟΠΟΙΗΣΗ</a:t>
            </a:r>
            <a:endParaRPr lang="en-US" sz="5400" b="1" cap="none" spc="0" dirty="0">
              <a:ln w="1905"/>
              <a:solidFill>
                <a:srgbClr val="FFFF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par>
                          <p:cTn id="20" fill="hold">
                            <p:stCondLst>
                              <p:cond delay="3500"/>
                            </p:stCondLst>
                            <p:childTnLst>
                              <p:par>
                                <p:cTn id="21" presetID="3"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par>
                          <p:cTn id="24" fill="hold">
                            <p:stCondLst>
                              <p:cond delay="4000"/>
                            </p:stCondLst>
                            <p:childTnLst>
                              <p:par>
                                <p:cTn id="25" presetID="3"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p:bldP spid="12" grpId="0"/>
      <p:bldP spid="13"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sz="2800" dirty="0" smtClean="0"/>
          </a:p>
          <a:p>
            <a:endParaRPr lang="el-GR" dirty="0"/>
          </a:p>
        </p:txBody>
      </p:sp>
      <p:sp>
        <p:nvSpPr>
          <p:cNvPr id="3" name="Title 2"/>
          <p:cNvSpPr>
            <a:spLocks noGrp="1"/>
          </p:cNvSpPr>
          <p:nvPr>
            <p:ph type="title"/>
          </p:nvPr>
        </p:nvSpPr>
        <p:spPr>
          <a:xfrm>
            <a:off x="0" y="44624"/>
            <a:ext cx="9324528" cy="1143000"/>
          </a:xfrm>
        </p:spPr>
        <p:txBody>
          <a:bodyPr>
            <a:normAutofit/>
          </a:bodyPr>
          <a:lstStyle/>
          <a:p>
            <a:r>
              <a:rPr lang="el-GR" sz="3200" dirty="0" smtClean="0">
                <a:solidFill>
                  <a:srgbClr val="FF0000"/>
                </a:solidFill>
                <a:latin typeface="Segoe Print" pitchFamily="2" charset="0"/>
              </a:rPr>
              <a:t>Καλές Πρακτικές στην Επαγγελματική Ανάπτυξη των Εκπαιδευτικών</a:t>
            </a:r>
            <a:endParaRPr lang="el-GR" sz="3200" dirty="0">
              <a:latin typeface="Segoe Print" pitchFamily="2" charset="0"/>
            </a:endParaRPr>
          </a:p>
        </p:txBody>
      </p:sp>
      <p:grpSp>
        <p:nvGrpSpPr>
          <p:cNvPr id="4" name="Group 3"/>
          <p:cNvGrpSpPr/>
          <p:nvPr/>
        </p:nvGrpSpPr>
        <p:grpSpPr>
          <a:xfrm>
            <a:off x="0" y="1470272"/>
            <a:ext cx="9036496" cy="5199088"/>
            <a:chOff x="360039" y="1855308"/>
            <a:chExt cx="6070963" cy="3119850"/>
          </a:xfrm>
        </p:grpSpPr>
        <p:sp>
          <p:nvSpPr>
            <p:cNvPr id="5" name="Rounded Rectangle 4"/>
            <p:cNvSpPr/>
            <p:nvPr/>
          </p:nvSpPr>
          <p:spPr>
            <a:xfrm>
              <a:off x="360039" y="1855308"/>
              <a:ext cx="6070963" cy="31198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512338" y="2007607"/>
              <a:ext cx="5766365" cy="2815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8607" tIns="0" rIns="208607" bIns="0" numCol="1" spcCol="1270" anchor="ctr" anchorCtr="0">
              <a:noAutofit/>
            </a:bodyPr>
            <a:lstStyle/>
            <a:p>
              <a:pPr lvl="0" algn="l" defTabSz="1066800">
                <a:lnSpc>
                  <a:spcPct val="90000"/>
                </a:lnSpc>
                <a:spcBef>
                  <a:spcPct val="0"/>
                </a:spcBef>
                <a:spcAft>
                  <a:spcPct val="35000"/>
                </a:spcAft>
              </a:pPr>
              <a:endParaRPr lang="en-US" sz="2400" kern="1200" dirty="0"/>
            </a:p>
          </p:txBody>
        </p:sp>
      </p:grpSp>
      <p:sp>
        <p:nvSpPr>
          <p:cNvPr id="7" name="Rectangle 6"/>
          <p:cNvSpPr/>
          <p:nvPr/>
        </p:nvSpPr>
        <p:spPr>
          <a:xfrm>
            <a:off x="251520" y="1484784"/>
            <a:ext cx="8583109" cy="5078313"/>
          </a:xfrm>
          <a:prstGeom prst="rect">
            <a:avLst/>
          </a:prstGeom>
        </p:spPr>
        <p:txBody>
          <a:bodyPr wrap="square">
            <a:spAutoFit/>
          </a:bodyPr>
          <a:lstStyle/>
          <a:p>
            <a:pPr lvl="0">
              <a:lnSpc>
                <a:spcPct val="150000"/>
              </a:lnSpc>
              <a:buFont typeface="Wingdings" pitchFamily="2" charset="2"/>
              <a:buChar char="v"/>
            </a:pPr>
            <a:r>
              <a:rPr lang="el-GR" sz="2400" dirty="0" err="1" smtClean="0">
                <a:solidFill>
                  <a:schemeClr val="bg1"/>
                </a:solidFill>
              </a:rPr>
              <a:t>Αλληλοπαρατήρηση</a:t>
            </a:r>
            <a:r>
              <a:rPr lang="el-GR" sz="2400" dirty="0" smtClean="0">
                <a:solidFill>
                  <a:schemeClr val="bg1"/>
                </a:solidFill>
              </a:rPr>
              <a:t> διδασκαλίας από συναδέλφους και από τη διευθύντρια και ανατροφοδότηση</a:t>
            </a:r>
          </a:p>
          <a:p>
            <a:pPr lvl="0">
              <a:lnSpc>
                <a:spcPct val="150000"/>
              </a:lnSpc>
              <a:buFont typeface="Wingdings" pitchFamily="2" charset="2"/>
              <a:buChar char="v"/>
            </a:pPr>
            <a:endParaRPr lang="el-GR" sz="2400" dirty="0" smtClean="0">
              <a:solidFill>
                <a:schemeClr val="bg1"/>
              </a:solidFill>
            </a:endParaRPr>
          </a:p>
          <a:p>
            <a:pPr lvl="0">
              <a:lnSpc>
                <a:spcPct val="150000"/>
              </a:lnSpc>
              <a:buFont typeface="Wingdings" pitchFamily="2" charset="2"/>
              <a:buChar char="v"/>
            </a:pPr>
            <a:r>
              <a:rPr lang="el-GR" sz="2400" dirty="0">
                <a:solidFill>
                  <a:schemeClr val="bg1"/>
                </a:solidFill>
              </a:rPr>
              <a:t>Π</a:t>
            </a:r>
            <a:r>
              <a:rPr lang="el-GR" sz="2400" dirty="0" smtClean="0">
                <a:solidFill>
                  <a:schemeClr val="bg1"/>
                </a:solidFill>
              </a:rPr>
              <a:t>αρατήρηση διδασκαλίας και ανατροφοδότηση από τους υπεύθυνους του προγράμματος</a:t>
            </a:r>
          </a:p>
          <a:p>
            <a:pPr lvl="0">
              <a:lnSpc>
                <a:spcPct val="150000"/>
              </a:lnSpc>
              <a:buFont typeface="Wingdings" pitchFamily="2" charset="2"/>
              <a:buChar char="v"/>
            </a:pPr>
            <a:endParaRPr lang="el-GR" sz="2400" dirty="0">
              <a:solidFill>
                <a:schemeClr val="bg1"/>
              </a:solidFill>
            </a:endParaRPr>
          </a:p>
          <a:p>
            <a:pPr lvl="0">
              <a:lnSpc>
                <a:spcPct val="150000"/>
              </a:lnSpc>
              <a:buFont typeface="Wingdings" pitchFamily="2" charset="2"/>
              <a:buChar char="v"/>
            </a:pPr>
            <a:r>
              <a:rPr lang="el-GR" sz="2400" dirty="0" smtClean="0">
                <a:solidFill>
                  <a:schemeClr val="bg1"/>
                </a:solidFill>
              </a:rPr>
              <a:t>Συνεργασία με Παιδαγωγικό Ινστιτούτο για επιμόρφωση σε σχολική βάση με θέμα τη Διαφοροποίηση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2000"/>
                                        <p:tgtEl>
                                          <p:spTgt spid="7">
                                            <p:txEl>
                                              <p:pRg st="0" end="0"/>
                                            </p:txEl>
                                          </p:spTgt>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blinds(horizontal)">
                                      <p:cBhvr>
                                        <p:cTn id="11" dur="2000"/>
                                        <p:tgtEl>
                                          <p:spTgt spid="7">
                                            <p:txEl>
                                              <p:pRg st="2" end="2"/>
                                            </p:txEl>
                                          </p:spTgt>
                                        </p:tgtEl>
                                      </p:cBhvr>
                                    </p:animEffect>
                                  </p:childTnLst>
                                </p:cTn>
                              </p:par>
                            </p:childTnLst>
                          </p:cTn>
                        </p:par>
                        <p:par>
                          <p:cTn id="12" fill="hold">
                            <p:stCondLst>
                              <p:cond delay="4000"/>
                            </p:stCondLst>
                            <p:childTnLst>
                              <p:par>
                                <p:cTn id="13" presetID="3" presetClass="entr" presetSubtype="10" fill="hold"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blinds(horizontal)">
                                      <p:cBhvr>
                                        <p:cTn id="15"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648072"/>
          </a:xfrm>
          <a:solidFill>
            <a:schemeClr val="bg1"/>
          </a:solidFill>
        </p:spPr>
        <p:txBody>
          <a:bodyPr>
            <a:normAutofit/>
          </a:bodyPr>
          <a:lstStyle/>
          <a:p>
            <a:r>
              <a:rPr lang="el-GR" b="1" dirty="0" smtClean="0"/>
              <a:t>Εφαρμογή σε επίπεδο σχολικής μονάδας</a:t>
            </a:r>
          </a:p>
          <a:p>
            <a:pPr lvl="1"/>
            <a:endParaRPr lang="el-GR" dirty="0" smtClean="0"/>
          </a:p>
          <a:p>
            <a:endParaRPr lang="en-US" dirty="0"/>
          </a:p>
        </p:txBody>
      </p:sp>
      <p:sp>
        <p:nvSpPr>
          <p:cNvPr id="3" name="Title 2"/>
          <p:cNvSpPr>
            <a:spLocks noGrp="1"/>
          </p:cNvSpPr>
          <p:nvPr>
            <p:ph type="title"/>
          </p:nvPr>
        </p:nvSpPr>
        <p:spPr>
          <a:xfrm>
            <a:off x="395536" y="116632"/>
            <a:ext cx="8748464" cy="1143000"/>
          </a:xfrm>
        </p:spPr>
        <p:txBody>
          <a:bodyPr>
            <a:noAutofit/>
          </a:bodyPr>
          <a:lstStyle/>
          <a:p>
            <a:r>
              <a:rPr lang="el-GR" sz="3700" dirty="0" smtClean="0">
                <a:solidFill>
                  <a:srgbClr val="FF0000"/>
                </a:solidFill>
                <a:latin typeface="Segoe Print" pitchFamily="2" charset="0"/>
              </a:rPr>
              <a:t>Επιτυχής εφαρμογή του προγράμματος </a:t>
            </a:r>
            <a:r>
              <a:rPr lang="en-GB" sz="3700" dirty="0" smtClean="0">
                <a:solidFill>
                  <a:srgbClr val="FF0000"/>
                </a:solidFill>
                <a:latin typeface="Segoe Print" pitchFamily="2" charset="0"/>
              </a:rPr>
              <a:t>RELEASE</a:t>
            </a:r>
            <a:endParaRPr lang="en-US" sz="3700" dirty="0" smtClean="0">
              <a:solidFill>
                <a:srgbClr val="FF0000"/>
              </a:solidFill>
              <a:latin typeface="Segoe Print" pitchFamily="2" charset="0"/>
            </a:endParaRPr>
          </a:p>
        </p:txBody>
      </p:sp>
      <p:graphicFrame>
        <p:nvGraphicFramePr>
          <p:cNvPr id="4" name="Content Placeholder 3"/>
          <p:cNvGraphicFramePr>
            <a:graphicFrameLocks/>
          </p:cNvGraphicFramePr>
          <p:nvPr>
            <p:extLst>
              <p:ext uri="{D42A27DB-BD31-4B8C-83A1-F6EECF244321}">
                <p14:modId xmlns="" xmlns:p14="http://schemas.microsoft.com/office/powerpoint/2010/main" val="483618060"/>
              </p:ext>
            </p:extLst>
          </p:nvPr>
        </p:nvGraphicFramePr>
        <p:xfrm>
          <a:off x="35496" y="1772816"/>
          <a:ext cx="788436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6012160" y="4077072"/>
            <a:ext cx="792088" cy="129614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04248" y="4167371"/>
            <a:ext cx="2592288" cy="1061829"/>
          </a:xfrm>
          <a:prstGeom prst="rect">
            <a:avLst/>
          </a:prstGeom>
          <a:noFill/>
        </p:spPr>
        <p:txBody>
          <a:bodyPr wrap="square" rtlCol="0">
            <a:spAutoFit/>
          </a:bodyPr>
          <a:lstStyle/>
          <a:p>
            <a:r>
              <a:rPr lang="el-GR" sz="2100" b="1" dirty="0" smtClean="0">
                <a:latin typeface="Segoe Print" pitchFamily="2" charset="0"/>
              </a:rPr>
              <a:t>επαγγελματική ανάπτυξη εκπαιδευτικών</a:t>
            </a:r>
            <a:endParaRPr lang="en-US" sz="2100" b="1" dirty="0">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9E7BCAC3-94CD-4F77-A2B5-B38ACAAD829E}"/>
                                            </p:graphicEl>
                                          </p:spTgt>
                                        </p:tgtEl>
                                        <p:attrNameLst>
                                          <p:attrName>style.visibility</p:attrName>
                                        </p:attrNameLst>
                                      </p:cBhvr>
                                      <p:to>
                                        <p:strVal val="visible"/>
                                      </p:to>
                                    </p:set>
                                    <p:animEffect transition="in" filter="blinds(horizontal)">
                                      <p:cBhvr>
                                        <p:cTn id="7" dur="500"/>
                                        <p:tgtEl>
                                          <p:spTgt spid="4">
                                            <p:graphicEl>
                                              <a:dgm id="{9E7BCAC3-94CD-4F77-A2B5-B38ACAAD82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BA357561-5FBA-4141-AEC0-FC019735A51F}"/>
                                            </p:graphicEl>
                                          </p:spTgt>
                                        </p:tgtEl>
                                        <p:attrNameLst>
                                          <p:attrName>style.visibility</p:attrName>
                                        </p:attrNameLst>
                                      </p:cBhvr>
                                      <p:to>
                                        <p:strVal val="visible"/>
                                      </p:to>
                                    </p:set>
                                    <p:animEffect transition="in" filter="blinds(horizontal)">
                                      <p:cBhvr>
                                        <p:cTn id="12" dur="500"/>
                                        <p:tgtEl>
                                          <p:spTgt spid="4">
                                            <p:graphicEl>
                                              <a:dgm id="{BA357561-5FBA-4141-AEC0-FC019735A51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5376672"/>
          </a:xfrm>
          <a:solidFill>
            <a:schemeClr val="bg1"/>
          </a:solidFill>
        </p:spPr>
        <p:txBody>
          <a:bodyPr>
            <a:noAutofit/>
          </a:bodyPr>
          <a:lstStyle/>
          <a:p>
            <a:r>
              <a:rPr lang="el-GR" sz="2600" b="1" dirty="0" smtClean="0"/>
              <a:t>Καταλυτικός ρόλος της διεύθυνσης του σχολείου</a:t>
            </a:r>
          </a:p>
          <a:p>
            <a:pPr lvl="1"/>
            <a:r>
              <a:rPr lang="el-GR" sz="2600" dirty="0" smtClean="0"/>
              <a:t>Εξασφάλιση χρόνου για συντονισμό και παρακολούθηση διδασκαλίας</a:t>
            </a:r>
          </a:p>
          <a:p>
            <a:pPr lvl="1"/>
            <a:r>
              <a:rPr lang="el-GR" sz="2600" b="1" dirty="0" smtClean="0">
                <a:solidFill>
                  <a:srgbClr val="0070C0"/>
                </a:solidFill>
              </a:rPr>
              <a:t>Βοήθεια στο σχεδιασμό μαθημάτων </a:t>
            </a:r>
            <a:r>
              <a:rPr lang="el-GR" sz="2600" dirty="0" smtClean="0"/>
              <a:t>με διαφοροποίηση</a:t>
            </a:r>
          </a:p>
          <a:p>
            <a:pPr lvl="1"/>
            <a:r>
              <a:rPr lang="el-GR" sz="2600" dirty="0" smtClean="0"/>
              <a:t>Παροχή </a:t>
            </a:r>
            <a:r>
              <a:rPr lang="el-GR" sz="2600" b="1" dirty="0" smtClean="0">
                <a:solidFill>
                  <a:srgbClr val="0070C0"/>
                </a:solidFill>
              </a:rPr>
              <a:t>ανατροφοδότησης μετά από παρακολούθηση της διδασκαλίας</a:t>
            </a:r>
          </a:p>
          <a:p>
            <a:pPr lvl="1"/>
            <a:r>
              <a:rPr lang="el-GR" sz="2600" b="1" dirty="0" smtClean="0">
                <a:solidFill>
                  <a:srgbClr val="0070C0"/>
                </a:solidFill>
              </a:rPr>
              <a:t>Ενθάρρυνση για ανταλλαγή επισκέψεων </a:t>
            </a:r>
            <a:r>
              <a:rPr lang="el-GR" sz="2600" dirty="0" smtClean="0"/>
              <a:t>στις τάξεις για </a:t>
            </a:r>
            <a:r>
              <a:rPr lang="el-GR" sz="2600" dirty="0" err="1" smtClean="0"/>
              <a:t>αλληλοπαρατήρηση</a:t>
            </a:r>
            <a:r>
              <a:rPr lang="el-GR" sz="2600" dirty="0" smtClean="0"/>
              <a:t> συναδέλφου</a:t>
            </a:r>
          </a:p>
          <a:p>
            <a:pPr lvl="1"/>
            <a:r>
              <a:rPr lang="el-GR" sz="2600" dirty="0" smtClean="0"/>
              <a:t>Επιμόρφωση σε σχολική βάση για τη διαφοροποίηση στα Μαθηματικά και στις Κοινωνικές Επιστήμες</a:t>
            </a:r>
          </a:p>
        </p:txBody>
      </p:sp>
      <p:sp>
        <p:nvSpPr>
          <p:cNvPr id="5" name="Title 4"/>
          <p:cNvSpPr>
            <a:spLocks noGrp="1"/>
          </p:cNvSpPr>
          <p:nvPr>
            <p:ph type="title"/>
          </p:nvPr>
        </p:nvSpPr>
        <p:spPr>
          <a:xfrm>
            <a:off x="457200" y="116632"/>
            <a:ext cx="8229600" cy="1143000"/>
          </a:xfrm>
        </p:spPr>
        <p:txBody>
          <a:bodyPr>
            <a:normAutofit fontScale="90000"/>
          </a:bodyPr>
          <a:lstStyle/>
          <a:p>
            <a:r>
              <a:rPr lang="el-GR" sz="4400" dirty="0" smtClean="0">
                <a:solidFill>
                  <a:srgbClr val="FF0000"/>
                </a:solidFill>
                <a:latin typeface="Segoe Print" pitchFamily="2" charset="0"/>
              </a:rPr>
              <a:t>Επιτυχής εφαρμογή του προγράμματος </a:t>
            </a:r>
            <a:r>
              <a:rPr lang="en-GB" sz="4400" dirty="0" smtClean="0">
                <a:solidFill>
                  <a:srgbClr val="FF0000"/>
                </a:solidFill>
                <a:latin typeface="Segoe Print" pitchFamily="2" charset="0"/>
              </a:rPr>
              <a:t>RELEASE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linds(horizontal)">
                                      <p:cBhvr>
                                        <p:cTn id="11" dur="500"/>
                                        <p:tgtEl>
                                          <p:spTgt spid="2">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2000"/>
                                        <p:tgtEl>
                                          <p:spTgt spid="2">
                                            <p:txEl>
                                              <p:pRg st="3" end="3"/>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2000"/>
                                        <p:tgtEl>
                                          <p:spTgt spid="2">
                                            <p:txEl>
                                              <p:pRg st="4" end="4"/>
                                            </p:txEl>
                                          </p:spTgt>
                                        </p:tgtEl>
                                      </p:cBhvr>
                                    </p:animEffect>
                                  </p:childTnLst>
                                </p:cTn>
                              </p:par>
                            </p:childTnLst>
                          </p:cTn>
                        </p:par>
                        <p:par>
                          <p:cTn id="20" fill="hold">
                            <p:stCondLst>
                              <p:cond delay="5000"/>
                            </p:stCondLst>
                            <p:childTnLst>
                              <p:par>
                                <p:cTn id="21" presetID="3" presetClass="entr" presetSubtype="10"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linds(horizontal)">
                                      <p:cBhvr>
                                        <p:cTn id="2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c-gc85Ru9B0/T4t5CMztrgI/AAAAAAAAAow/0IknShBe9Gw/s1600/worry+do+nothing.png">
            <a:hlinkClick r:id="rId3"/>
          </p:cNvPr>
          <p:cNvPicPr>
            <a:picLocks noChangeAspect="1" noChangeArrowheads="1"/>
          </p:cNvPicPr>
          <p:nvPr/>
        </p:nvPicPr>
        <p:blipFill rotWithShape="1">
          <a:blip r:embed="rId4" cstate="print"/>
          <a:srcRect l="9941" t="2788" r="4965" b="9011"/>
          <a:stretch/>
        </p:blipFill>
        <p:spPr bwMode="auto">
          <a:xfrm>
            <a:off x="5868144" y="4269992"/>
            <a:ext cx="3384376" cy="2633986"/>
          </a:xfrm>
          <a:prstGeom prst="rect">
            <a:avLst/>
          </a:prstGeom>
          <a:noFill/>
        </p:spPr>
      </p:pic>
      <p:sp>
        <p:nvSpPr>
          <p:cNvPr id="3" name="Content Placeholder 2"/>
          <p:cNvSpPr>
            <a:spLocks noGrp="1"/>
          </p:cNvSpPr>
          <p:nvPr>
            <p:ph idx="1"/>
          </p:nvPr>
        </p:nvSpPr>
        <p:spPr>
          <a:xfrm>
            <a:off x="0" y="1553336"/>
            <a:ext cx="9144000" cy="4827992"/>
          </a:xfrm>
        </p:spPr>
        <p:txBody>
          <a:bodyPr>
            <a:normAutofit/>
          </a:bodyPr>
          <a:lstStyle/>
          <a:p>
            <a:r>
              <a:rPr lang="el-GR" dirty="0" smtClean="0"/>
              <a:t>Περιορισμένος χρόνος για συντονισμό με τη συνάδελφο που συμμετείχε στο πρόγραμμα</a:t>
            </a:r>
          </a:p>
          <a:p>
            <a:endParaRPr lang="el-GR" dirty="0" smtClean="0"/>
          </a:p>
          <a:p>
            <a:r>
              <a:rPr lang="el-GR" dirty="0" smtClean="0"/>
              <a:t>Υλοποίηση σε διαφορετικό γνωστικό αντικείμενο</a:t>
            </a:r>
          </a:p>
          <a:p>
            <a:endParaRPr lang="el-GR" dirty="0" smtClean="0"/>
          </a:p>
          <a:p>
            <a:r>
              <a:rPr lang="el-GR" dirty="0" smtClean="0"/>
              <a:t>Χρονοβόρα διαδικασία εντοπισμού και ετοιμασίας διαφοροποιημένου υλικού για το μάθημα</a:t>
            </a:r>
          </a:p>
          <a:p>
            <a:endParaRPr lang="en-GB" dirty="0" smtClean="0"/>
          </a:p>
          <a:p>
            <a:endParaRPr lang="en-US" dirty="0"/>
          </a:p>
        </p:txBody>
      </p:sp>
      <p:sp>
        <p:nvSpPr>
          <p:cNvPr id="2" name="Title 1"/>
          <p:cNvSpPr>
            <a:spLocks noGrp="1"/>
          </p:cNvSpPr>
          <p:nvPr>
            <p:ph type="title"/>
          </p:nvPr>
        </p:nvSpPr>
        <p:spPr>
          <a:xfrm>
            <a:off x="457200" y="188640"/>
            <a:ext cx="8229600" cy="1143000"/>
          </a:xfrm>
        </p:spPr>
        <p:txBody>
          <a:bodyPr>
            <a:normAutofit fontScale="90000"/>
          </a:bodyPr>
          <a:lstStyle/>
          <a:p>
            <a:pPr algn="l"/>
            <a:r>
              <a:rPr lang="el-GR" b="1" dirty="0" smtClean="0">
                <a:solidFill>
                  <a:srgbClr val="FF0000"/>
                </a:solidFill>
                <a:latin typeface="Segoe Print" pitchFamily="2" charset="0"/>
              </a:rPr>
              <a:t>Δυσκολίες που προέκυψαν από τη συμμετοχή στο πρόγραμμα</a:t>
            </a:r>
            <a:endParaRPr lang="en-US" b="1" dirty="0">
              <a:solidFill>
                <a:srgbClr val="FF000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88640"/>
            <a:ext cx="8640960" cy="6597353"/>
          </a:xfrm>
        </p:spPr>
        <p:txBody>
          <a:bodyPr>
            <a:normAutofit lnSpcReduction="10000"/>
          </a:bodyPr>
          <a:lstStyle/>
          <a:p>
            <a:pPr>
              <a:buNone/>
            </a:pPr>
            <a:r>
              <a:rPr lang="el-GR" sz="3200" dirty="0" smtClean="0"/>
              <a:t>Καταληκτικά…</a:t>
            </a:r>
          </a:p>
          <a:p>
            <a:endParaRPr lang="el-GR" sz="3200" dirty="0" smtClean="0"/>
          </a:p>
          <a:p>
            <a:pPr>
              <a:buNone/>
            </a:pPr>
            <a:r>
              <a:rPr lang="el-GR" sz="3200" dirty="0" smtClean="0"/>
              <a:t>  </a:t>
            </a:r>
            <a:r>
              <a:rPr lang="el-GR" sz="3200" dirty="0" err="1" smtClean="0"/>
              <a:t>Αναστοχασμός</a:t>
            </a:r>
            <a:r>
              <a:rPr lang="en-GB" sz="3200" dirty="0" smtClean="0"/>
              <a:t> </a:t>
            </a:r>
            <a:r>
              <a:rPr lang="el-GR" sz="3200" dirty="0" smtClean="0"/>
              <a:t>διδακτικής πρακτικής και συναδελφική συμβουλευτική = </a:t>
            </a:r>
          </a:p>
          <a:p>
            <a:pPr>
              <a:buNone/>
            </a:pPr>
            <a:r>
              <a:rPr lang="el-GR" sz="3200" dirty="0" smtClean="0"/>
              <a:t>	ως μορφή επαγγελματικής ανάπτυξης</a:t>
            </a:r>
            <a:endParaRPr lang="el-GR" sz="3200" dirty="0" smtClean="0">
              <a:solidFill>
                <a:srgbClr val="FF0000"/>
              </a:solidFill>
              <a:latin typeface="Comic Sans MS" pitchFamily="66" charset="0"/>
            </a:endParaRPr>
          </a:p>
          <a:p>
            <a:pPr algn="ctr">
              <a:buNone/>
            </a:pPr>
            <a:endParaRPr lang="el-GR" sz="3200" dirty="0" smtClean="0">
              <a:solidFill>
                <a:srgbClr val="FF0000"/>
              </a:solidFill>
              <a:latin typeface="Comic Sans MS" pitchFamily="66" charset="0"/>
            </a:endParaRPr>
          </a:p>
          <a:p>
            <a:pPr algn="ctr">
              <a:buNone/>
            </a:pPr>
            <a:endParaRPr lang="el-GR" sz="3200" dirty="0" smtClean="0">
              <a:solidFill>
                <a:srgbClr val="FF0000"/>
              </a:solidFill>
              <a:latin typeface="Comic Sans MS" pitchFamily="66" charset="0"/>
            </a:endParaRPr>
          </a:p>
          <a:p>
            <a:pPr algn="ctr">
              <a:buNone/>
            </a:pPr>
            <a:endParaRPr lang="el-GR" sz="3200" dirty="0" smtClean="0">
              <a:solidFill>
                <a:srgbClr val="FF0000"/>
              </a:solidFill>
              <a:latin typeface="Comic Sans MS" pitchFamily="66" charset="0"/>
            </a:endParaRPr>
          </a:p>
          <a:p>
            <a:pPr algn="ctr">
              <a:buNone/>
            </a:pPr>
            <a:endParaRPr lang="el-GR" sz="3500" dirty="0" smtClean="0">
              <a:solidFill>
                <a:srgbClr val="FF0000"/>
              </a:solidFill>
              <a:latin typeface="Comic Sans MS" pitchFamily="66" charset="0"/>
            </a:endParaRPr>
          </a:p>
          <a:p>
            <a:pPr algn="ctr">
              <a:buNone/>
            </a:pPr>
            <a:endParaRPr lang="el-GR" sz="3500" dirty="0" smtClean="0">
              <a:solidFill>
                <a:srgbClr val="FF0000"/>
              </a:solidFill>
              <a:latin typeface="Comic Sans MS" pitchFamily="66" charset="0"/>
            </a:endParaRPr>
          </a:p>
          <a:p>
            <a:pPr algn="ctr">
              <a:buNone/>
            </a:pPr>
            <a:endParaRPr lang="el-GR" sz="3500" dirty="0" smtClean="0">
              <a:solidFill>
                <a:srgbClr val="FF0000"/>
              </a:solidFill>
              <a:latin typeface="Comic Sans MS" pitchFamily="66" charset="0"/>
            </a:endParaRPr>
          </a:p>
          <a:p>
            <a:pPr algn="ctr">
              <a:buNone/>
            </a:pPr>
            <a:r>
              <a:rPr lang="el-GR" sz="3500" b="1" dirty="0" smtClean="0">
                <a:solidFill>
                  <a:srgbClr val="FF0000"/>
                </a:solidFill>
                <a:latin typeface="Comic Sans MS" pitchFamily="66" charset="0"/>
              </a:rPr>
              <a:t>Ευχαριστούμε για την προσοχή σας!</a:t>
            </a:r>
            <a:endParaRPr lang="en-US" sz="3500" b="1" dirty="0">
              <a:solidFill>
                <a:srgbClr val="FF0000"/>
              </a:solidFill>
              <a:latin typeface="Comic Sans MS" pitchFamily="66" charset="0"/>
            </a:endParaRPr>
          </a:p>
        </p:txBody>
      </p:sp>
      <p:sp>
        <p:nvSpPr>
          <p:cNvPr id="1026" name="AutoShape 2" descr="data:image/jpeg;base64,/9j/4AAQSkZJRgABAQAAAQABAAD/2wCEAAkGBhQSERQUExMWFRUVGR4aGBgYGSIZHBshIR0cGyEhIB8bHyYhHCMjGx4iIC8hJSkpLS4sHyExNjAqNyYrLCkBCQoKDgwOGg8PGiwkHiI0LCwsKTAqLCosLSwsKjAsLC0sLCksKiovLSkpLiwsLCksLCksLCwvLCopLywsLCwsLP/AABEIAJcBTgMBIgACEQEDEQH/xAAcAAACAwEBAQEAAAAAAAAAAAAABgQFBwMCAQj/xABHEAACAgAEBAQDBQQFCwQDAQABAgMRAAQSIQUGEzEiQVFhBzJxFCNCgZFSYnKhFTOTsdEWJFNUY4KSssHS8HOis/E1Q4MX/8QAGgEAAgMBAQAAAAAAAAAAAAAAAAQCAwUBBv/EADMRAAEEAQMCBAQGAQUBAAAAAAEAAgMRIQQSMUFRE2FxgSKRobEFFDLB4fBCI1Ji0fEV/9oADAMBAAIRAxEAPwDccGDHPMZhURnc0qgsxPkALJ/TAhdMGFL/AP1Th9X1m+nSk/7cdeVOf4c/LJHEki6BqBavELA7Amu4P0PliAkYTQITTtHqGNLnscAOSQR900YMGDE0qjBio5i5pgySo05YB2oaV1H3P0H6+gOLDMZkiJnjXqEKWVQfm2sAH37X745Y4UzG4AOIweD0Nc/Jd8GMxm5l4jJlWmGYy0RDaREiFpi5NCIq4amoWBV/lvhik+IWXy4jjzT1mNCmZUUsEYqCQdNjv5C8Q8RvXCZOilumfEc4bZOPbjzFpswYiRcWiaHriRTFpLa72odyfSvP0xS8N+ImSnlESSkMxpdSsoY+gJFWfIGrxIuaOSqWwSvBLWkgc4OPXsmXBgwYkqUYMGDAhGDHOadUFswUepND+eDMThEZ27KCx+gFnAhdMGFXkvnc8QMv3BjWOqbVqu72Owo0L2v+66yfmHPSzZpBLlsmkJP9aCZAg/8A2gHwsp9e29eVmsSAgEZtNO0kjHujfTS3mz39L79E+4MLXJ/F5jkkkzrKjEmmeo9S/hJBoC9/IbUcdebebkyWXWYL1dbBUAagTRNlqO1A+uJbwG7ioCB7pfBZk3QrqfJMGDFfy/xQ5nLRTNGYzIurSTdDy3oWCNxt2OLDHQbVTmlpLTyEYMGKTjHOGWysqQyuQ71QCk0CaBNdgT/dgJA5XWRukNMBJ8sq7wY5ZrNLGjO7BUUWzE0AMUOU+IWRkLhJ7KKzEFWWwoLHTqUaqAJob4C4DBK62KR4LmtJA5IHHqmPBij5W5uiz6O0auuhqIcC9xYOxI3/AOmLWDPxuSEkRiO4VgSPrR2wAgiwiSN8bix4ojkLvgx5Ljtfftj1jqrRgx8VwexvH3AhGDBgwIRgwYMCEYMGDAhGDBgwIRjzJGGBDAEEUQdwQfIjHrBgQsd5m4BAnGcvAkSrE/S1ILAOp2B8/MemF/gnMEnDZpxCqFiSluC1BWN7Ai7ob3tX6NvOTVx7KfWD/wCVhii4BkxLHxWci2SFivtrLlvz0rX0J9cZjgd524Nn7L28MjfyzTONzdjcE9TIQP59Fe80fEOWXI5fo3FLOXEmg7jQQtKe41EgjzrbHzkri+aynEPsWadmD7UzFwradalWPkRtXaz7YSEzZIyyoQGjc0W7WZAwJvatxfsMMnC8xNmuNQ9eSLqRsASl6T09TFRQonYi+23tWOtkc5wdecenGUTaSKGB8W0bakN1bgQ4hueaFAe+UxfGmuhl/XqN/wAv/wBYpeWOd8xw9ly+bRjDQ038yKexUjZ09t/Y7Vi2+Nf9Vl/4n/5Rjx8U87C2Vy0SMry6lKhaZgugg9t/ESorzr2xOSw9zwaIr3SeiLH6aDTSM3NeX56tqsg+XJ8lByHFHm5hUlgwV5EUgCtAR6r8vPvufXEThvDIZ8/xQZgWEXMOGJrSRJ835DETkjhk/wBtnjjYDMRRTBWbsHBEfv6kef544cvcJzuYzOZSGRRKdYnZiKYF6YHwkEFt6rcfpiG4mrF5KbMTWh/hvDKjjF5GSQbwOvztT+BZpjwPPpZ8Lxke2po7H8v5nEDi3DIU4XkpkGmeR5AxB3YBn3/3SFFj1w3fEbg0mXyKLl+nHlxX2hUUIXcsgVqrcah2B29x2jcgcqTzLBJmenJlFVzHE4Dmyx7Ar4fFuTZvYfTpjO7w/Kr9+VWzVtER1gIAMhdts2fhrbxVnntRVXxjjmc4jmDHl5HCxRa9KOUvSo1sa7kuaH5dtzj1B8Uc0mTjUFWlDkGRxqJUBSvpZJJBJ8l9TeIHD+Iz5fO52SFokZTLr6tfL1dwB3JuthhefL1l+pqG7ldO9iluztW97VfY4rc9wtwJvP3xSbi0sDtkT2NLRsqhkktt24+d3z0WpcJ+L6PIizQGJH2EmqxfayNIoX5gmsL3MnF85ns5mFy8jrHlQ5Co5TaM6S3hPiYnt7bYaOYPhwM2uW6UoijjjCaNOrbvYNjc3vffv64QOBcQnyr5pomiXSCsnW3JGsrQHcnVsQPUYukL7DXnHceiztI3Slrp9M0bwP0usgEvAByMkjt1XvmLmaTN5HLLKdTxySKSfxUqaWPvTEX7H1xw5j5rzs0cWtmhgohFW1VgoCtvYMlDbfaydhvirjy33cJ1Ah3ZdO9rpEffatww7Xh2+L8Q6+WiUBVWKgAKABbTQA9lGKRuILif9vutJ4gjeyJrBzKQT/iBZwO9gcjgV1VZyVyF9vjeTrmLRIFICaifCGsHUKO/ocW3xUz8hzuXgVrVFR1BAPjLsLNjfsNjt7YicscTky/B85JE2hxOgDeY1CNTV+dHvik4XmJMznsmZnZyZIxqbclRKfPz8xiQIbG1reTX3Vb2SS6uWeUgsjLwARm9pd2+t2riGE8Y4pIssjLGocpp3pVIAAvYE2GJ+vtSlxrKtl8zJlxIXjSRwLJqwavTdA1tYw68Q4lFwvOSJksuZJVFO8pZ9IIDlUVa2C1bEk7H6lTzEBkglzT7s+YC37sksj/z04hIBRH+WbP7fZMaJzt7HgVFTAxpq7JHxULIsbsnlabyDyD9neLNmctriBCBdPzKDROo6gL2FDej5YVuP8ZzmezWZaCR1jyodgEcoAqGtXhPiZqLetbeWJ3OPMOZgXIRQSsgOXjal2LN239RsNu3fvhc4FxLMZcZto2iUUFlElWbLClHcmyQa9Ri57mg+GLA6/K1maWKZzXayTa5xADQR/z25FVfQLVfhzzE+bylyG5I2KMf2tgQf0NH3Bwl86ZcycchQ9i0A/LVZ/64oOE8wTZTKBYJAjZiQ6m80CBRVsNIJ12SOwA33NTOCGX+l8t1plncMo1rJ1BWkkDV7X2wGTe1rDzYtSZovy8007CA3bJtbm8AjisAHGU2/GbOlcrCgNB5CW99KkgfqQfyGETnngqZKSFISdfQV3N3bksL9rrsMPXxoyhbLQuBsshB9tS7fzFfmMV3Hee8vJIipl45S8GnrbGSMurDSNrGk9xfmfzlK1pedxo/DSo0EssemjMTS5v+ruAND9I59Bmvkk2Djbx5FoEJXrSsZCNiVVIwF+hJN/SvM4uOYeWf6NiymZhnbqvR7AUdIbavLyIN3eIvCMllRkHzGYR5GSfpoivoDWitTGiQNibG/wDKuuc4zNxLMZOGWJY1DKqKqso0OV38RNjQuxG2FwBtzzQryWw9zjMdgpgdIZLqnULAq7NDHGLXTgHAZOMyZmd5dEi6WUEah4tRC3dqqha2v/GNnOdp2yByru2pXotfiZKbwE+dMO/mNsSxm5eG5rNxZV45oyD1ALtVBIqxpIZNZB0E13Pah2zHKuUfhIzUTmJtXi6zarrUhjGhR5+IELZ868p0aO3nN+f7JXxIw9plFx3H4eB8JrII/VntRvkL1xHgk/BWgzEM2tX2da0gmrKkWQwIuj3FYmxfF6cZiS4VkjJKxovhYHVS225Ni7Fd6qsQMpxP+kJ8pBxBWoj7p4mC6g2w1DxA2U02ukg2D22m/D7Ixni+aGkfd9bp/u1KEsX5hTWJi9wEZoE/tlUPbGYnO1jN0jWk2KAILgG5HuCaBAwnHl74hwZmCWVvujCNUik3Q8ipFage3a72rcWpQ/GGU5hS0SLli1HYlwNrOq6JAIJUD28wcV3MvIEmQysknW6gdkQ0pWkvVbbn8aoP/vHfmDMZP+hsrHG8bSgq1AjWGIJk1DuBdjfb5fbHXSS1k0QL9cqqHSaEutjS9sjtg5+H4QSfUE4voCnPnfnwZJUSICSaQWoO6hewY1ubOwA70d9t1dufZc3w3OJIRHmIwpBS0tDIqtsSSCL0nfswxS8s0nEsuc6wQJHGU6mw2iXp2TsK/wCYeuIXOEyNns0+VIMRosV3U3oDG/MGUjf1xx8rjbrxkV7cqen0EDdsW23U1+/p+ofDXFEY9V5g5iz4yo0TSLBC2nUrafExLAar1NQ8hsBWw837kz4njMSRZeZCJGUL1AwIZgPMADTqryvfbCvxcaeA5MDbXOzH33mH91fyx94dIG4nw0AABYMuNv8A0tf97YiwvY4fF/t+qu1MWn1EUh8ICjLRGP0AHPez8ui2jBgwY0l4pGDBgwIVXm+WcvLmEzLxhpYwArWdqJI2uiQSaJG36YreA8hw5VMygZ3XMeFtVbLTChQ9GO/0wzYMR2i7pXCeQN2bjWMehsfXKz7hvwfhVZFmmaTURoKr0ylX6lgSbo7Vt27Vf8tch5bJMXjDPIRWtyCQPQUAB+l++GLBiLYmN4Cvl1+pmBD5CQeReD7DCq+P8tw5xFSdSQrahRKkGq7j1BxW8F+HeTysgkSMs43Uu2rT7gdr96vDKzULPljJM/8AELNTMWjl6MZ3RUVSdPkWZw1kjfYADtvVmMhjZ8ThlQimn2GJjyG9RZA+S0fI8sZeHMSZiOPTLLes2fMhjQJoWQCa88VeQ4bkeGSTSGdY2mOoiWRRQsmlGxqz52e2+M/m+I2bnhCdQIN7kQaZJB5HbaMe60TsfD2xRRyqCSKsnc+ZPuTuT9cUvnY39IQHSGw5xo0D1sDj5dFqvHuYuGZyBoZc2iqSNw2lgQQQfEKr3IrF9y79nGXjTLSLJHGoUFXD/qV2vGIHNfvY+5bPNG4licxyDs67H8/Jh+61j2xEanNlqCDs2BxrmulrVuP/AA1yublMrdSN2+bpkAMfUhlO/uKx54n8NMrLBHCuqJYySChBJLABtWoGyaG/lQ8tsV3DPizE0a9SGUyrtJ0wugH1GtwSCKahdXV2MN/BuORZqPXC1gGmBBVlPemB3Bo379xeGA2N11WVP83qmBo3upvGTQ9FMhiCqFHZQAPy2wqcb+GOUzMxmPUjZjbCMgBj5mmU0T51X6m8N2DFjmtcKcLVEM8sDt0Ti0+RpLsvIOTZIU6VLASy0xFk0TqP4rKi79PTbEfmPkNc3nIcw0pVYwAyBb1aWLije1kkHY7emGrBjhY04r+hSbqpmncHG8jv+rnnvayhfhTmwWgGZQZUuGPfUaFAldNFgPLVWHjK8jZSNoHEfjy6hUbUfKzbAGmNkm67n6Yv8GItiY3gK+f8Q1E4pzu/GLsUSaqyRg2lvmLkDK5x+pIrLIRRdDRNbCwQQa9avFK3wurIPlhPqcy9ZGK6VB06KIBJorsTffetqLfxjjsGVTqZiVY1JoX3J9FAssfYA4y3mz4ytJ4MhaJ5zMviP8Ctso/eYEnyA7kcxmSQoxa3UsAa15oEEDkAjirV3y/8N5/tEU2emWTohRGiktsnygkqtBTvQBs9z3u14t8MsnmZmlt0ZiSwjYUT5mipok96rz88YZnOKyTMTLLJKf33Z/5MSB+WIy0NwoB9QKP8sVVHVVfqrna3Ul/iB+0gUNvwgDtQrqv0lJyZk2gSBoFMabqNwQT3OoHVZ8ze+IMHw1ySSxSxxsjRMGFSMQSDYvUSdj6V73jL+TvifNk3Czs82W8wxLunuhO5A80JO3aux2PgHNWWzqk5eUPVal3VlvtasAQD61WLgGOzSVGonYCA91G7yc3zfqrDN5NJUaORQ6MKKkWDij4dyBkoHLpB4iCPEzPQIo0GJqwSL70cMWDEy0E2QqmyyMaWtcQDyLwfVUMHI+UTLNlhFcTtqILEnVsAQ12CAANj/ecU3D/hZFBm4p4ZXVYzqKMAxJoj5tqFH0J9x5O+DETGw1jhXN1moaHAPNOu83d4N39+VnPGPhKZJ5HhzHTSUkupUki21EbEahq3APah6YvuI8gwyZBMmrMgjOpH7nVvbEbXeo2Nu+1YaMGIiJgvHKsd+Ial2y3/AKaI45GAfOhjNpE5T+Ghy06zzzdVoxUYAIC7aQdyew2A7DF1wXkqHLZqbMozlpdXhJFLqYO1bX8w8+2GHBjrY2t4ChLrZ5SS93Io9BQzVDHK55jLrIrI6hlYUykWCPQg4W8r8NsjHKJBDZG4VmZlB9dLE39DYw0YMSLQeQqY5pIwQxxAPNEi/VVHHeVctnAOvHqK9mBKsPawQa9jtiJDyFlEy8mXWOllrW1nWaOoeI77EWB29sMWDBsaTdKTdRK1oYHmhmrNX3pJ3Mvw+E+Vgy8DiJYGJGoFrsG73u7N/mcTeD8hZeCSKWi80UaoHJNWqhNWnsDpFe313wyYMc8Nt3SmdZOWeHuNZ+vNnk35owYMGJpVGDBgwIRgwYMCEYMGDAhcs3FrjdbrUpF+lirx+eRl3dRAg+9aogL21FauxY014tQu13F2MfoplsUfPH584lC2Ud40Vupk5vDIqEhFBNCTyCspV1vzaQbB9l527gFZHyvLcvZxTp+yOPLuun/i1VX/AJWOmb5QzUAOmMzofEXj3okWwK3qADXRqtNdtxhl4Jx2XPwSK4CSa/uHAKxuVp9AY9yCu4snSfOmw18JziSIQN/KSNh4lJG6uvlt+RG4JBvCpIa3PKdDWFtg5WXcO5XzeZoLAyI4/rJKVdJ/EATqbY2KBuxuO+O/GOUMxljSKZ4x2ZfnA8tSeZrzW79B2xqa5SIGMrEgaJSkZCgaFNAqtdhQGw9MUXEszG8ofqBYsuS80hPgBClQl9ifFZA7UAd2AxxrmF1dEMYP81nkeRmhjbMTJ0omZUGvwuT4twh3I3A9fMAgEiz5V5/OTeVlgMiyKopm6e6lt60sezVuB2GKDi/MH2ucyEtW4jBUgInkNxQJG5PmT7ACNioyFjrHK9Fo/wAFjkYHSuu+g/daOvxqlvfKR17TG/8A48MPL/xWy2YdY5FbLuxoayChJ2A1jsT+8Fxikk6r3YD6nESfiFilWwbFkbH1/v3uu/n2xdHqJSe67q/wnQRsJ3bT639D/C/VmPE06opZ2CqBZJNAD3J2GMw+GvxIeVuhmniVYoo1Vy1M76ggvUbYvY2UbEb/ADDHnm3i5zWYdSbhhcoifhLLszkfiOu1F9gtjck4bmnbEzeV5ODTumfsCas/8RcutiEPOfVBpT/jegR/DqxXQ/Et78eU8P7kwZv0dEH/ALsJ8soUFmNACyce58lPDGJZkqNt7A3iF7CQb1tRLDYEkGqBOV+emfloFLWOg08dNeTZSz8S+ZHzGbeRldEChIFcVtQuqJWy9k0ewF9him5f4NJmnEcXyigzn5UHv6muy9z7CyHjM5ZJU0sAymj/AIEe/mDifkM7IyRqkTkxSaJhFAxWtDEMNCFRepHIG438huxp9T452nBVUuibEQS74Us82chvAVky0byRaQH027hhfiYDchhW4G1VQFYWX4VOVJ6GYAG99KQAfnp7Y3FZgQlrm10EHwQzLfs1R+Iexx1zWbDOH05sFRWkQzhD33K9Oid+/sMTa54GQT7FKOa3dg4WO8M4EubhkbLM4mirXA5Darv5GAB3o+Fgd9idwcWnw54FnTJDmYahSMmnlunWyCAg8TKV8zpFgEEkYY8+t5xE0vGJY26sjxtExRSGO7hT8upb8upi+i4vbRhYyIXtUkPhBIUsoVavSQpAY0DQoEG8LavUSQnbHk1fopOjb0Nq3Z8ydznGUn9iKMKPoHV2/Vjj0uYzS/LmVf2liB/nGY/7jisfNyO7JAisUrWzsVUEiwo0hiWIo9qAIO91jhNxZyoCIqy9VY3SQmlJF907g2pBHcN9QM0anWYdZz6KPhs7Js4Rx4yP0pVCS1Yo2kgFWUJAO1i1IsWO4omrl+IKjq1l5j0lmbunaE01jXa70O3mMK/M+ekGWmBBgzEaNJE6vYJUblHoV4SVIYKQGJ3G+IUvCs5KkUUYWMCqbQiqEKsrbrPL4WVvJDf88bem1e5n+rhwx6+iXfHRwmR/iHI8uSEcaKmYapA1synrdEgMCBtubIPlifkufw/21jCenlD8ytZca3S6IAWtBbudt8Z6eUMxEY6zK3G1pRkNHUHsfdftC98c8vwjMwVpcyp1A0iBWfcK2lmD9O6aiPFsfFRONFsM/Jaf7/KoMjO62DgPHRmhIRG8fTfQdRU2aDGijHsCL98WmMfy659pWaKf7PrVQQVCFyC2+kNMSQpAvw7ACjWGP4bcXzEsuZTMTNJ0wo3qgQ8qNRCqaOkd8Dg5hAcCLXQQeCn3BgwYEIwYMGBCMGDBgQjBgwYEIwYMGBCMeZZQqlmIAAsk7AAbknHrCj8UOKCLISJqAaYrGBdEgsNdDufBd/XHCaFoGUt8b+Jk0rEZaoovJyoaRx603hQHyBDH1o7CgbmLMk2c3mL/APUr+QAH8sUH2v3x2yCyTtpgRpW89AsD+JvlX8yMZrnyON2mw0DoE0ZLn7ORH+uEo/ZlQH+aaG/W8QpuZzJEkDwyMXdjOsbgdbUSxCGi5u7IJSgKLEb4M58P8wrQkPrL+CUpQEIZk8Sht2pdVt3sL4QMLfEYWjLRyD72H13pgNmF9w2xHkQcc3F1Am12q6Utp5Tz8edyhgmjp4Asc0bKoptIIK6CV79mWtwaqsK/M7JE0hXXMYmMaF0ttYTqlFnhdZFpTfjU9juThN5c45JG7yZYEJPQlMShRH1GNhRfgawAvcjxncsCbySZUy0pWlWPNRN3oDXE0d37kjfzNnGtHAJmtceLDT3F8+iiyI3d4sBSszOA8SNplWUAgrPPmhuyqlxs6Ah2ahZPY+QNUnNuaWZ8vlo2csrEMjKIkRg/SAEaErS0zXbncU12MTuB52N8xBGnTt50JCld6bWSa7mlO+IXHuHNPCkqVrjeSXvpJtmbwt5G6YXsSB6YlL+G7CY2myBf1457J6Jvhzg3x8r6HF8c9VWS8m5hfmzEQHrpP9xoD9T9cWWR+H6MC02ZkKgEtWmJQBub77Ab4sYeE5roM2boRTAGOdGVlGpRV6flBNEGgLJG1i7Hh/EQDoekk80bz9St/Ov0+hAO2MB+9mD9ky7WSPbXiE++FDy/KOQQxhFR2kQyJqYvrUV4hZ0keIfriJx7gEeYkjEjsIowQI0AWyavxeWwAoAee++GibPUu9KAPPYD/oMUUzrK6sCTGrA6hvrbcKqAbvubsXZAAveoNcS6xaowf1pdyXIzwzRSvODGksZ8AIkrWADfZSNia963rDBPys8KqPtKFNQS+kWay4j3PVonUaJ9bw58G5G1APmyW1HV9nOkxr20htrcitRF6dV96GPnGeVlhRxGjHLybuqWzxN/pEuywsAkCyGAIBthh/wXloMmfJKx6hsb/h4VXw3liGFDO6y5mSMFlWgTY3+7jGlNXoTZ98MRcmTT0nC6NXUJXTd1oq9Wqt+1V54pslxwhR1FLqNhNApkjb6hNTRn1UigezHEj/KSNtk6kh/ZSKQn/lAH5kYWsZAapvdudutUfFOXsv1AF1QF2IAiNKTRY+FgyDZSdgMT+C8KOSmjaOeSRppkjdWoKy0b8KigyL95q70pB22xB4jxsI7SuoaSJSVhU6zEp2aSYpYU0PlWyFDBdRJqdyJwlwrZjd5ndg0qqNJ3Ulk6hsK1nVpo2gUfILvjAc4FoqufNE0gc0M/fCZp8/mg7gIAn4W6bMQOoVOwa3OgaqAHf238PnM30jJpWzsF0NYFbMQCzbnutWL9iT0zrZhEsOSQoJNRhf3td1sALGnfv3x4TOZiQBo9VdhYSjTEMW3vsLGnz7+2r+YaMbUkNMSL3CvVKfG8pGc0pzVo7zgrqG0qNGFRLO2lZKBT9obinsylbrvLDIDSlb3INEBgwI+UhwaI81xb8xdVYJRIskkXScORoF6qUHYal02WLBSAFGx3wnZLiUgjWSWZHkiBU5mD75CO5WdFpj66l7Gz4LOrMlppJrnum4nbBtwfT++6a+GcPeEFFZGQoW6j2ZGlZiSWC0umtOy0dq2AGIM3BH6omkkDMFjtUXSvUVSpfck14jpXy7myBUZea62YQE/u5lF/VZQjL/OvfAvFJMz4EIo9xlm68h9uoAsUP8RYn0KncUC8DbwuNLWm7XjNTwzQBsydEazAIxPcrIyDevlYAgjtpLb+eLPlzLWZGQFUaRmjBGnwkJZo1pDPrcD0a/PFByzx1JpwHjaPpv0YFTeOICMlizbAudJTw3pG1AEszzDNQIBG/mfm/X/DEvysmpfxTQQSb+gHdVzahvPUrhJlVF7CgPT8t998Uc/DlKs2geBt2B0k13O99hQ3OL5FcqzC2e/KjQ8yL88IXMHENAmlltdKne9Wordew1NQ39RjZn1MkRDWFYrhxhdeK8xZLKotKGkO6qh1SbHux2VQd+5+l4VeCfEGfKyzyRRxffG6fU1DXI4+Ur+3X5YUJ8+Wcs7ancksfU+Z9h5D8hjz9p3r2v8A8/8APLCr5pH1vN0tCKEMC1PI/G+cH77LxOP9mzRn/wB2sH+WHrlf4i5XPEIjGOX/AEUlBj66SCVf8jfqBj85HM71/wCf+d/0OBc3TCjRFMCDRBB7gjcEGjYxwPd1UywdF+tcGFD4Yc2tnsnchuaFunIf2tgVb/eU7+4bDfi5VIwYMGBCMGDBgQjBgwYEIxnXOnDoHnkGd1hXeIxOCVGnSE0hh20yM7MvowbettFx4mhV1KsAysCCDuCDsQR5gjEHs3irUmu2m1lGQ5Pyq5hozlwxQK33jNJYJcHZiV20+nnh0y8RRlVFiWAIbABDBrFUB4dOm787rFdxbgEsJUrrdY76cqDqSIDVpIneZNhuvi2BrUNZr05qK7N0GP7uYWM/mkwVl+lmvXCMu+8hPmRjxjCvKkEK9RkaUDxFFKqT+6CSRt74XM1FlZ0kkzcSMkTmMO4s9wuxFMPGStA9wcdhxt5/DGVF/wCgb7TL+RVelH/ExIHt3wwcJ4GIVE2YCxRwKWjjuxGADbu34n0k+oFtuxOrBE1zgRVX1XHTNYzbysz5immV+jlY2GVZ4nCCM+PSF1PGSPk8NntZUtdE6n3kjhHTygZ18c/3jhgDQIGhT/ClfmW9cU3FPiHNmkkhiyqUwttUwQ9PVvq1hQC6AigxI376Tgg57zshITIxk+0wwxKXDT7Yx8HJPQniyVS6UgBrsD907pl1BsKoPqFAP92M35jy/wBnnlhKgxv94gPy6WJ1LXalksV6FcXWW5k4nLq6fD0bSdJ++XYjuL1i/wAsQ+L5XiOZeJpOFwsYixAZo3BDCjs0m24Bv93BoZX6aTfViuO6sY/w35Hsr3k3jY/o5I2VpWRzl1TYmTbUo32oREaidgAfphY51CwRPoy8iMsixshKy5UFhr2LjUtoRQUKASorcXK+FeaE+cnYQRQ9GMbRoY7MjfiU7WvSIDC9m74c+FJE+UkknCGOdpJX6laShJ03e1CJV/TF8gElktq+nZLh7WybhxfF9O1rEX44qhGWOLUN5FEKqVAO4ViWGojdfDXYkeR0XKZbMJNIYMu6mJVJeYpJmCrat4wG6S3RGlQL07knYI/JfB5Fz0OYkykpyskorVE5RNWymyLpG0AM9judyLG05k6M7Cw7TRvGfcrUifovU/XC8MdCym9aY2kNj98g9cDHb+eyquHc5BNp36iMgeOaOJqYFtGllXVTaioHay1UCN7P/KqMHS8c0chFpGyeOT+AKSDW17+GwWob4TuF8vxR5riEr6UihmMhZCVkVgUzG4UnUhUglSB8qkC7bF9keMxjMSTNrmVgFhkhQyqqmtSFY1LI+oAtd2NG4rSGWggZWaXAnCWc5x9c7nXyseTWCdi8f2hpCsiFVJLEQ/NVbDqV238sd+KcGmiifMSRSBMshZ4pcw8qTHa1H3jUqiyGYBrK2tAg9osufs2YkHD3ZxLIYJQojzLAklZSGqQEMa9WUXp304iR8f4jmGhizeQZ4GI6iomjqbGtZd9ITVRZTVgVuLUwMYJBKZBDgS2gBV/EM+l0c9ha68N49lc7HBryaQrFmRGPCGi3XVQcKAtlltWAs1WrDTxPmtBFIQsqoQVWcjTHq+UeMm1BbYOQFutzYuDCkUM82vKmONowgjhgaRZQd2ZzEhW1NoFO4Go2Q4qNkFg0HKPJJHHJIBl4i566hSZDZA1orFSVDknSO4sKtldEvI5pJLRQ7c0vMXEcxKRJFPHEsviiR1MrsqmwS3UXUCCTQBoMNzQqXwjNTtL0mJV10tQe43X5WZbAIHqn4SR3BBCnHDJw/MESxRQQszuZ1cyl0XdIE17oaIGne6YrRNi0zGWzk88HQJikEDGUhqCdRkpWO5NFG7bnSe2Ed0jZKPCajhjlAAIHnePdOuUyMrQSRzOwZ7GpTTLagEqd6OqyPTbt2GY8w5CfKpmIo2R41aJDIqhFQOAOmsYGkPZ1sxJ8LLe9AafLK2WybMzGVoYixY93KqTvXrWKvifKry5RMqrKoJDyzGy2sOJCwXsxd7JtgBfY9g41jCW7xgUliSwEMPuqXhGRlnyy52XNJ1KdXaaNTGESRwpCqU0laJu97N+Wmk4vx3M5EBsoZ2yaBLMqLTMzEMfHUqhiQRpAUE7bYZs7yLl8rkZdGt2juYNI5bxKwkJC2EQkr+FRjhxyBZGVQMs8i3SzudIv8WgA6j7kCt6O5xVNMIpLa0ZtWRx72UTwl7lQRyNlykLRSQv/AJxVmE/dP4y1aS5LAiqbc2CBeHXLIxKfKa2Jrv8Ay9B+mFrgHCzloMuUq81E8kir4VLhgyae9KI3KD91EwyRD5mIJOrY15fU3740NJGGRY5P3Sc7tz174fEVZ2BNE9j6dqG/57YUucMtCZlhl/qSjlUJpWaxe21sEuu5+YjcCnGHNxxgEsTYII0k770RQxnfxZyobLRzAlgJlU6loC0k7AgedY7qovEY4nHYohIa9vVQMzy9ltIhWOlk8YZSdVgCjqNk7MaHar23xKg+H8Ag6QV5DJKpaQuqvGArDUPDTAdtFb6j6bLPAOalVFhmJUIbilA1FKugw81okfwmj6h0yfGSy2F6g/bgZZFP5agy/SjXqcecf4keFuWx4FBR4uR4Y8vLA6WGew+u3agNLWFAQi2GkAir76jdXw7lbLjXCys+oKzMx8Q+cLpK1pqj29d7xfZvi5AJKFAPxTMsSD9SW/Rf0wm8d5sXQ8cDa2k/rZq0giq0xjuBW1+l0SSWxxniPtFxsGQn34VQRQ5mWLLmQo0ety5BDEFAhQgAGgzA0B5X+EnQY+ORtmWywsyKmtjXhHy7X+1Tqa9GHrjGPhfxpYFLk6Vy8tv5fdSqEb8g6h/93GhckQs88kr/ADBBq/jmbqsP91VjH0rGvGKaBazXmzadcGDBiagjBgwYEIwYMGBCMGDEfP51YY2kayFHYdyewA9yaA9zgQqHmzi0mlo4Tp0tF1pAaKh5FXSvo5Ukk/hWj3ZSKrhXA2zHUkWctLFK8dTM066KQ6SpcFTqGoGwfqCKkZ6zwwqwKz5l9LX3WVnpiPXpBSVP7MYwtpmcojymRjM5clmWMppIpCAUIO5Xfeib7XjH1uq8CYWC4EfpHrz27q+Nttx81YcXyr5RpEjzU2pIGmAD6QJC7sW0DbSzH5W1ChQ88R/iJzRIEGUlCo48crXpSVb+7Ck2QGYWw30ldPiBsw3ELtI2WYqwRWaHpUZFjcOQGP7dhWuzuo2rF/8AE9DJk0lgBe/ExXsYQBMxP00Kw872HzYlpJjqBI4WOKHbH7+S64bS20hcP5gy8aKGjDt3dvtCjUxFE7L28gPIAfXE4c8xfKI1SOt1jnVWb2L1YH0APvhcjmk8klNf7Nz5A/s+hB/MY9GST/Ry/wBk/wD24tdHNIBuaSBwMkew4Uo42sdvaM9+T7Xdeye8n8W4YkCR5aNEXsBmFr/lwp89c3pnZYpBGEKIyMVlV7FqR2oivF698V0WZdharIQfMRsfb9n1x6Mkn+jl/sn/AO3EyNQRWw16FXROMUglAs+efmnv4b8w5DL8OYiWCKe5TIGZUYkM5TufENNVV+fneL3lricU02XhQk/ZcuyuCtDV9zHYvuLEi36hvzy7I8Jy8mXldi5fSS7amRRIy301BoEjYHbcn3oaBwVPsE82YzbKQ0QYNGGZm6kpPy6bB2A0gtQB3xZHKTiuOfkl9UPia5ud1k+XpnvhW3EObJYYMvNoWTql9QvRsDa0aP4RVVuSLoWcfDmVhhgd2VEhzsqlmIVVUvPGLJ2ApwP0wq8L4yc7NlchNEEiQEWsjB3+4IN0ANLq90PIjc3t95p42pOZyDxt01zAkeVW+UF0l3AFqPFQN2T2HchlzXssngC/79FTGA8gfP50mHN5yHMZsnJtHmB0W+1xxspEisUVN70lwNdWe1gkagcVM2Qy0auhiy6grRllyrLmEX8WwiqRgvZ/DvRIat+fIOVEOfKwxPRSpGJZ10EF0cOxIB1roK+ffyvDxzpm+lw/NONiInAI8iRpH8ziEUm9u6l2WECTaw/36rMp/ig7ymN4VbKSIyaLIlK0FvWWosVJOnb+KwTin4U+Q4fKc1C007pfRjaIQiOwQeo9ePuR4Qe/YncUboqoFcihQs7dux9jtjyVRSCzk/s6mv8AQeZ99zivxSvXu/AtOMNJAoWL+/P0q+Mcpwl5tHEIvs+fMUbEiWI6WEbFe8UgBY7htmG/tY8VhweLLQyK8QSXMKG6Mcav0Yr8Bdnkq9jRC13ICk7ip+HqK3EUSQK8c0bxlGAKnbqWQe/9WKwy8c4P9indhG/RlKiNhqlqk+Q/M602thtppu/liMkjmt3gWf70XkPx3THSTuELTWKGTz/K+5nLIdEcrzTGQkHVK9GlLFimvSKIFADYla8sfP6PgEulk1u6lupIS7NpIUgsxJNArt2o7eeIORz/AFZncbiNRGNjsW8b9/bQPyx64vndISU7dJwSf3W8DfybV/ujGcZ7NEm15b80b2km+2eV8k4bCkjRvGrJLZS96NWyfSrZfbWOyjF1kfiKMuoy8ySSyotqylfGgIALlmFN5HY3Wod6FFKDmTHGqyeORAJNLIqnUDesgeQPy2T287x45t4ZDHn9MKBBFEi7XuWLs2ondyRpNknsN8af4XE/USjdgdU7p3TgGV1gcURz5qRxLnfMZsSRFlyykEPGtNJpIIsu4IKkeaqPS7BGFfM8RkzwjTMdOREPU1GMBwDYRdQIHiXxMAo7D1GPfGnRo3SRCCQVR2j1rbeEUV1EWTVbHHTJ5cCIrpdb3LEBSxPcgAkrWwANEAD0x6Q6GMysoCm2fMnoE347gx2clX3LXOnWRJJ5oo2hRIog7oCQUTXIdR3LMvlsAK7lrvpuaIXABzmX/towB+hxF5E5JyU+TBaNiyvIhqWRRs7VsGA+UjtiB8Q+VcvB9niyyukszkX1ZDtsg7sfxyIfyx52Zj2uNnjz/hXmFsnxbjlW39OZZe2by5PqJ0/7sUXNnQz0IjPEIk0kMtyoy2L7jWD2Prj3zVyrBDn8nDGHCSFA46rnVcqqe7WLUkbY9cc5Vy+X4plYysn2ecAFeq/zHWnfVfzNGe+Kdpv08/4Q3StaQWuISJ/kEWZVjz2Ukd2VFVXskswHYE7C7PsDjSeE/A+CEEtmHeRgASYoyvrsrqxH/FfvidLydlGmjTJ2siN1GlEryCMo5AGlnKljIpUg+SSDY1hmy3HdJEeaAhkOwJP3Un8Dnaz+w1MPQjcsNZinK8Ejqsl5r+FOYOZiCtlVjYaUk0tGC5PZwA9M2wU3RqtiQDVZz4Vyx6wMzDLIgJaOFHkIoXTEAKl/vEY3bjnCFzUJhdmCN8wWvEPQ35XR2rtXYnHhsxl8pGkZZUFUqgDU3lsiC2J/dGOhgGApFxKxZeBRQRLTlFkgKSMi9SSYtTVp0t8tWCBe9bAXhx+HnxCgNZeZXizEjFnLgKpkIHh+YlKUBVDAWAN7NYqMzkc0qNH9jzaxRqSJldIyUUHSaLWDoAtDZvuBhb5d5XzWbmjVkOiBlWSQqsgFtrsnWTPqcblTpFt27YVh8Vthyd2xPsk1g9azWMdc4x6reeHcbgzBYQzRyafm0MGruPL3BF+xxNwlhOjxZaodVRqAFDxo90P4suD+Z9cOmHUgjBgwYEIwYMGBCMVHM76YVY/KksTP7KJFJP0X5j7A4rs78S8hE7xtPbJYbQjOLHcWoIsHY77fkagcSnkz1xyoY8qyHwrLTyXtTmM7LpJOlWYHaztWFdVq4tK3dIfQdT6KbGF3CvOaOHF40lRdUuXYyKPNhRV0HuyEgfvacYlks5O4edJVWJnZ0DkiqZtJagRRu2W6Y1jVeF8yZj7OI1i1PGWi+0SMBG2himulJdiasrSjVY1VvjP+I8AjywYpmkk6bgGOQ9N0Z2G4VdOruWFaduzFQQUdWI5akZkkD5c/umoG0CHjB9s+vPyUXlzOT5fMQNM5daoHS9skjVYXTqb7wqQSBYUBbF41LlfiEbZX7M+pHVZAI5FKEx6mC0GHiAQqDV1sDWM54X00kgCspPWj/ECTTAAfQDYAbACgABh74jw1cwqqzuoVtXgIVrramq1r1Wie11YOX/8AS8CfxHNw7BoAdScACrsn+FfqNPQDVmsLZsu32eJpVCQltRRI1vLw7mR2Wmvys2P1x6llzUaukpKzkWqslaQdho/bs9mthfr5tmQibK2JY0KK5Ec8oMkUaBVUM0SUVZgoBkvSACSV+U+87zFwxoTH1UWSI9aIEN0Y5FAbTGzKv3bMtadgQaA3GPZ6T8TD2AsILa78f3sl2zvjw4YVRxbKHJZmWEH7tVQr5VaCzfoWDHfzB332plzGf0F/s8ksfcTxwkjT5nQd22818PuRjUs5waDN8QieQAlMushjJBD27aLXzEZDexLLfYY6Zrls9S+kslkFswZKzIJ/Eh0hUVP2AaIvbuGZGtLWNawZHJ/v97I/NFrGhoyOUh8i8HgzhEM2u3y4nXQ+kazJLGzgCxq06R5rV7HviDx7mJ1zmYjkL5iGJuklOsTr07Fhkjo7s4II7Eem99wPJv8A0pFIsigKXVrG7DXmyaqhuASfIEL9MIkebiYSTuwBdy7k7G2Jbt3Ng/mMZ0gafflLFxu7THDzTkYmy+ZhimkzcegSKxZEBEBiaiQVv5R23A27nESLm6SXMf50ayk04kmiWgANlB1hQ5C0pO4sBvWsUelVdWVS0cq6j3sEVvRFm1Isd/De+Oss8TK+ki0vUD4e3qCLr398cJJ5UQK4W+8H5fgyobopp1VfiLbC9KjUTSrZpRsLwvfFrPiPhrgizLJGij1OsOf5KcevhXzD9pyCKzXJl/un73Q+U77/AC7b+athc+OvFemuUTbdnc6uw0qqgmt+7UMBw3Cv0wuZtnqFn+IXDkAaWgB94RsK/CuPh4iwZQ0ZiU73LaE7fhDAavr2xHhlWMTFWWy/42oHZd79TZ3+mFape+OrikLXtNgXn26Jm5b4iIM9lHYDSJlBJ7DUDHf6vjYudMysaZeRzSLOLPfvHKo2G5tiBQ33x+eczxVlVSYmjJ3XWrC6/YNU3rf+ONM+LfMrxHLPGQepCWjNg6CSNTVvZKlQDR219+xnR2Ftf0ryf45O18omh+LH2P8AOeqss5mcjK2ueFh2BkkhdBXu9Ch/FQxC4dksplyheIGRooZkARpWGpTZA8VUy99qPnhAk44sa64c/mGmG5Dq5jf20sKX2sn8u44Zbml38Dytl4yWLNEGZmANKincqqpSqOwA89hhVsZ2nB+v2q15wauRw37BY8iPocnyr6LYF4zHNLl411rIZkIR0ZCQtsxGoU1KCTROFXjOcaXiGbcikEmhP/5jQTfmCwPv39sJ55o6Djo5iWaL5qlDao2U2rKzAXXeh3ogjcHEnIZjO5gyyQ5dnXW1l9MUYLHV88jLbaibTfuO3nsfhJbCS5+B/wB/+KMssuoYLbR+X0OQp/MeZVYlLED72L+Uik/yBOLQkUcKPEc1LF93mo3EokQlXi00Na7LV2pAO/nuMS8jms3NIfs2VknjWgQsdaNu2q6v900fbHofzDB8ZODX7pXw3HAGVqPwmzrGPMwuPkl1qfLS48vM0ytuf7qxz4t/nHHoI+65dQx+oBk/5miwu/CXjTjiE0M6tG7xgBXjKHUpLaaPopYgmiRfphj5CUzcQz+ZIOzmMWKO7Hbf/Zxx/rjzuqoynbwTf7/daUN7Ba8c8/8A5TIfxR//ADpjp8Xss4ggniB6kUulaFkFqKnf/aom3n2x35w4RNJxHJSRxM6IyamFUtTKxvf9kXiw4pwKLOyZiPMFiqCML4yAuxa9PyE6v2gboA7YV2k7gPb5K2xhU3IuYXL5poNJ/wA4TWHru0Y0tqPqylW+urzO79NCrqVZQynYgiwfqD3wix8gZeCOadZZJJUifQ4bSU8JNgx0b28yR6Ab4iQ8UzWkH7ZNuB3WE+X/AKWLdFpZTHscbIV5Z4ziY+Fe8ycKhy0IkjEsaiSMMkMjoGDOqkBEdVB38qxBy3MSQ39myQQt3aRwrN9SnUZv944XOI8RzM5QB55VSQMepohQ6b2GmMM3iryK1dG6xG4vzGcvEWeFw3ZBYZWY9hqUmh3JsDYHGnDowcP58lYzTtAJkTDmuaM45YNIkKitPSUMxBHm0l1R9FHlj1yZxsRtmQzSTSu8ehNWp28FbajSgFWs7KKHbzypud5w1uY2B/DWj9Gs1+d4deETvlnTMxTxaZYBrcxMyxhwZFsdQMzakCgChqejvQN+t0zNPHtIp3z+uehUHPgMfwcpmaSV+KRdUIrgx+FCSABHmnosa1EBhZoDft5l8wi8F4xlUJzMn2iSZo1klkMMmhAyhLUBAAvg02BZ0nvvh2y2YWRFdGDKwBBHYg4xkqumDBgwIRiq5qldclmDHesRNVd+xsj3A3Hvi1wYELI4EhZApjjZK28IIryrb088c+X82crmvswYtBIuuJSbMZGolQTuUIBIB7fnh25j5KjeNny0SRzjxDT4BJ6qwFL4h2Y9jR9bTOGcrvmc/EJ4zHFlwWlDsoLah4UpWNg1qYGvD3sNvjzaEyAxOyD17HoVpmdjmbxgjou2SyeZm0iGDq5eNJoi6uB1uqdtOvSDoIGpgSNyQSQVx6nySq/UmjgzpjTo6nhLfITq0CNXLUxIZiEAqq71qCzIAAGUAdhYwqcS4LIHHTMUsYYuAZTE4LarHgGlxRoaq3Iv5bwzJE+KMeCLd7f+fwkt+4/FwofD+BZPMjTHlkyebjUSK0cYrxAi1OkCVDZUqaI/dNHEbh+cnSQw5oRrIosBQw1erLqJDp7g2OzBTthh4DwjpSCR3jULH0441bVpBIJJdjbE6VHYdvM7i04pkoMwmiXSR3BBplPkysN1YeoxTqdCNXEPEFP7rscvhnHCy3jmY+15s5dmIy8IDSKDXUc0QGI30gHsO5Bvyx1zawiMr00WMAg0oAArfsNtsRsry5m48zmgV+0NqTxR6QxWiFYoWFBh5rY1BxtWH/l7kqKONHzEaSTnxMWGsIe4VL2AXtYFkgnzxCDROY0RjAAHz6/VO+PGxu/knp/2vMfLgzmVysk1pmViX7z8QJUEg3vudzVEG6Is4j5vlfNrG3SnDMB4blzK3+uZYXXa9rq9sOODGwstZRwvl/Nw5gXEDJLFJAjS6SwUmRy5KyOdmddZ2BAAHiYDHDLfDPLppUprkUeASZgx5hwuxaKIkxooNlVfVf4it3h94++YhnjzEUInTQ0ci2Q62wYMtKxYGqIAv5T5HFWebILLNlog5ZWbVLEG1LsppyHtfLw2PbHEJL4tybmEzEESDqGU6onYFPDXjEo/AyI1n12oX4RY5n4cw2BKqvLelHlnOXklYd+gibKAR4S+sn2FMWCXjOcknjzEWUBiiR0YEtbBzG1raBttH4VcEHaz295jmuF9XWy0WojSwaWMNQNgES6H2O9Ed98CEuctcJk4VxDLjxfZ87cYLim1UXVZBZHUDCrBpgzEdqwzycupmppM8dpF+7hYL1GRI2YMyKduo51aTRoadiSwPuPOz56WADLiOCKQStI5JvSDpCAqASSfmBIAB3sjHWfleeJ3bKZh1R2LmJnpVZiWbSzRyBQWJOnR3J38sCF4h5bGYVkmhlWJh4455OuHBB0srFy0UqmrKmv4tmVe5M+FsMLZiZWDOJXSBnVX0aWKF9NAF7BAuwNOr8RGGJuF8QfYzFR5kyof5JlUJ/41+uOMHJM2XtstmpLcl5AzlQzHdmBIkAv95HP72BSDiBQK9Ly+Jz0popxEwOoTv10mHY6hrPRkvxKUrb6aVRuZfhTmJ2EWWnSsqgjSOa6MZLOjBlBokkoQRXgsUCAH08O4g23WK+pMsZr8lyak/quLXgHARlg5aR5ZZW1SSOTZoUAASdKgdl+vrjqisMj+CfFCaIyw9zIa/kt4k5r4E8RQLoly0u2+7IR+q0R77fTH6AwYEL88ZX4QZyOWH7Y0EcEkqxsVclvFew2oE1QJ8yO+NlzXLIUxjLxQ6UTSomBZI1H4UjFUXPzPd7b6u2LjiXDI8xE0UyB437qf1H0IO4I7HC6OQ9G0c3h9HVr/AFikiB/ME4EKNzTytl2y+XikRQTOixliGEWr5lQuPloEKpFAlaA0qBYZzlRFREhghdEGlIpTUMY3tggU63Y7Fm37m9yG4L8OoH/rz1D5UugA+RslnNehcr6jAvJ0qbR5g6fIM86Ef2U6p+iLgQvua4OsEKZvTplywLgOwcrHXjhD9ytXpJNg15WuGvCtFyMHZWzMrTBSGEeqQoSDY1CWWQmjvQoeoOGnAhGETmbkr+kJ5h13iKaRQ3U6kG5B7EVsw8iR54e8U0gminldITKsgQgq6qQVBBBDEexBHv2reTXFpsLhF4SbH8MTl+pmGzDEpHKdK9m1KxN7DaydvQ1ikyvGfAt/sj+7Gk8QzWYlikjGUYF0ZQTKlCwRZok0L8gcRc18P8noJXKoXC7BHaEMQPVCAL9aw9BrAwkyC7pM6aRsNgi7SOONDCXzrxrqyhR8sKn82Is/ooA/M4seL54vKcrl+HSwZiyoU5iSVwQC3yEhD4QSCSy1vuMWfJnwmbMJM2aWSBwwCCRAdW1kkNubJ7g42W6iOECV4rsLFm+DQvCnPqGSt2Nsd1UcH4Z9m6jyOj6kAFA7C9Ru/ethfbGhco/DmJZI8zmkVZwQ8UQpSnmCxXdm9r0jtRq8fD8K5AVP2lGCsG0mNkujYGpZbXcDcbjE7ieVWKLT/RSGQmg4jGYjH77EDqtXoVBJoWBbDK12t8bDDzyepRNIwNEcXC8c0aIlTKZddUhEatZs6QzNDGT5299+0ayE+VuHC8gIIY4gbEahb9aG5PuTv+eFzk7lXpVNItNvoQ1a3QLtp2DsABpXZEAUeeG3GWlEYMGDAhGDBgwIRiFmOCwOxZ4ImY9yyKSfLuReDBgQuf8Ak7lv9Wh/sl/wwf5O5b/Vof7Jf8MGDAhH+TuW/wBWh/sl/wAMH+TuW/1aH+yX/DBgwIUjKcMiiJMcUaE99CBb/QYk4MGBCMGDBgQjBgwYEIwYMGBCMGDBgQjBgwYEIwYMGBCMGDBgQjBgwYEIwYMGBCMGDBgQjBgwYEIwYMGBCjPw6MyrMY1MqqVV68QU0SL71tiTgwYEIwYMGBCMGDBgQjBgwYEL/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3"/>
          <p:cNvPicPr>
            <a:picLocks noChangeAspect="1" noChangeArrowheads="1"/>
          </p:cNvPicPr>
          <p:nvPr/>
        </p:nvPicPr>
        <p:blipFill>
          <a:blip r:embed="rId2" cstate="print"/>
          <a:srcRect/>
          <a:stretch>
            <a:fillRect/>
          </a:stretch>
        </p:blipFill>
        <p:spPr bwMode="auto">
          <a:xfrm>
            <a:off x="2987824" y="2852936"/>
            <a:ext cx="3312368" cy="22243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blinds(horizontal)">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blinds(horizontal)">
                                      <p:cBhvr>
                                        <p:cTn id="15" dur="500"/>
                                        <p:tgtEl>
                                          <p:spTgt spid="2">
                                            <p:txEl>
                                              <p:pRg st="10" end="10"/>
                                            </p:txEl>
                                          </p:spTgt>
                                        </p:tgtEl>
                                      </p:cBhvr>
                                    </p:animEffect>
                                  </p:childTnLst>
                                </p:cTn>
                              </p:par>
                              <p:par>
                                <p:cTn id="16" presetID="6" presetClass="emph" presetSubtype="0" fill="hold" nodeType="withEffect">
                                  <p:stCondLst>
                                    <p:cond delay="0"/>
                                  </p:stCondLst>
                                  <p:childTnLst>
                                    <p:animScale>
                                      <p:cBhvr>
                                        <p:cTn id="17" dur="1000" fill="hold"/>
                                        <p:tgtEl>
                                          <p:spTgt spid="2">
                                            <p:txEl>
                                              <p:pRg st="10" end="10"/>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Η διαφοροποίηση της εργασίας στα Μαθηματικά και στα Αγγλικά </a:t>
            </a:r>
          </a:p>
          <a:p>
            <a:pPr>
              <a:buNone/>
            </a:pPr>
            <a:r>
              <a:rPr lang="el-GR" dirty="0" smtClean="0"/>
              <a:t>	με σκοπό: </a:t>
            </a:r>
            <a:endParaRPr lang="en-GB" dirty="0" smtClean="0"/>
          </a:p>
          <a:p>
            <a:endParaRPr lang="en-US" dirty="0" smtClean="0"/>
          </a:p>
          <a:p>
            <a:pPr lvl="1"/>
            <a:r>
              <a:rPr lang="el-GR" dirty="0" smtClean="0"/>
              <a:t>την ανάπτυξη θετικών στάσεων για το μάθημα από μέρους των παιδιών</a:t>
            </a:r>
          </a:p>
          <a:p>
            <a:pPr lvl="1"/>
            <a:endParaRPr lang="en-US" dirty="0" smtClean="0"/>
          </a:p>
          <a:p>
            <a:pPr lvl="1"/>
            <a:r>
              <a:rPr lang="el-GR" dirty="0" smtClean="0"/>
              <a:t>την ενεργοποίηση των παιδιών </a:t>
            </a:r>
          </a:p>
          <a:p>
            <a:pPr lvl="1"/>
            <a:endParaRPr lang="el-GR" dirty="0" smtClean="0"/>
          </a:p>
          <a:p>
            <a:pPr lvl="1"/>
            <a:r>
              <a:rPr lang="el-GR" dirty="0" smtClean="0"/>
              <a:t>την βελτίωση της επίδοσής τους. </a:t>
            </a:r>
            <a:endParaRPr lang="en-US" dirty="0"/>
          </a:p>
        </p:txBody>
      </p:sp>
      <p:sp>
        <p:nvSpPr>
          <p:cNvPr id="3" name="Title 2"/>
          <p:cNvSpPr>
            <a:spLocks noGrp="1"/>
          </p:cNvSpPr>
          <p:nvPr>
            <p:ph type="title"/>
          </p:nvPr>
        </p:nvSpPr>
        <p:spPr/>
        <p:txBody>
          <a:bodyPr>
            <a:normAutofit/>
          </a:bodyPr>
          <a:lstStyle/>
          <a:p>
            <a:r>
              <a:rPr lang="el-GR" dirty="0" smtClean="0">
                <a:solidFill>
                  <a:srgbClr val="FF0000"/>
                </a:solidFill>
                <a:latin typeface="Segoe Print" pitchFamily="2" charset="0"/>
              </a:rPr>
              <a:t>Σκοπός του προγράμματος</a:t>
            </a:r>
            <a:endParaRPr lang="en-US" dirty="0" smtClean="0">
              <a:solidFill>
                <a:srgbClr val="FF000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linds(horizontal)">
                                      <p:cBhvr>
                                        <p:cTn id="10" dur="500"/>
                                        <p:tgtEl>
                                          <p:spTgt spid="2">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linds(horizontal)">
                                      <p:cBhvr>
                                        <p:cTn id="13" dur="500"/>
                                        <p:tgtEl>
                                          <p:spTgt spid="2">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linds(horizontal)">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111357"/>
            <a:ext cx="8507288" cy="5746643"/>
          </a:xfrm>
        </p:spPr>
        <p:txBody>
          <a:bodyPr/>
          <a:lstStyle/>
          <a:p>
            <a:endParaRPr lang="el-GR" dirty="0" smtClean="0"/>
          </a:p>
          <a:p>
            <a:pPr>
              <a:buNone/>
            </a:pPr>
            <a:endParaRPr lang="el-GR" dirty="0" smtClean="0"/>
          </a:p>
          <a:p>
            <a:r>
              <a:rPr lang="el-GR" dirty="0" smtClean="0"/>
              <a:t>Καλές πρακτικές διαφοροποίησης της διδασκαλίας </a:t>
            </a:r>
            <a:endParaRPr lang="en-GB" dirty="0" smtClean="0"/>
          </a:p>
          <a:p>
            <a:endParaRPr lang="en-GB" dirty="0" smtClean="0"/>
          </a:p>
          <a:p>
            <a:r>
              <a:rPr lang="el-GR" dirty="0" smtClean="0"/>
              <a:t>Καλές πρακτικές επαγγελματικής ανάπτυξης εκπαιδευτικών</a:t>
            </a:r>
          </a:p>
          <a:p>
            <a:endParaRPr lang="el-GR" dirty="0"/>
          </a:p>
        </p:txBody>
      </p:sp>
      <p:sp>
        <p:nvSpPr>
          <p:cNvPr id="3" name="Title 2"/>
          <p:cNvSpPr>
            <a:spLocks noGrp="1"/>
          </p:cNvSpPr>
          <p:nvPr>
            <p:ph type="title"/>
          </p:nvPr>
        </p:nvSpPr>
        <p:spPr>
          <a:xfrm>
            <a:off x="457200" y="274638"/>
            <a:ext cx="7931224" cy="994122"/>
          </a:xfrm>
        </p:spPr>
        <p:txBody>
          <a:bodyPr>
            <a:normAutofit/>
          </a:bodyPr>
          <a:lstStyle/>
          <a:p>
            <a:r>
              <a:rPr lang="el-GR" dirty="0" smtClean="0">
                <a:solidFill>
                  <a:srgbClr val="FF0000"/>
                </a:solidFill>
                <a:latin typeface="Segoe Print" pitchFamily="2" charset="0"/>
              </a:rPr>
              <a:t>Δομή παρουσίασης</a:t>
            </a:r>
            <a:endParaRPr lang="en-US" dirty="0" smtClean="0">
              <a:solidFill>
                <a:srgbClr val="FF0000"/>
              </a:solidFill>
              <a:latin typeface="Segoe Prin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7"/>
            <a:ext cx="8712968" cy="5184576"/>
          </a:xfrm>
        </p:spPr>
        <p:txBody>
          <a:bodyPr>
            <a:normAutofit fontScale="92500" lnSpcReduction="10000"/>
          </a:bodyPr>
          <a:lstStyle/>
          <a:p>
            <a:r>
              <a:rPr lang="el-GR" dirty="0" smtClean="0"/>
              <a:t>Περιορισμός του λόγου του εκπαιδευτικού</a:t>
            </a:r>
          </a:p>
          <a:p>
            <a:endParaRPr lang="el-GR" dirty="0" smtClean="0"/>
          </a:p>
          <a:p>
            <a:r>
              <a:rPr lang="el-GR" dirty="0" smtClean="0"/>
              <a:t>Αύξηση χρόνου εργασίας των μαθητών</a:t>
            </a:r>
          </a:p>
          <a:p>
            <a:endParaRPr lang="el-GR" dirty="0" smtClean="0">
              <a:hlinkClick r:id="" action="ppaction://hlinkshowjump?jump=nextslide"/>
            </a:endParaRPr>
          </a:p>
          <a:p>
            <a:r>
              <a:rPr lang="el-GR" dirty="0" smtClean="0">
                <a:hlinkClick r:id="" action="ppaction://hlinkshowjump?jump=nextslide"/>
              </a:rPr>
              <a:t>Εργασία σε ομάδες μικτής ικανότητας</a:t>
            </a:r>
            <a:endParaRPr lang="el-GR" dirty="0" smtClean="0"/>
          </a:p>
          <a:p>
            <a:pPr>
              <a:buNone/>
            </a:pPr>
            <a:endParaRPr lang="el-GR" dirty="0" smtClean="0"/>
          </a:p>
          <a:p>
            <a:r>
              <a:rPr lang="el-GR" dirty="0" smtClean="0"/>
              <a:t>Έμφαση στις προϋπάρχουσες και στις μετασχηματιστικές γνώσεις</a:t>
            </a:r>
          </a:p>
          <a:p>
            <a:endParaRPr lang="el-GR" dirty="0" smtClean="0"/>
          </a:p>
          <a:p>
            <a:r>
              <a:rPr lang="el-GR" dirty="0" err="1" smtClean="0"/>
              <a:t>Μικροδιδασκαλία</a:t>
            </a:r>
            <a:r>
              <a:rPr lang="el-GR" dirty="0" smtClean="0"/>
              <a:t> σε μικρή ξεχωριστή ομάδα με κριτήριο την επίδοση </a:t>
            </a:r>
          </a:p>
          <a:p>
            <a:endParaRPr lang="el-GR" dirty="0" smtClean="0"/>
          </a:p>
          <a:p>
            <a:r>
              <a:rPr lang="el-GR" dirty="0" smtClean="0">
                <a:hlinkClick r:id="rId3" action="ppaction://hlinksldjump"/>
              </a:rPr>
              <a:t>Συνεχής επιβράβευση</a:t>
            </a:r>
            <a:endParaRPr lang="el-GR" dirty="0" smtClean="0"/>
          </a:p>
          <a:p>
            <a:endParaRPr lang="el-GR" dirty="0" smtClean="0"/>
          </a:p>
          <a:p>
            <a:endParaRPr lang="el-GR" dirty="0" smtClean="0"/>
          </a:p>
          <a:p>
            <a:endParaRPr lang="el-GR" dirty="0"/>
          </a:p>
        </p:txBody>
      </p:sp>
      <p:sp>
        <p:nvSpPr>
          <p:cNvPr id="3" name="Title 2"/>
          <p:cNvSpPr>
            <a:spLocks noGrp="1"/>
          </p:cNvSpPr>
          <p:nvPr>
            <p:ph type="title"/>
          </p:nvPr>
        </p:nvSpPr>
        <p:spPr>
          <a:xfrm>
            <a:off x="323528" y="116632"/>
            <a:ext cx="8229600" cy="1143000"/>
          </a:xfrm>
        </p:spPr>
        <p:txBody>
          <a:bodyPr>
            <a:normAutofit/>
          </a:bodyPr>
          <a:lstStyle/>
          <a:p>
            <a:r>
              <a:rPr lang="el-GR" sz="3200" dirty="0" smtClean="0">
                <a:solidFill>
                  <a:srgbClr val="FF0000"/>
                </a:solidFill>
                <a:latin typeface="Segoe Print" pitchFamily="2" charset="0"/>
              </a:rPr>
              <a:t>Καλές πρακτικές Διαφοροποίησης της Διδασκαλίας</a:t>
            </a:r>
            <a:endParaRPr lang="el-GR" sz="3200" dirty="0">
              <a:solidFill>
                <a:srgbClr val="FF0000"/>
              </a:solidFill>
              <a:latin typeface="Segoe Print" pitchFamily="2" charset="0"/>
            </a:endParaRPr>
          </a:p>
        </p:txBody>
      </p:sp>
    </p:spTree>
    <p:extLst>
      <p:ext uri="{BB962C8B-B14F-4D97-AF65-F5344CB8AC3E}">
        <p14:creationId xmlns="" xmlns:p14="http://schemas.microsoft.com/office/powerpoint/2010/main" val="131100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linds(horizont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linds(horizontal)">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hlinkClick r:id="" action="ppaction://hlinkshowjump?jump=previousslide"/>
              </a:rPr>
              <a:t>Κυκλική</a:t>
            </a:r>
            <a:r>
              <a:rPr lang="el-GR" dirty="0" smtClean="0"/>
              <a:t> διαδικασία εργασίας</a:t>
            </a:r>
          </a:p>
          <a:p>
            <a:pPr>
              <a:buNone/>
            </a:pPr>
            <a:endParaRPr lang="el-GR" dirty="0" smtClean="0"/>
          </a:p>
          <a:p>
            <a:endParaRPr lang="el-GR" dirty="0"/>
          </a:p>
        </p:txBody>
      </p:sp>
      <p:graphicFrame>
        <p:nvGraphicFramePr>
          <p:cNvPr id="4" name="Diagram 3"/>
          <p:cNvGraphicFramePr/>
          <p:nvPr/>
        </p:nvGraphicFramePr>
        <p:xfrm>
          <a:off x="1547664" y="2132856"/>
          <a:ext cx="6048672"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p:cNvSpPr>
            <a:spLocks noGrp="1"/>
          </p:cNvSpPr>
          <p:nvPr>
            <p:ph type="title"/>
          </p:nvPr>
        </p:nvSpPr>
        <p:spPr/>
        <p:txBody>
          <a:bodyPr>
            <a:normAutofit/>
          </a:bodyPr>
          <a:lstStyle/>
          <a:p>
            <a:r>
              <a:rPr lang="el-GR" sz="3200" dirty="0" smtClean="0">
                <a:solidFill>
                  <a:srgbClr val="FF0000"/>
                </a:solidFill>
                <a:latin typeface="Segoe Print" pitchFamily="2" charset="0"/>
              </a:rPr>
              <a:t>Καλές πρακτικές Διαφοροποίησης της Διδασκαλίας</a:t>
            </a:r>
            <a:endParaRPr lang="el-GR" sz="3200" dirty="0">
              <a:solidFill>
                <a:srgbClr val="FF0000"/>
              </a:solidFill>
              <a:latin typeface="Segoe Print" pitchFamily="2" charset="0"/>
            </a:endParaRPr>
          </a:p>
        </p:txBody>
      </p:sp>
    </p:spTree>
    <p:extLst>
      <p:ext uri="{BB962C8B-B14F-4D97-AF65-F5344CB8AC3E}">
        <p14:creationId xmlns="" xmlns:p14="http://schemas.microsoft.com/office/powerpoint/2010/main" val="41060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88640"/>
            <a:ext cx="4258816" cy="706090"/>
          </a:xfrm>
        </p:spPr>
        <p:txBody>
          <a:bodyPr>
            <a:normAutofit fontScale="90000"/>
          </a:bodyPr>
          <a:lstStyle/>
          <a:p>
            <a:r>
              <a:rPr lang="el-GR" dirty="0" smtClean="0">
                <a:solidFill>
                  <a:srgbClr val="FF0000"/>
                </a:solidFill>
              </a:rPr>
              <a:t>Φύλλο Εργασίας</a:t>
            </a:r>
            <a:endParaRPr lang="el-GR" dirty="0">
              <a:solidFill>
                <a:srgbClr val="FF000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23528" y="836712"/>
            <a:ext cx="4464496" cy="2871564"/>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88024" y="2636912"/>
            <a:ext cx="4608512" cy="1833668"/>
          </a:xfrm>
          <a:prstGeom prst="rect">
            <a:avLst/>
          </a:prstGeom>
          <a:noFill/>
          <a:ln w="9525">
            <a:solidFill>
              <a:schemeClr val="accent1"/>
            </a:solid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539552" y="4592572"/>
            <a:ext cx="7297063" cy="226542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51520" y="260648"/>
            <a:ext cx="6914926" cy="2452513"/>
          </a:xfrm>
          <a:prstGeom prst="rect">
            <a:avLst/>
          </a:prstGeom>
          <a:noFill/>
          <a:ln w="9525">
            <a:solidFill>
              <a:schemeClr val="accent1"/>
            </a:solid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2915816" y="2348880"/>
            <a:ext cx="5805264" cy="2225352"/>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67544" y="260648"/>
            <a:ext cx="6408712" cy="3547938"/>
          </a:xfrm>
          <a:prstGeom prst="rect">
            <a:avLst/>
          </a:prstGeom>
          <a:noFill/>
          <a:ln w="9525">
            <a:solidFill>
              <a:schemeClr val="bg2">
                <a:lumMod val="50000"/>
              </a:schemeClr>
            </a:solid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547664" y="4149080"/>
            <a:ext cx="6948264" cy="1314429"/>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467544" y="332656"/>
            <a:ext cx="8229600" cy="1263393"/>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23528" y="1628800"/>
            <a:ext cx="4551100" cy="2069317"/>
          </a:xfrm>
          <a:prstGeom prst="rect">
            <a:avLst/>
          </a:prstGeom>
          <a:noFill/>
          <a:ln w="9525">
            <a:solidFill>
              <a:schemeClr val="accent1"/>
            </a:solid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923928" y="3573016"/>
            <a:ext cx="4733579" cy="244983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1313</TotalTime>
  <Words>1777</Words>
  <Application>Microsoft Office PowerPoint</Application>
  <PresentationFormat>On-screen Show (4:3)</PresentationFormat>
  <Paragraphs>179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RELEASE- Towards Achieving Self REgulated LEArning as a Core in Teachers´ In- SErvice Training in Cyprus</vt:lpstr>
      <vt:lpstr>Σκοπός του προγράμματος</vt:lpstr>
      <vt:lpstr>Δομή παρουσίασης</vt:lpstr>
      <vt:lpstr>Καλές πρακτικές Διαφοροποίησης της Διδασκαλίας</vt:lpstr>
      <vt:lpstr>Καλές πρακτικές Διαφοροποίησης της Διδασκαλίας</vt:lpstr>
      <vt:lpstr>Φύλλο Εργασίας</vt:lpstr>
      <vt:lpstr>Slide 7</vt:lpstr>
      <vt:lpstr>Slide 8</vt:lpstr>
      <vt:lpstr>Slide 9</vt:lpstr>
      <vt:lpstr>Καλές πρακτικές Διαφοροποίησης της Διδασκαλίας</vt:lpstr>
      <vt:lpstr>Καλές πρακτικές Διαφοροποίησης  της Διδασκαλίας</vt:lpstr>
      <vt:lpstr>Καλές πρακτικές Διαφοροποίησης  της Διδασκαλίας</vt:lpstr>
      <vt:lpstr>Πλεονεκτήματα για τους μαθητές </vt:lpstr>
      <vt:lpstr>Καλές Πρακτικές στην Επαγγελματική Ανάπτυξη των Εκπαιδευτικών</vt:lpstr>
      <vt:lpstr>Επιτυχής εφαρμογή του προγράμματος RELEASE</vt:lpstr>
      <vt:lpstr>Επιτυχής εφαρμογή του προγράμματος RELEASE</vt:lpstr>
      <vt:lpstr>Δυσκολίες που προέκυψαν από τη συμμετοχή στο πρόγραμμα</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RELEASE- Towards Achieving Self REgulated LEArning as a Core in Teachers´ In- SErvice Training in Cyprus</dc:title>
  <dc:creator>user</dc:creator>
  <cp:lastModifiedBy>Kostas</cp:lastModifiedBy>
  <cp:revision>227</cp:revision>
  <dcterms:created xsi:type="dcterms:W3CDTF">2013-03-20T07:15:56Z</dcterms:created>
  <dcterms:modified xsi:type="dcterms:W3CDTF">2013-04-19T19:10:58Z</dcterms:modified>
</cp:coreProperties>
</file>