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31"/>
  </p:notesMasterIdLst>
  <p:handoutMasterIdLst>
    <p:handoutMasterId r:id="rId32"/>
  </p:handoutMasterIdLst>
  <p:sldIdLst>
    <p:sldId id="262" r:id="rId3"/>
    <p:sldId id="263" r:id="rId4"/>
    <p:sldId id="264" r:id="rId5"/>
    <p:sldId id="265" r:id="rId6"/>
    <p:sldId id="266" r:id="rId7"/>
    <p:sldId id="267" r:id="rId8"/>
    <p:sldId id="268" r:id="rId9"/>
    <p:sldId id="269" r:id="rId10"/>
    <p:sldId id="270" r:id="rId11"/>
    <p:sldId id="273" r:id="rId12"/>
    <p:sldId id="301" r:id="rId13"/>
    <p:sldId id="276" r:id="rId14"/>
    <p:sldId id="277" r:id="rId15"/>
    <p:sldId id="278" r:id="rId16"/>
    <p:sldId id="279" r:id="rId17"/>
    <p:sldId id="280" r:id="rId18"/>
    <p:sldId id="281" r:id="rId19"/>
    <p:sldId id="282" r:id="rId20"/>
    <p:sldId id="284" r:id="rId21"/>
    <p:sldId id="286" r:id="rId22"/>
    <p:sldId id="296" r:id="rId23"/>
    <p:sldId id="300" r:id="rId24"/>
    <p:sldId id="295" r:id="rId25"/>
    <p:sldId id="299" r:id="rId26"/>
    <p:sldId id="297" r:id="rId27"/>
    <p:sldId id="298" r:id="rId28"/>
    <p:sldId id="293" r:id="rId29"/>
    <p:sldId id="29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p:scale>
          <a:sx n="79" d="100"/>
          <a:sy n="79" d="100"/>
        </p:scale>
        <p:origin x="-252" y="78"/>
      </p:cViewPr>
      <p:guideLst>
        <p:guide orient="horz" pos="2160"/>
        <p:guide pos="3840"/>
      </p:guideLst>
    </p:cSldViewPr>
  </p:slideViewPr>
  <p:outlineViewPr>
    <p:cViewPr>
      <p:scale>
        <a:sx n="33" d="100"/>
        <a:sy n="33" d="100"/>
      </p:scale>
      <p:origin x="48" y="31878"/>
    </p:cViewPr>
  </p:outlin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93670-A05A-48FE-9229-60F63C7CF970}"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A6BF9717-5F4B-406B-894F-F38D9D498823}">
      <dgm:prSet phldrT="[Text]"/>
      <dgm:spPr/>
      <dgm:t>
        <a:bodyPr/>
        <a:lstStyle/>
        <a:p>
          <a:r>
            <a:rPr lang="el-GR" b="1" dirty="0" smtClean="0"/>
            <a:t>1.Προτιμητέοι τρόποι μάθησης</a:t>
          </a:r>
          <a:endParaRPr lang="en-US" b="1" dirty="0"/>
        </a:p>
      </dgm:t>
    </dgm:pt>
    <dgm:pt modelId="{DB05A4B0-4121-4328-96B3-B496212D7E49}" type="parTrans" cxnId="{D9FFC085-5C35-4609-8955-BBAA37F9252B}">
      <dgm:prSet/>
      <dgm:spPr/>
      <dgm:t>
        <a:bodyPr/>
        <a:lstStyle/>
        <a:p>
          <a:endParaRPr lang="en-US"/>
        </a:p>
      </dgm:t>
    </dgm:pt>
    <dgm:pt modelId="{E52D9133-5805-4DE6-BB12-D6E6940A826E}" type="sibTrans" cxnId="{D9FFC085-5C35-4609-8955-BBAA37F9252B}">
      <dgm:prSet/>
      <dgm:spPr/>
      <dgm:t>
        <a:bodyPr/>
        <a:lstStyle/>
        <a:p>
          <a:endParaRPr lang="en-US"/>
        </a:p>
      </dgm:t>
    </dgm:pt>
    <dgm:pt modelId="{4BDA07FC-0995-4C8F-889D-DC2FF1C3F8E2}">
      <dgm:prSet phldrT="[Text]"/>
      <dgm:spPr/>
      <dgm:t>
        <a:bodyPr/>
        <a:lstStyle/>
        <a:p>
          <a:r>
            <a:rPr lang="el-GR" b="1" dirty="0" smtClean="0"/>
            <a:t>2.Στρατηγικές συνεργασίας</a:t>
          </a:r>
          <a:endParaRPr lang="en-US" b="1" dirty="0"/>
        </a:p>
      </dgm:t>
    </dgm:pt>
    <dgm:pt modelId="{D916D457-2566-416A-9511-C042EAB7E00D}" type="parTrans" cxnId="{482D173E-7161-4F9A-8702-2835DD023771}">
      <dgm:prSet/>
      <dgm:spPr/>
      <dgm:t>
        <a:bodyPr/>
        <a:lstStyle/>
        <a:p>
          <a:endParaRPr lang="en-US"/>
        </a:p>
      </dgm:t>
    </dgm:pt>
    <dgm:pt modelId="{BCA1043E-B561-432E-A55E-86A49C0C878E}" type="sibTrans" cxnId="{482D173E-7161-4F9A-8702-2835DD023771}">
      <dgm:prSet/>
      <dgm:spPr/>
      <dgm:t>
        <a:bodyPr/>
        <a:lstStyle/>
        <a:p>
          <a:endParaRPr lang="en-US"/>
        </a:p>
      </dgm:t>
    </dgm:pt>
    <dgm:pt modelId="{6ECC1C29-8E77-48C1-9407-2BF6BF2E22F6}">
      <dgm:prSet phldrT="[Text]"/>
      <dgm:spPr/>
      <dgm:t>
        <a:bodyPr/>
        <a:lstStyle/>
        <a:p>
          <a:r>
            <a:rPr lang="el-GR" b="1" dirty="0" smtClean="0"/>
            <a:t>3.Αυτοαξιολόγηση</a:t>
          </a:r>
          <a:endParaRPr lang="en-US" b="1" dirty="0"/>
        </a:p>
      </dgm:t>
    </dgm:pt>
    <dgm:pt modelId="{3D37EFC2-701E-4E5F-A2C6-8D54DEEFDC68}" type="parTrans" cxnId="{80C41B88-931D-46D1-93B0-49A8F44FB927}">
      <dgm:prSet/>
      <dgm:spPr/>
      <dgm:t>
        <a:bodyPr/>
        <a:lstStyle/>
        <a:p>
          <a:endParaRPr lang="en-US"/>
        </a:p>
      </dgm:t>
    </dgm:pt>
    <dgm:pt modelId="{0EECBE93-E1C8-4031-9EDF-A55D174DCD95}" type="sibTrans" cxnId="{80C41B88-931D-46D1-93B0-49A8F44FB927}">
      <dgm:prSet/>
      <dgm:spPr/>
      <dgm:t>
        <a:bodyPr/>
        <a:lstStyle/>
        <a:p>
          <a:endParaRPr lang="en-US"/>
        </a:p>
      </dgm:t>
    </dgm:pt>
    <dgm:pt modelId="{053CC246-09E2-42A9-A4DD-2FD9CDBCF0BD}">
      <dgm:prSet/>
      <dgm:spPr/>
      <dgm:t>
        <a:bodyPr/>
        <a:lstStyle/>
        <a:p>
          <a:endParaRPr lang="en-US" dirty="0"/>
        </a:p>
      </dgm:t>
    </dgm:pt>
    <dgm:pt modelId="{C4C41ABE-9707-4131-84A0-381E0FC03483}" type="parTrans" cxnId="{B2162DB4-EC8D-4E1B-8D92-2EA34B05998F}">
      <dgm:prSet/>
      <dgm:spPr/>
      <dgm:t>
        <a:bodyPr/>
        <a:lstStyle/>
        <a:p>
          <a:endParaRPr lang="en-US"/>
        </a:p>
      </dgm:t>
    </dgm:pt>
    <dgm:pt modelId="{9C73A4C2-1AF6-414F-8AAF-5CBD758FF4BA}" type="sibTrans" cxnId="{B2162DB4-EC8D-4E1B-8D92-2EA34B05998F}">
      <dgm:prSet/>
      <dgm:spPr/>
      <dgm:t>
        <a:bodyPr/>
        <a:lstStyle/>
        <a:p>
          <a:endParaRPr lang="en-US"/>
        </a:p>
      </dgm:t>
    </dgm:pt>
    <dgm:pt modelId="{3D31348E-6BF7-4578-98B3-961B9C2E8E80}" type="pres">
      <dgm:prSet presAssocID="{86B93670-A05A-48FE-9229-60F63C7CF970}" presName="linear" presStyleCnt="0">
        <dgm:presLayoutVars>
          <dgm:dir/>
          <dgm:animLvl val="lvl"/>
          <dgm:resizeHandles val="exact"/>
        </dgm:presLayoutVars>
      </dgm:prSet>
      <dgm:spPr/>
      <dgm:t>
        <a:bodyPr/>
        <a:lstStyle/>
        <a:p>
          <a:endParaRPr lang="en-US"/>
        </a:p>
      </dgm:t>
    </dgm:pt>
    <dgm:pt modelId="{45594211-C2EF-47F2-81C1-4998C1D0D7F6}" type="pres">
      <dgm:prSet presAssocID="{A6BF9717-5F4B-406B-894F-F38D9D498823}" presName="parentLin" presStyleCnt="0"/>
      <dgm:spPr/>
    </dgm:pt>
    <dgm:pt modelId="{DC931E34-9019-47B8-9DF6-68E8EE234363}" type="pres">
      <dgm:prSet presAssocID="{A6BF9717-5F4B-406B-894F-F38D9D498823}" presName="parentLeftMargin" presStyleLbl="node1" presStyleIdx="0" presStyleCnt="3"/>
      <dgm:spPr/>
      <dgm:t>
        <a:bodyPr/>
        <a:lstStyle/>
        <a:p>
          <a:endParaRPr lang="en-US"/>
        </a:p>
      </dgm:t>
    </dgm:pt>
    <dgm:pt modelId="{84B1D57D-090A-46CB-B8DF-94C53C7C0875}" type="pres">
      <dgm:prSet presAssocID="{A6BF9717-5F4B-406B-894F-F38D9D498823}" presName="parentText" presStyleLbl="node1" presStyleIdx="0" presStyleCnt="3">
        <dgm:presLayoutVars>
          <dgm:chMax val="0"/>
          <dgm:bulletEnabled val="1"/>
        </dgm:presLayoutVars>
      </dgm:prSet>
      <dgm:spPr/>
      <dgm:t>
        <a:bodyPr/>
        <a:lstStyle/>
        <a:p>
          <a:endParaRPr lang="en-US"/>
        </a:p>
      </dgm:t>
    </dgm:pt>
    <dgm:pt modelId="{6BD7DA76-8E75-4E45-AB8A-64DBCF1BE5B1}" type="pres">
      <dgm:prSet presAssocID="{A6BF9717-5F4B-406B-894F-F38D9D498823}" presName="negativeSpace" presStyleCnt="0"/>
      <dgm:spPr/>
    </dgm:pt>
    <dgm:pt modelId="{E2EA4D4C-EACE-4A99-AAB6-DA3CF1E13B7B}" type="pres">
      <dgm:prSet presAssocID="{A6BF9717-5F4B-406B-894F-F38D9D498823}" presName="childText" presStyleLbl="conFgAcc1" presStyleIdx="0" presStyleCnt="3">
        <dgm:presLayoutVars>
          <dgm:bulletEnabled val="1"/>
        </dgm:presLayoutVars>
      </dgm:prSet>
      <dgm:spPr/>
      <dgm:t>
        <a:bodyPr/>
        <a:lstStyle/>
        <a:p>
          <a:endParaRPr lang="en-US"/>
        </a:p>
      </dgm:t>
    </dgm:pt>
    <dgm:pt modelId="{5BF23B14-A510-4770-A37F-17BF438DF1C2}" type="pres">
      <dgm:prSet presAssocID="{E52D9133-5805-4DE6-BB12-D6E6940A826E}" presName="spaceBetweenRectangles" presStyleCnt="0"/>
      <dgm:spPr/>
    </dgm:pt>
    <dgm:pt modelId="{E17F8544-3546-485D-BB89-E04230D2BE44}" type="pres">
      <dgm:prSet presAssocID="{4BDA07FC-0995-4C8F-889D-DC2FF1C3F8E2}" presName="parentLin" presStyleCnt="0"/>
      <dgm:spPr/>
    </dgm:pt>
    <dgm:pt modelId="{1C8F307E-4A60-45A6-A629-1F25D3ACA8CF}" type="pres">
      <dgm:prSet presAssocID="{4BDA07FC-0995-4C8F-889D-DC2FF1C3F8E2}" presName="parentLeftMargin" presStyleLbl="node1" presStyleIdx="0" presStyleCnt="3"/>
      <dgm:spPr/>
      <dgm:t>
        <a:bodyPr/>
        <a:lstStyle/>
        <a:p>
          <a:endParaRPr lang="en-US"/>
        </a:p>
      </dgm:t>
    </dgm:pt>
    <dgm:pt modelId="{B39002BD-70CD-48B4-BD60-EBB3D17549E8}" type="pres">
      <dgm:prSet presAssocID="{4BDA07FC-0995-4C8F-889D-DC2FF1C3F8E2}" presName="parentText" presStyleLbl="node1" presStyleIdx="1" presStyleCnt="3">
        <dgm:presLayoutVars>
          <dgm:chMax val="0"/>
          <dgm:bulletEnabled val="1"/>
        </dgm:presLayoutVars>
      </dgm:prSet>
      <dgm:spPr/>
      <dgm:t>
        <a:bodyPr/>
        <a:lstStyle/>
        <a:p>
          <a:endParaRPr lang="en-US"/>
        </a:p>
      </dgm:t>
    </dgm:pt>
    <dgm:pt modelId="{34D3A765-41B7-4567-9C9F-8ED6A50479EA}" type="pres">
      <dgm:prSet presAssocID="{4BDA07FC-0995-4C8F-889D-DC2FF1C3F8E2}" presName="negativeSpace" presStyleCnt="0"/>
      <dgm:spPr/>
    </dgm:pt>
    <dgm:pt modelId="{5C91DADD-8D2A-46AE-B1BE-ECAC09E695E3}" type="pres">
      <dgm:prSet presAssocID="{4BDA07FC-0995-4C8F-889D-DC2FF1C3F8E2}" presName="childText" presStyleLbl="conFgAcc1" presStyleIdx="1" presStyleCnt="3">
        <dgm:presLayoutVars>
          <dgm:bulletEnabled val="1"/>
        </dgm:presLayoutVars>
      </dgm:prSet>
      <dgm:spPr/>
    </dgm:pt>
    <dgm:pt modelId="{44D93929-3518-472F-B301-98618F978A5F}" type="pres">
      <dgm:prSet presAssocID="{BCA1043E-B561-432E-A55E-86A49C0C878E}" presName="spaceBetweenRectangles" presStyleCnt="0"/>
      <dgm:spPr/>
    </dgm:pt>
    <dgm:pt modelId="{9F0139D1-E751-4BDB-AA75-C7E33162C7BD}" type="pres">
      <dgm:prSet presAssocID="{6ECC1C29-8E77-48C1-9407-2BF6BF2E22F6}" presName="parentLin" presStyleCnt="0"/>
      <dgm:spPr/>
    </dgm:pt>
    <dgm:pt modelId="{77D7FCEE-E48E-4D41-AB4E-D7A16A7B3812}" type="pres">
      <dgm:prSet presAssocID="{6ECC1C29-8E77-48C1-9407-2BF6BF2E22F6}" presName="parentLeftMargin" presStyleLbl="node1" presStyleIdx="1" presStyleCnt="3"/>
      <dgm:spPr/>
      <dgm:t>
        <a:bodyPr/>
        <a:lstStyle/>
        <a:p>
          <a:endParaRPr lang="en-US"/>
        </a:p>
      </dgm:t>
    </dgm:pt>
    <dgm:pt modelId="{F58A7065-7B8D-4E85-BF6A-E50432CF5A3D}" type="pres">
      <dgm:prSet presAssocID="{6ECC1C29-8E77-48C1-9407-2BF6BF2E22F6}" presName="parentText" presStyleLbl="node1" presStyleIdx="2" presStyleCnt="3" custLinFactNeighborX="-9675" custLinFactNeighborY="1142">
        <dgm:presLayoutVars>
          <dgm:chMax val="0"/>
          <dgm:bulletEnabled val="1"/>
        </dgm:presLayoutVars>
      </dgm:prSet>
      <dgm:spPr/>
      <dgm:t>
        <a:bodyPr/>
        <a:lstStyle/>
        <a:p>
          <a:endParaRPr lang="en-US"/>
        </a:p>
      </dgm:t>
    </dgm:pt>
    <dgm:pt modelId="{51C70177-4461-45FF-8CA5-5648472DB34C}" type="pres">
      <dgm:prSet presAssocID="{6ECC1C29-8E77-48C1-9407-2BF6BF2E22F6}" presName="negativeSpace" presStyleCnt="0"/>
      <dgm:spPr/>
    </dgm:pt>
    <dgm:pt modelId="{CF8172FB-E402-432D-95A3-50F3A73548E0}" type="pres">
      <dgm:prSet presAssocID="{6ECC1C29-8E77-48C1-9407-2BF6BF2E22F6}" presName="childText" presStyleLbl="conFgAcc1" presStyleIdx="2" presStyleCnt="3">
        <dgm:presLayoutVars>
          <dgm:bulletEnabled val="1"/>
        </dgm:presLayoutVars>
      </dgm:prSet>
      <dgm:spPr/>
    </dgm:pt>
  </dgm:ptLst>
  <dgm:cxnLst>
    <dgm:cxn modelId="{3C089510-C512-4A7C-8D15-B2E32C14BAD6}" type="presOf" srcId="{4BDA07FC-0995-4C8F-889D-DC2FF1C3F8E2}" destId="{1C8F307E-4A60-45A6-A629-1F25D3ACA8CF}" srcOrd="0" destOrd="0" presId="urn:microsoft.com/office/officeart/2005/8/layout/list1"/>
    <dgm:cxn modelId="{B2162DB4-EC8D-4E1B-8D92-2EA34B05998F}" srcId="{A6BF9717-5F4B-406B-894F-F38D9D498823}" destId="{053CC246-09E2-42A9-A4DD-2FD9CDBCF0BD}" srcOrd="0" destOrd="0" parTransId="{C4C41ABE-9707-4131-84A0-381E0FC03483}" sibTransId="{9C73A4C2-1AF6-414F-8AAF-5CBD758FF4BA}"/>
    <dgm:cxn modelId="{482D173E-7161-4F9A-8702-2835DD023771}" srcId="{86B93670-A05A-48FE-9229-60F63C7CF970}" destId="{4BDA07FC-0995-4C8F-889D-DC2FF1C3F8E2}" srcOrd="1" destOrd="0" parTransId="{D916D457-2566-416A-9511-C042EAB7E00D}" sibTransId="{BCA1043E-B561-432E-A55E-86A49C0C878E}"/>
    <dgm:cxn modelId="{318F1BB8-9594-4983-ABA5-1C08B7BF5F9D}" type="presOf" srcId="{4BDA07FC-0995-4C8F-889D-DC2FF1C3F8E2}" destId="{B39002BD-70CD-48B4-BD60-EBB3D17549E8}" srcOrd="1" destOrd="0" presId="urn:microsoft.com/office/officeart/2005/8/layout/list1"/>
    <dgm:cxn modelId="{702AB397-7FC6-459F-898E-7B35818BC6DD}" type="presOf" srcId="{86B93670-A05A-48FE-9229-60F63C7CF970}" destId="{3D31348E-6BF7-4578-98B3-961B9C2E8E80}" srcOrd="0" destOrd="0" presId="urn:microsoft.com/office/officeart/2005/8/layout/list1"/>
    <dgm:cxn modelId="{80C41B88-931D-46D1-93B0-49A8F44FB927}" srcId="{86B93670-A05A-48FE-9229-60F63C7CF970}" destId="{6ECC1C29-8E77-48C1-9407-2BF6BF2E22F6}" srcOrd="2" destOrd="0" parTransId="{3D37EFC2-701E-4E5F-A2C6-8D54DEEFDC68}" sibTransId="{0EECBE93-E1C8-4031-9EDF-A55D174DCD95}"/>
    <dgm:cxn modelId="{62175510-8C32-4054-B26D-5DC40F4B5148}" type="presOf" srcId="{A6BF9717-5F4B-406B-894F-F38D9D498823}" destId="{84B1D57D-090A-46CB-B8DF-94C53C7C0875}" srcOrd="1" destOrd="0" presId="urn:microsoft.com/office/officeart/2005/8/layout/list1"/>
    <dgm:cxn modelId="{D9FFC085-5C35-4609-8955-BBAA37F9252B}" srcId="{86B93670-A05A-48FE-9229-60F63C7CF970}" destId="{A6BF9717-5F4B-406B-894F-F38D9D498823}" srcOrd="0" destOrd="0" parTransId="{DB05A4B0-4121-4328-96B3-B496212D7E49}" sibTransId="{E52D9133-5805-4DE6-BB12-D6E6940A826E}"/>
    <dgm:cxn modelId="{57F52EDB-B38C-47CA-8174-90333E325376}" type="presOf" srcId="{053CC246-09E2-42A9-A4DD-2FD9CDBCF0BD}" destId="{E2EA4D4C-EACE-4A99-AAB6-DA3CF1E13B7B}" srcOrd="0" destOrd="0" presId="urn:microsoft.com/office/officeart/2005/8/layout/list1"/>
    <dgm:cxn modelId="{1249AC88-7005-427B-AE89-522EB4D9248B}" type="presOf" srcId="{6ECC1C29-8E77-48C1-9407-2BF6BF2E22F6}" destId="{77D7FCEE-E48E-4D41-AB4E-D7A16A7B3812}" srcOrd="0" destOrd="0" presId="urn:microsoft.com/office/officeart/2005/8/layout/list1"/>
    <dgm:cxn modelId="{8878F157-70D3-490A-8EDC-50ACFAAD6039}" type="presOf" srcId="{A6BF9717-5F4B-406B-894F-F38D9D498823}" destId="{DC931E34-9019-47B8-9DF6-68E8EE234363}" srcOrd="0" destOrd="0" presId="urn:microsoft.com/office/officeart/2005/8/layout/list1"/>
    <dgm:cxn modelId="{F8FE3EE6-5720-4474-ABD8-B1141F2EA8F7}" type="presOf" srcId="{6ECC1C29-8E77-48C1-9407-2BF6BF2E22F6}" destId="{F58A7065-7B8D-4E85-BF6A-E50432CF5A3D}" srcOrd="1" destOrd="0" presId="urn:microsoft.com/office/officeart/2005/8/layout/list1"/>
    <dgm:cxn modelId="{5F9A264D-0B34-4CC3-9879-FEF6B86E9117}" type="presParOf" srcId="{3D31348E-6BF7-4578-98B3-961B9C2E8E80}" destId="{45594211-C2EF-47F2-81C1-4998C1D0D7F6}" srcOrd="0" destOrd="0" presId="urn:microsoft.com/office/officeart/2005/8/layout/list1"/>
    <dgm:cxn modelId="{241955E0-0450-4969-9572-1C10809395D6}" type="presParOf" srcId="{45594211-C2EF-47F2-81C1-4998C1D0D7F6}" destId="{DC931E34-9019-47B8-9DF6-68E8EE234363}" srcOrd="0" destOrd="0" presId="urn:microsoft.com/office/officeart/2005/8/layout/list1"/>
    <dgm:cxn modelId="{2A200714-4052-4C28-88FD-710BDCC42B9A}" type="presParOf" srcId="{45594211-C2EF-47F2-81C1-4998C1D0D7F6}" destId="{84B1D57D-090A-46CB-B8DF-94C53C7C0875}" srcOrd="1" destOrd="0" presId="urn:microsoft.com/office/officeart/2005/8/layout/list1"/>
    <dgm:cxn modelId="{F2D1088C-A1AB-4C5E-9D42-14176FF97485}" type="presParOf" srcId="{3D31348E-6BF7-4578-98B3-961B9C2E8E80}" destId="{6BD7DA76-8E75-4E45-AB8A-64DBCF1BE5B1}" srcOrd="1" destOrd="0" presId="urn:microsoft.com/office/officeart/2005/8/layout/list1"/>
    <dgm:cxn modelId="{81D8676C-1EA3-41C6-A50E-57EF705E21D1}" type="presParOf" srcId="{3D31348E-6BF7-4578-98B3-961B9C2E8E80}" destId="{E2EA4D4C-EACE-4A99-AAB6-DA3CF1E13B7B}" srcOrd="2" destOrd="0" presId="urn:microsoft.com/office/officeart/2005/8/layout/list1"/>
    <dgm:cxn modelId="{11184A8A-B126-4976-A2E0-F5F1049E76F7}" type="presParOf" srcId="{3D31348E-6BF7-4578-98B3-961B9C2E8E80}" destId="{5BF23B14-A510-4770-A37F-17BF438DF1C2}" srcOrd="3" destOrd="0" presId="urn:microsoft.com/office/officeart/2005/8/layout/list1"/>
    <dgm:cxn modelId="{922561E7-5065-4C8B-8E51-E423CCD9E1C2}" type="presParOf" srcId="{3D31348E-6BF7-4578-98B3-961B9C2E8E80}" destId="{E17F8544-3546-485D-BB89-E04230D2BE44}" srcOrd="4" destOrd="0" presId="urn:microsoft.com/office/officeart/2005/8/layout/list1"/>
    <dgm:cxn modelId="{46707F18-4B5D-4DDD-94DD-BDCF50B63AC2}" type="presParOf" srcId="{E17F8544-3546-485D-BB89-E04230D2BE44}" destId="{1C8F307E-4A60-45A6-A629-1F25D3ACA8CF}" srcOrd="0" destOrd="0" presId="urn:microsoft.com/office/officeart/2005/8/layout/list1"/>
    <dgm:cxn modelId="{51E5ABB5-6C86-4D35-BE69-456C72CD57BA}" type="presParOf" srcId="{E17F8544-3546-485D-BB89-E04230D2BE44}" destId="{B39002BD-70CD-48B4-BD60-EBB3D17549E8}" srcOrd="1" destOrd="0" presId="urn:microsoft.com/office/officeart/2005/8/layout/list1"/>
    <dgm:cxn modelId="{38B342BB-09E0-415F-ADC5-7E7BC183B371}" type="presParOf" srcId="{3D31348E-6BF7-4578-98B3-961B9C2E8E80}" destId="{34D3A765-41B7-4567-9C9F-8ED6A50479EA}" srcOrd="5" destOrd="0" presId="urn:microsoft.com/office/officeart/2005/8/layout/list1"/>
    <dgm:cxn modelId="{D80709FD-6C5A-437E-BA9F-A1C3052151F9}" type="presParOf" srcId="{3D31348E-6BF7-4578-98B3-961B9C2E8E80}" destId="{5C91DADD-8D2A-46AE-B1BE-ECAC09E695E3}" srcOrd="6" destOrd="0" presId="urn:microsoft.com/office/officeart/2005/8/layout/list1"/>
    <dgm:cxn modelId="{4E87209C-5CD3-43A7-9EE1-F60DC1C774F0}" type="presParOf" srcId="{3D31348E-6BF7-4578-98B3-961B9C2E8E80}" destId="{44D93929-3518-472F-B301-98618F978A5F}" srcOrd="7" destOrd="0" presId="urn:microsoft.com/office/officeart/2005/8/layout/list1"/>
    <dgm:cxn modelId="{8082E32F-6F6A-43F7-BE0D-9BA22AAFF8A1}" type="presParOf" srcId="{3D31348E-6BF7-4578-98B3-961B9C2E8E80}" destId="{9F0139D1-E751-4BDB-AA75-C7E33162C7BD}" srcOrd="8" destOrd="0" presId="urn:microsoft.com/office/officeart/2005/8/layout/list1"/>
    <dgm:cxn modelId="{199DCCB8-564F-4802-BBF7-BDF1B6D9574A}" type="presParOf" srcId="{9F0139D1-E751-4BDB-AA75-C7E33162C7BD}" destId="{77D7FCEE-E48E-4D41-AB4E-D7A16A7B3812}" srcOrd="0" destOrd="0" presId="urn:microsoft.com/office/officeart/2005/8/layout/list1"/>
    <dgm:cxn modelId="{D1F0B076-FF48-4031-B65F-D8A4FBACC674}" type="presParOf" srcId="{9F0139D1-E751-4BDB-AA75-C7E33162C7BD}" destId="{F58A7065-7B8D-4E85-BF6A-E50432CF5A3D}" srcOrd="1" destOrd="0" presId="urn:microsoft.com/office/officeart/2005/8/layout/list1"/>
    <dgm:cxn modelId="{AAD404C7-2F85-494C-9E00-ACFF9D828703}" type="presParOf" srcId="{3D31348E-6BF7-4578-98B3-961B9C2E8E80}" destId="{51C70177-4461-45FF-8CA5-5648472DB34C}" srcOrd="9" destOrd="0" presId="urn:microsoft.com/office/officeart/2005/8/layout/list1"/>
    <dgm:cxn modelId="{99A1C69C-FC7E-432C-A916-66E3637B36B9}" type="presParOf" srcId="{3D31348E-6BF7-4578-98B3-961B9C2E8E80}" destId="{CF8172FB-E402-432D-95A3-50F3A73548E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A4D4C-EACE-4A99-AAB6-DA3CF1E13B7B}">
      <dsp:nvSpPr>
        <dsp:cNvPr id="0" name=""/>
        <dsp:cNvSpPr/>
      </dsp:nvSpPr>
      <dsp:spPr>
        <a:xfrm>
          <a:off x="0" y="305150"/>
          <a:ext cx="10561173"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9664" tIns="374904" rIns="819664" bIns="128016"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dsp:txBody>
      <dsp:txXfrm>
        <a:off x="0" y="305150"/>
        <a:ext cx="10561173" cy="453600"/>
      </dsp:txXfrm>
    </dsp:sp>
    <dsp:sp modelId="{84B1D57D-090A-46CB-B8DF-94C53C7C0875}">
      <dsp:nvSpPr>
        <dsp:cNvPr id="0" name=""/>
        <dsp:cNvSpPr/>
      </dsp:nvSpPr>
      <dsp:spPr>
        <a:xfrm>
          <a:off x="528058" y="39470"/>
          <a:ext cx="7392821" cy="53136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31" tIns="0" rIns="279431" bIns="0" numCol="1" spcCol="1270" anchor="ctr" anchorCtr="0">
          <a:noAutofit/>
        </a:bodyPr>
        <a:lstStyle/>
        <a:p>
          <a:pPr lvl="0" algn="l" defTabSz="800100">
            <a:lnSpc>
              <a:spcPct val="90000"/>
            </a:lnSpc>
            <a:spcBef>
              <a:spcPct val="0"/>
            </a:spcBef>
            <a:spcAft>
              <a:spcPct val="35000"/>
            </a:spcAft>
          </a:pPr>
          <a:r>
            <a:rPr lang="el-GR" sz="1800" b="1" kern="1200" dirty="0" smtClean="0"/>
            <a:t>1.Προτιμητέοι τρόποι μάθησης</a:t>
          </a:r>
          <a:endParaRPr lang="en-US" sz="1800" b="1" kern="1200" dirty="0"/>
        </a:p>
      </dsp:txBody>
      <dsp:txXfrm>
        <a:off x="553997" y="65409"/>
        <a:ext cx="7340943" cy="479482"/>
      </dsp:txXfrm>
    </dsp:sp>
    <dsp:sp modelId="{5C91DADD-8D2A-46AE-B1BE-ECAC09E695E3}">
      <dsp:nvSpPr>
        <dsp:cNvPr id="0" name=""/>
        <dsp:cNvSpPr/>
      </dsp:nvSpPr>
      <dsp:spPr>
        <a:xfrm>
          <a:off x="0" y="1121630"/>
          <a:ext cx="10561173"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39002BD-70CD-48B4-BD60-EBB3D17549E8}">
      <dsp:nvSpPr>
        <dsp:cNvPr id="0" name=""/>
        <dsp:cNvSpPr/>
      </dsp:nvSpPr>
      <dsp:spPr>
        <a:xfrm>
          <a:off x="528058" y="855950"/>
          <a:ext cx="7392821" cy="53136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31" tIns="0" rIns="279431" bIns="0" numCol="1" spcCol="1270" anchor="ctr" anchorCtr="0">
          <a:noAutofit/>
        </a:bodyPr>
        <a:lstStyle/>
        <a:p>
          <a:pPr lvl="0" algn="l" defTabSz="800100">
            <a:lnSpc>
              <a:spcPct val="90000"/>
            </a:lnSpc>
            <a:spcBef>
              <a:spcPct val="0"/>
            </a:spcBef>
            <a:spcAft>
              <a:spcPct val="35000"/>
            </a:spcAft>
          </a:pPr>
          <a:r>
            <a:rPr lang="el-GR" sz="1800" b="1" kern="1200" dirty="0" smtClean="0"/>
            <a:t>2.Στρατηγικές συνεργασίας</a:t>
          </a:r>
          <a:endParaRPr lang="en-US" sz="1800" b="1" kern="1200" dirty="0"/>
        </a:p>
      </dsp:txBody>
      <dsp:txXfrm>
        <a:off x="553997" y="881889"/>
        <a:ext cx="7340943" cy="479482"/>
      </dsp:txXfrm>
    </dsp:sp>
    <dsp:sp modelId="{CF8172FB-E402-432D-95A3-50F3A73548E0}">
      <dsp:nvSpPr>
        <dsp:cNvPr id="0" name=""/>
        <dsp:cNvSpPr/>
      </dsp:nvSpPr>
      <dsp:spPr>
        <a:xfrm>
          <a:off x="0" y="1938110"/>
          <a:ext cx="10561173"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58A7065-7B8D-4E85-BF6A-E50432CF5A3D}">
      <dsp:nvSpPr>
        <dsp:cNvPr id="0" name=""/>
        <dsp:cNvSpPr/>
      </dsp:nvSpPr>
      <dsp:spPr>
        <a:xfrm>
          <a:off x="476968" y="1678498"/>
          <a:ext cx="7392821" cy="53136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31" tIns="0" rIns="279431" bIns="0" numCol="1" spcCol="1270" anchor="ctr" anchorCtr="0">
          <a:noAutofit/>
        </a:bodyPr>
        <a:lstStyle/>
        <a:p>
          <a:pPr lvl="0" algn="l" defTabSz="800100">
            <a:lnSpc>
              <a:spcPct val="90000"/>
            </a:lnSpc>
            <a:spcBef>
              <a:spcPct val="0"/>
            </a:spcBef>
            <a:spcAft>
              <a:spcPct val="35000"/>
            </a:spcAft>
          </a:pPr>
          <a:r>
            <a:rPr lang="el-GR" sz="1800" b="1" kern="1200" dirty="0" smtClean="0"/>
            <a:t>3.Αυτοαξιολόγηση</a:t>
          </a:r>
          <a:endParaRPr lang="en-US" sz="1800" b="1" kern="1200" dirty="0"/>
        </a:p>
      </dsp:txBody>
      <dsp:txXfrm>
        <a:off x="502907" y="1704437"/>
        <a:ext cx="7340943"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4/20/2013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4/20/2013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smtClean="0">
                <a:solidFill>
                  <a:schemeClr val="tx1"/>
                </a:solidFill>
                <a:effectLst/>
                <a:latin typeface="+mn-lt"/>
                <a:ea typeface="+mn-ea"/>
                <a:cs typeface="+mn-cs"/>
              </a:rPr>
              <a:t>Εφόσον η διαδικασία αφορά «τεχνολογία» οι μαθητές κινούνται στη δημιουργική διαδικασία εισήγησης λύσεων για το πρόβλημα της «μηχανής». Η πρόταση λύσεων όντως αξιοποιεί τις έννοιες που αφορούν στην εξάτμιση, είναι παράλληλα όμως και ένας τρόπος εξαγωγής των αρχικών τους ιδεών για το θέμα. Επομένως η δραστηριότητα κρίνεται αφενός ως μέσο επεξεργασίας </a:t>
            </a:r>
            <a:r>
              <a:rPr lang="el-GR" sz="1200" kern="1200" dirty="0" err="1" smtClean="0">
                <a:solidFill>
                  <a:schemeClr val="tx1"/>
                </a:solidFill>
                <a:effectLst/>
                <a:latin typeface="+mn-lt"/>
                <a:ea typeface="+mn-ea"/>
                <a:cs typeface="+mn-cs"/>
              </a:rPr>
              <a:t>προϋπάρχουσων</a:t>
            </a:r>
            <a:r>
              <a:rPr lang="el-GR" sz="1200" kern="1200" dirty="0" smtClean="0">
                <a:solidFill>
                  <a:schemeClr val="tx1"/>
                </a:solidFill>
                <a:effectLst/>
                <a:latin typeface="+mn-lt"/>
                <a:ea typeface="+mn-ea"/>
                <a:cs typeface="+mn-cs"/>
              </a:rPr>
              <a:t> γνώσεων, αλλά και ένα στάδιο στο οποίο επεξεργάζονται οι πυρηνικές για το θέμα γνώσεις – πιθανόν και γνώσεις από τα επόμενα στάδια. </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Σε ότι αφορά στην ενεργοποίηση των μαθητών μπορώ να πω ότι ήταν μεγάλη. Όλοι είχαν να κάνουν εισηγήσεις στους συμμαθητές τους, εκτός από κάποια παιδιά τα οποία σε κάποια στιγμή κουραζόντουσαν και με κάποιο τρόπο «αποχωρούσαν» από τη διαδικασία. </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Πιθανόν αν η δραστηριότητα αυτή γινόταν σε ομάδες αντί στην ολομέλεια να είχαμε μεγαλύτερη ενεργοποίηση και συμμετοχή, ή τουλάχιστον διεκπεραίωση της διαδικασίας σε πολύ λιγότερο χρόνο (πήρε 2*80 για όλες τις ομάδες) Επίσης αν είχαμε κάτι γραπτώς για κάποιους ίσως λειτουργούσε πιο θετικά γιατί έτσι θα μπορούσαν να είναι πιο συγκεντρωμένοι και ενδεχομένως να μην μπορούσαν εύκολα να «αποσυρθούν». Παρόλα αυτά:</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Α)  διερωτώμαι κατά πόσο η «μαγεία» της συζήτησης θα μπορούσε να διατηρηθεί. Χρειάζεται μεγάλη εκπαίδευση και ρύθμιση των ομάδων ώστε να μπορούν να διεξαγάγουν ποιοτικές συζητήσεις μεταξύ τους παρόλο που είναι μια δεξιότητα που διδάσκουμε.</a:t>
            </a:r>
            <a:endParaRPr lang="en-US"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Β) Οι μαθητές βαριούνται πολύ να γράφουν. Το θεωρούν μια αγγαρεία και ενώ ενεργοποιούνται όταν συζητούν, μόλις τους πεις να γράψουν αυτά που έχουν συζητήσει αντιδρούν (εμπειρίες από άλλα μαθήματα) </a:t>
            </a:r>
            <a:endParaRPr lang="el-GR" dirty="0"/>
          </a:p>
        </p:txBody>
      </p:sp>
      <p:sp>
        <p:nvSpPr>
          <p:cNvPr id="4" name="Slide Number Placeholder 3"/>
          <p:cNvSpPr>
            <a:spLocks noGrp="1"/>
          </p:cNvSpPr>
          <p:nvPr>
            <p:ph type="sldNum" sz="quarter" idx="10"/>
          </p:nvPr>
        </p:nvSpPr>
        <p:spPr/>
        <p:txBody>
          <a:bodyPr/>
          <a:lstStyle/>
          <a:p>
            <a:fld id="{9EF7DF29-3D40-4336-879B-5510D5006A26}" type="slidenum">
              <a:rPr lang="el-GR" smtClean="0"/>
              <a:t>10</a:t>
            </a:fld>
            <a:endParaRPr lang="el-GR"/>
          </a:p>
        </p:txBody>
      </p:sp>
    </p:spTree>
    <p:extLst>
      <p:ext uri="{BB962C8B-B14F-4D97-AF65-F5344CB8AC3E}">
        <p14:creationId xmlns:p14="http://schemas.microsoft.com/office/powerpoint/2010/main" val="199208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0E8E792E-A2DB-4429-B524-36C6C7E71EF0}" type="slidenum">
              <a:rPr lang="el-GR" smtClean="0"/>
              <a:t>14</a:t>
            </a:fld>
            <a:endParaRPr lang="el-GR"/>
          </a:p>
        </p:txBody>
      </p:sp>
    </p:spTree>
    <p:extLst>
      <p:ext uri="{BB962C8B-B14F-4D97-AF65-F5344CB8AC3E}">
        <p14:creationId xmlns:p14="http://schemas.microsoft.com/office/powerpoint/2010/main" val="845482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Η μετασχηματιστική θα συζητηθεί σε κατοπινό στάδιο </a:t>
            </a:r>
            <a:endParaRPr lang="el-GR" dirty="0"/>
          </a:p>
        </p:txBody>
      </p:sp>
      <p:sp>
        <p:nvSpPr>
          <p:cNvPr id="4" name="Slide Number Placeholder 3"/>
          <p:cNvSpPr>
            <a:spLocks noGrp="1"/>
          </p:cNvSpPr>
          <p:nvPr>
            <p:ph type="sldNum" sz="quarter" idx="10"/>
          </p:nvPr>
        </p:nvSpPr>
        <p:spPr/>
        <p:txBody>
          <a:bodyPr/>
          <a:lstStyle/>
          <a:p>
            <a:fld id="{9EF7DF29-3D40-4336-879B-5510D5006A26}" type="slidenum">
              <a:rPr lang="el-GR" smtClean="0"/>
              <a:t>18</a:t>
            </a:fld>
            <a:endParaRPr lang="el-GR"/>
          </a:p>
        </p:txBody>
      </p:sp>
    </p:spTree>
    <p:extLst>
      <p:ext uri="{BB962C8B-B14F-4D97-AF65-F5344CB8AC3E}">
        <p14:creationId xmlns:p14="http://schemas.microsoft.com/office/powerpoint/2010/main" val="370456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9EF7DF29-3D40-4336-879B-5510D5006A26}" type="slidenum">
              <a:rPr lang="el-GR" smtClean="0"/>
              <a:t>20</a:t>
            </a:fld>
            <a:endParaRPr lang="el-GR"/>
          </a:p>
        </p:txBody>
      </p:sp>
    </p:spTree>
    <p:extLst>
      <p:ext uri="{BB962C8B-B14F-4D97-AF65-F5344CB8AC3E}">
        <p14:creationId xmlns:p14="http://schemas.microsoft.com/office/powerpoint/2010/main" val="21189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4/20/2013</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4/20/2013</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4/20/2013</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4/20/2013</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4/20/2013</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4/20/2013</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4/20/2013</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4/20/2013</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4/20/2013</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4/20/2013</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4/20/2013</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4/20/2013</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AYyxVVHUvJY&amp;feature=player_embedd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1"/>
            <a:ext cx="10363200" cy="1470025"/>
          </a:xfrm>
        </p:spPr>
        <p:txBody>
          <a:bodyPr>
            <a:noAutofit/>
          </a:bodyPr>
          <a:lstStyle/>
          <a:p>
            <a:r>
              <a:rPr lang="el-GR" sz="3600" dirty="0" smtClean="0"/>
              <a:t>Ανοικτή και δομημένη διερώτηση στις Φυσικές και Κοινωνικές Επιστήμες: ενεργοποίηση μαθητών και διαφοροποίηση της διδασκαλίας</a:t>
            </a:r>
            <a:endParaRPr lang="el-GR" sz="3600" dirty="0"/>
          </a:p>
        </p:txBody>
      </p:sp>
      <p:sp>
        <p:nvSpPr>
          <p:cNvPr id="3" name="Subtitle 2"/>
          <p:cNvSpPr>
            <a:spLocks noGrp="1"/>
          </p:cNvSpPr>
          <p:nvPr>
            <p:ph type="subTitle" idx="1"/>
          </p:nvPr>
        </p:nvSpPr>
        <p:spPr/>
        <p:txBody>
          <a:bodyPr>
            <a:normAutofit/>
          </a:bodyPr>
          <a:lstStyle/>
          <a:p>
            <a:r>
              <a:rPr lang="el-GR" dirty="0" smtClean="0"/>
              <a:t>Χριστίνα Κωνσταντίνου</a:t>
            </a:r>
          </a:p>
          <a:p>
            <a:r>
              <a:rPr lang="el-GR" dirty="0" err="1" smtClean="0"/>
              <a:t>Χρυστάλλα</a:t>
            </a:r>
            <a:r>
              <a:rPr lang="el-GR" dirty="0" smtClean="0"/>
              <a:t> </a:t>
            </a:r>
            <a:r>
              <a:rPr lang="el-GR" dirty="0" err="1" smtClean="0"/>
              <a:t>Λυμπουρίδου</a:t>
            </a:r>
            <a:r>
              <a:rPr lang="el-GR" dirty="0" smtClean="0"/>
              <a:t> </a:t>
            </a:r>
          </a:p>
          <a:p>
            <a:r>
              <a:rPr lang="el-GR" dirty="0" smtClean="0"/>
              <a:t>Δημοτικό Σχολείο Δροσιάς, ΚΒ Λάρνακα </a:t>
            </a:r>
            <a:endParaRPr lang="el-GR" dirty="0"/>
          </a:p>
        </p:txBody>
      </p:sp>
    </p:spTree>
    <p:extLst>
      <p:ext uri="{BB962C8B-B14F-4D97-AF65-F5344CB8AC3E}">
        <p14:creationId xmlns:p14="http://schemas.microsoft.com/office/powerpoint/2010/main" val="367837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4"/>
          </p:nvPr>
        </p:nvSpPr>
        <p:spPr>
          <a:xfrm>
            <a:off x="6189663" y="2193925"/>
            <a:ext cx="5157787" cy="4146717"/>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lvl="0"/>
            <a:r>
              <a:rPr lang="el-GR" sz="5600" i="1" dirty="0"/>
              <a:t>Ιάκωβος: Θα πάρω δύο ποτήρια με νερό το ένα να είναι στην τάξη και το άλλο έξω να δω ποιο θα εξατμιστεί πιο γρήγορα , αλλά έξω πρέπει να είναι κρύο για να είναι ισοδύναμα </a:t>
            </a:r>
            <a:endParaRPr lang="en-US" sz="5600" i="1" dirty="0"/>
          </a:p>
          <a:p>
            <a:pPr lvl="0"/>
            <a:r>
              <a:rPr lang="el-GR" sz="5600" i="1" dirty="0"/>
              <a:t>Αντιδράσεις συμμαθητών: </a:t>
            </a:r>
            <a:endParaRPr lang="en-US" sz="5600" i="1" dirty="0"/>
          </a:p>
          <a:p>
            <a:pPr lvl="1"/>
            <a:r>
              <a:rPr lang="el-GR" sz="5600" i="1" dirty="0"/>
              <a:t>Υποθέτω ότι δεν θα εξατμιστεί ούτε το ένα ούτε το άλλο γιατί για να εξατμιστεί θα πρέπει να έχει ήλιο για να βράσει για να συμβεί αυτό </a:t>
            </a:r>
            <a:endParaRPr lang="el-GR" sz="5600" i="1" dirty="0" smtClean="0"/>
          </a:p>
          <a:p>
            <a:r>
              <a:rPr lang="el-GR" sz="5600" i="1" dirty="0" smtClean="0"/>
              <a:t>Η </a:t>
            </a:r>
            <a:r>
              <a:rPr lang="el-GR" sz="5600" i="1" dirty="0"/>
              <a:t>εξάτμιση είναι ένα πολύ αργό φαινόμενο. Δεν νομίζω στο 80 λεπτο να μπορείτε να βγάλετε συμπεράσματα γι αυτό </a:t>
            </a:r>
            <a:r>
              <a:rPr lang="el-GR" sz="5600" i="1" dirty="0" smtClean="0"/>
              <a:t>το</a:t>
            </a:r>
            <a:endParaRPr lang="en-US" sz="5600" i="1" dirty="0"/>
          </a:p>
          <a:p>
            <a:pPr lvl="1"/>
            <a:r>
              <a:rPr lang="el-GR" sz="5600" i="1" dirty="0"/>
              <a:t>Διαφωνώ με τη Ζωή γιατί στα χιόνια που πάμε από το στόμα μας βγαίνει ατμός </a:t>
            </a:r>
            <a:endParaRPr lang="en-US" sz="5600" i="1" dirty="0"/>
          </a:p>
          <a:p>
            <a:pPr lvl="2"/>
            <a:r>
              <a:rPr lang="el-GR" sz="5600" i="1" dirty="0"/>
              <a:t>Ναι αλλά ο ατμός βγαίνει γιατί το σώμα μας είναι ζεστό , </a:t>
            </a:r>
            <a:endParaRPr lang="en-US" sz="5600" i="1" dirty="0"/>
          </a:p>
          <a:p>
            <a:pPr lvl="2"/>
            <a:r>
              <a:rPr lang="el-GR" sz="5600" i="1" dirty="0"/>
              <a:t>Όπως με τη μηχανή του αυτοκινήτου </a:t>
            </a:r>
            <a:endParaRPr lang="en-US" sz="5600" i="1" dirty="0"/>
          </a:p>
          <a:p>
            <a:pPr lvl="2"/>
            <a:r>
              <a:rPr lang="el-GR" sz="5600" i="1" dirty="0"/>
              <a:t>Και με το αεροπλάνο </a:t>
            </a:r>
            <a:endParaRPr lang="en-US" sz="5600" i="1" dirty="0"/>
          </a:p>
          <a:p>
            <a:pPr lvl="1"/>
            <a:r>
              <a:rPr lang="el-GR" sz="5600" i="1" dirty="0"/>
              <a:t>Ναι αλλά θα κρυώσει </a:t>
            </a:r>
            <a:endParaRPr lang="en-US" sz="5600" i="1" dirty="0"/>
          </a:p>
          <a:p>
            <a:pPr lvl="1"/>
            <a:r>
              <a:rPr lang="el-GR" sz="5600" i="1" dirty="0"/>
              <a:t>Θα θέλεις να είναι πολύ κρύο έξω; Όχι </a:t>
            </a:r>
            <a:endParaRPr lang="en-US" sz="5600" i="1" dirty="0"/>
          </a:p>
          <a:p>
            <a:pPr lvl="1"/>
            <a:r>
              <a:rPr lang="el-GR" sz="5600" i="1" dirty="0"/>
              <a:t>Πέρσι βάλαμε νερό στο παράθυρο και εξατμίστηκε και το νερό στο ερμάρι πάλι εξατμίστηκε , πώς έγινε αυτό;</a:t>
            </a:r>
          </a:p>
          <a:p>
            <a:pPr lvl="1"/>
            <a:endParaRPr lang="en-US" sz="5600" dirty="0"/>
          </a:p>
          <a:p>
            <a:endParaRPr lang="el-GR" dirty="0"/>
          </a:p>
        </p:txBody>
      </p:sp>
      <p:sp>
        <p:nvSpPr>
          <p:cNvPr id="6" name="Text Placeholder 5"/>
          <p:cNvSpPr>
            <a:spLocks noGrp="1"/>
          </p:cNvSpPr>
          <p:nvPr>
            <p:ph type="body" sz="quarter" idx="3"/>
          </p:nvPr>
        </p:nvSpPr>
        <p:spPr/>
        <p:txBody>
          <a:bodyPr>
            <a:normAutofit fontScale="92500"/>
          </a:bodyPr>
          <a:lstStyle/>
          <a:p>
            <a:r>
              <a:rPr lang="el-GR" dirty="0" smtClean="0"/>
              <a:t>Διερεύνηση παραγόντων εξάτμισης </a:t>
            </a:r>
            <a:endParaRPr lang="el-GR" dirty="0"/>
          </a:p>
        </p:txBody>
      </p:sp>
      <p:sp>
        <p:nvSpPr>
          <p:cNvPr id="3" name="Content Placeholder 2"/>
          <p:cNvSpPr>
            <a:spLocks noGrp="1"/>
          </p:cNvSpPr>
          <p:nvPr>
            <p:ph sz="half" idx="2"/>
          </p:nvPr>
        </p:nvSpPr>
        <p:spPr>
          <a:xfrm>
            <a:off x="831850" y="2193925"/>
            <a:ext cx="5156200" cy="4170780"/>
          </a:xfrm>
        </p:spPr>
        <p:style>
          <a:lnRef idx="2">
            <a:schemeClr val="accent5"/>
          </a:lnRef>
          <a:fillRef idx="1">
            <a:schemeClr val="lt1"/>
          </a:fillRef>
          <a:effectRef idx="0">
            <a:schemeClr val="accent5"/>
          </a:effectRef>
          <a:fontRef idx="minor">
            <a:schemeClr val="dk1"/>
          </a:fontRef>
        </p:style>
        <p:txBody>
          <a:bodyPr>
            <a:noAutofit/>
          </a:bodyPr>
          <a:lstStyle/>
          <a:p>
            <a:r>
              <a:rPr lang="el-GR" sz="1800" b="1" dirty="0"/>
              <a:t>Εισηγήσεις συμμαθητών: </a:t>
            </a:r>
            <a:r>
              <a:rPr lang="el-GR" sz="1800" b="1" dirty="0" smtClean="0"/>
              <a:t> </a:t>
            </a:r>
          </a:p>
          <a:p>
            <a:r>
              <a:rPr lang="el-GR" sz="1400" i="1" dirty="0" smtClean="0"/>
              <a:t>να </a:t>
            </a:r>
            <a:r>
              <a:rPr lang="el-GR" sz="1400" i="1" dirty="0"/>
              <a:t>πάρει ηλεκτρική τσαγέρα με νερό και να βλέπει το νερό που </a:t>
            </a:r>
            <a:r>
              <a:rPr lang="el-GR" sz="1400" i="1" dirty="0" smtClean="0"/>
              <a:t>εξατμίζεται, Να </a:t>
            </a:r>
            <a:r>
              <a:rPr lang="el-GR" sz="1400" i="1" dirty="0"/>
              <a:t>κάνει μπάνιο </a:t>
            </a:r>
            <a:r>
              <a:rPr lang="el-GR" sz="1400" i="1" dirty="0" smtClean="0"/>
              <a:t>, Να </a:t>
            </a:r>
            <a:r>
              <a:rPr lang="el-GR" sz="1400" i="1" dirty="0"/>
              <a:t>ανοίξει το νερό στο ζεστό και να δει τους </a:t>
            </a:r>
            <a:r>
              <a:rPr lang="el-GR" sz="1400" i="1" dirty="0" smtClean="0"/>
              <a:t>ατμούς, Να </a:t>
            </a:r>
            <a:r>
              <a:rPr lang="el-GR" sz="1400" i="1" dirty="0"/>
              <a:t>πάει στα χιόνια και να φυσήξει στα χέρια του </a:t>
            </a:r>
            <a:r>
              <a:rPr lang="el-GR" sz="1400" i="1" dirty="0" smtClean="0"/>
              <a:t>, Να </a:t>
            </a:r>
            <a:r>
              <a:rPr lang="el-GR" sz="1400" i="1" dirty="0"/>
              <a:t>βράσει νερό </a:t>
            </a:r>
            <a:r>
              <a:rPr lang="el-GR" sz="1400" i="1" dirty="0" smtClean="0"/>
              <a:t>, Να </a:t>
            </a:r>
            <a:r>
              <a:rPr lang="el-GR" sz="1400" i="1" dirty="0"/>
              <a:t>παρατηρήσει τη σάλτσα που ψήνεται </a:t>
            </a:r>
            <a:r>
              <a:rPr lang="el-GR" sz="1400" i="1" dirty="0" smtClean="0"/>
              <a:t>, Να </a:t>
            </a:r>
            <a:r>
              <a:rPr lang="el-GR" sz="1400" i="1" dirty="0"/>
              <a:t>το βγάλει στον ήλιο </a:t>
            </a:r>
            <a:endParaRPr lang="en-US" sz="1400" i="1" dirty="0"/>
          </a:p>
          <a:p>
            <a:r>
              <a:rPr lang="el-GR" sz="1400" i="1" dirty="0"/>
              <a:t>Ο Νικόλας λέει: Αυτά μιλούν για εξάτμιση ενώ εγώ μιλώ για ομίχλη  </a:t>
            </a:r>
            <a:endParaRPr lang="en-US" sz="1400" i="1" dirty="0"/>
          </a:p>
          <a:p>
            <a:r>
              <a:rPr lang="el-GR" sz="1400" b="1" dirty="0"/>
              <a:t>Είναι η ομίχλη νερό; (συζήτηση που προέκυψε με όλη την τάξη)</a:t>
            </a:r>
            <a:endParaRPr lang="en-US" sz="1400" b="1" dirty="0"/>
          </a:p>
          <a:p>
            <a:r>
              <a:rPr lang="el-GR" sz="1400" b="1" dirty="0"/>
              <a:t> </a:t>
            </a:r>
            <a:r>
              <a:rPr lang="el-GR" sz="1400" i="1" dirty="0" smtClean="0"/>
              <a:t>Ναι , Όχι</a:t>
            </a:r>
            <a:r>
              <a:rPr lang="el-GR" sz="1400" i="1" dirty="0"/>
              <a:t>, είναι σύννεφα που έρχονται χαμηλά , μέρος των </a:t>
            </a:r>
            <a:r>
              <a:rPr lang="el-GR" sz="1400" i="1" dirty="0" smtClean="0"/>
              <a:t>σύννεφων </a:t>
            </a:r>
            <a:r>
              <a:rPr lang="el-GR" sz="1400" i="1" dirty="0"/>
              <a:t>μαζί με </a:t>
            </a:r>
            <a:r>
              <a:rPr lang="el-GR" sz="1400" i="1" dirty="0" smtClean="0"/>
              <a:t>σκόνη, Άλλαξα </a:t>
            </a:r>
            <a:r>
              <a:rPr lang="el-GR" sz="1400" i="1" dirty="0"/>
              <a:t>γνώμη: είναι νερό διότι είχε ομίχλη στο παράθυρό μου το πρωί και το μεσημέρι είδα νερό που έσταξε στην </a:t>
            </a:r>
            <a:r>
              <a:rPr lang="el-GR" sz="1400" i="1" dirty="0" smtClean="0"/>
              <a:t>τρυπούλα, Όμως </a:t>
            </a:r>
            <a:r>
              <a:rPr lang="el-GR" sz="1400" i="1" dirty="0"/>
              <a:t>το σύννεφο είναι </a:t>
            </a:r>
            <a:r>
              <a:rPr lang="el-GR" sz="1400" i="1" dirty="0" smtClean="0"/>
              <a:t>νερό, Η </a:t>
            </a:r>
            <a:r>
              <a:rPr lang="el-GR" sz="1400" i="1" dirty="0"/>
              <a:t>ομίχλη είναι νερό σε αέρια </a:t>
            </a:r>
            <a:r>
              <a:rPr lang="el-GR" sz="1400" i="1" dirty="0" smtClean="0"/>
              <a:t>μορφή, Μπορεί </a:t>
            </a:r>
            <a:r>
              <a:rPr lang="el-GR" sz="1400" i="1" dirty="0"/>
              <a:t>να είναι οι ατμοί που ανεβαίνουν ή τα σύννεφα που κατεβαίνουν </a:t>
            </a:r>
            <a:r>
              <a:rPr lang="el-GR" sz="1400" i="1" dirty="0" smtClean="0"/>
              <a:t>, Η </a:t>
            </a:r>
            <a:r>
              <a:rPr lang="el-GR" sz="1400" i="1" dirty="0"/>
              <a:t>ομίχλη μπορεί να είναι πολλά αέρια που ενώνονται μαζί</a:t>
            </a:r>
            <a:r>
              <a:rPr lang="el-GR" sz="1400" i="1" dirty="0" smtClean="0"/>
              <a:t>. ..</a:t>
            </a:r>
            <a:endParaRPr lang="en-US" sz="1400" i="1" dirty="0"/>
          </a:p>
        </p:txBody>
      </p:sp>
      <p:sp>
        <p:nvSpPr>
          <p:cNvPr id="5" name="Text Placeholder 4"/>
          <p:cNvSpPr>
            <a:spLocks noGrp="1"/>
          </p:cNvSpPr>
          <p:nvPr>
            <p:ph type="body" idx="1"/>
          </p:nvPr>
        </p:nvSpPr>
        <p:spPr/>
        <p:txBody>
          <a:bodyPr/>
          <a:lstStyle/>
          <a:p>
            <a:r>
              <a:rPr lang="el-GR" dirty="0" smtClean="0"/>
              <a:t>Θέλω να κάνω ομίχλη στην τάξη: </a:t>
            </a:r>
            <a:endParaRPr lang="el-GR" dirty="0"/>
          </a:p>
        </p:txBody>
      </p:sp>
      <p:sp>
        <p:nvSpPr>
          <p:cNvPr id="2" name="Title 1"/>
          <p:cNvSpPr>
            <a:spLocks noGrp="1"/>
          </p:cNvSpPr>
          <p:nvPr>
            <p:ph type="title"/>
          </p:nvPr>
        </p:nvSpPr>
        <p:spPr/>
        <p:txBody>
          <a:bodyPr>
            <a:noAutofit/>
          </a:bodyPr>
          <a:lstStyle/>
          <a:p>
            <a:r>
              <a:rPr lang="el-GR" sz="2400" b="1" dirty="0" smtClean="0"/>
              <a:t> Συνοικοδόμηση τρόπου συλλογής δεδομένων/τρόπου δημιουργίας της «μηχανής» : παράδειγμα, </a:t>
            </a:r>
            <a:endParaRPr lang="el-GR" sz="2400" b="1" dirty="0"/>
          </a:p>
        </p:txBody>
      </p:sp>
    </p:spTree>
    <p:extLst>
      <p:ext uri="{BB962C8B-B14F-4D97-AF65-F5344CB8AC3E}">
        <p14:creationId xmlns:p14="http://schemas.microsoft.com/office/powerpoint/2010/main" val="404518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733926" y="1957972"/>
            <a:ext cx="5181600" cy="4351338"/>
          </a:xfrm>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endParaRPr lang="el-GR" b="1" dirty="0" smtClean="0">
              <a:solidFill>
                <a:schemeClr val="tx2"/>
              </a:solidFill>
            </a:endParaRPr>
          </a:p>
          <a:p>
            <a:r>
              <a:rPr lang="el-GR" b="1" dirty="0">
                <a:solidFill>
                  <a:schemeClr val="tx2"/>
                </a:solidFill>
              </a:rPr>
              <a:t>Μεγάλη ενεργοποίηση </a:t>
            </a:r>
            <a:endParaRPr lang="el-GR" b="1" dirty="0" smtClean="0">
              <a:solidFill>
                <a:schemeClr val="tx2"/>
              </a:solidFill>
            </a:endParaRPr>
          </a:p>
          <a:p>
            <a:endParaRPr lang="el-GR" b="1" dirty="0" smtClean="0">
              <a:solidFill>
                <a:schemeClr val="tx2"/>
              </a:solidFill>
            </a:endParaRPr>
          </a:p>
          <a:p>
            <a:r>
              <a:rPr lang="el-GR" b="1" dirty="0" smtClean="0">
                <a:solidFill>
                  <a:schemeClr val="tx2"/>
                </a:solidFill>
              </a:rPr>
              <a:t>Μέσο </a:t>
            </a:r>
            <a:r>
              <a:rPr lang="el-GR" b="1" dirty="0">
                <a:solidFill>
                  <a:schemeClr val="tx2"/>
                </a:solidFill>
              </a:rPr>
              <a:t>επεξεργασίας προϋπάρχουσων </a:t>
            </a:r>
            <a:endParaRPr lang="el-GR" b="1" dirty="0" smtClean="0">
              <a:solidFill>
                <a:schemeClr val="tx2"/>
              </a:solidFill>
            </a:endParaRPr>
          </a:p>
          <a:p>
            <a:pPr lvl="1"/>
            <a:r>
              <a:rPr lang="el-GR" b="1" dirty="0" smtClean="0">
                <a:solidFill>
                  <a:schemeClr val="tx2"/>
                </a:solidFill>
              </a:rPr>
              <a:t>Αφορμή </a:t>
            </a:r>
            <a:r>
              <a:rPr lang="el-GR" b="1" dirty="0">
                <a:solidFill>
                  <a:schemeClr val="tx2"/>
                </a:solidFill>
              </a:rPr>
              <a:t>για καθορισμό/αναγνώριση  μεταβλητών σε περίπτωση που η παρουσιάζουσα ομάδα δεν τις είχε αναγνωρίσει </a:t>
            </a:r>
            <a:endParaRPr lang="el-GR" b="1" dirty="0" smtClean="0">
              <a:solidFill>
                <a:schemeClr val="tx2"/>
              </a:solidFill>
            </a:endParaRPr>
          </a:p>
          <a:p>
            <a:pPr lvl="1"/>
            <a:endParaRPr lang="el-GR" b="1" dirty="0" smtClean="0">
              <a:solidFill>
                <a:schemeClr val="tx2"/>
              </a:solidFill>
            </a:endParaRPr>
          </a:p>
          <a:p>
            <a:pPr lvl="1"/>
            <a:r>
              <a:rPr lang="el-GR" b="1" dirty="0">
                <a:solidFill>
                  <a:schemeClr val="tx2"/>
                </a:solidFill>
              </a:rPr>
              <a:t>Η συζήτηση γίνεται αφορμή για διατύπωση  υποθέσεων –προβλέψεων και διασύνδεση με εμπειρίες </a:t>
            </a:r>
          </a:p>
          <a:p>
            <a:pPr lvl="1"/>
            <a:endParaRPr lang="el-GR" b="1" dirty="0">
              <a:solidFill>
                <a:schemeClr val="tx2"/>
              </a:solidFill>
            </a:endParaRPr>
          </a:p>
          <a:p>
            <a:pPr marL="457200" lvl="1" indent="0">
              <a:buNone/>
            </a:pPr>
            <a:endParaRPr lang="el-GR" b="1" dirty="0">
              <a:solidFill>
                <a:schemeClr val="tx2"/>
              </a:solidFill>
            </a:endParaRPr>
          </a:p>
          <a:p>
            <a:pPr lvl="1"/>
            <a:r>
              <a:rPr lang="el-GR" b="1" dirty="0">
                <a:solidFill>
                  <a:schemeClr val="tx2"/>
                </a:solidFill>
              </a:rPr>
              <a:t>Η συζήτηση για την υλοποιησιμότητα της πρότασης που απασχολούσε έντονα τα παιδιά δίνει  αφορμή για συζήτηση σε εννοιολογικά και διαδικαστικά θέματα που αφορούν στον καθορισμό των παραμέτρων του πειράματος </a:t>
            </a:r>
          </a:p>
          <a:p>
            <a:pPr lvl="1"/>
            <a:endParaRPr lang="el-GR" b="1" dirty="0" smtClean="0">
              <a:solidFill>
                <a:schemeClr val="tx2"/>
              </a:solidFill>
            </a:endParaRPr>
          </a:p>
          <a:p>
            <a:r>
              <a:rPr lang="el-GR" b="1" dirty="0" smtClean="0">
                <a:solidFill>
                  <a:schemeClr val="tx2"/>
                </a:solidFill>
              </a:rPr>
              <a:t>Χρονοβόρα </a:t>
            </a:r>
            <a:r>
              <a:rPr lang="el-GR" b="1" dirty="0">
                <a:solidFill>
                  <a:schemeClr val="tx2"/>
                </a:solidFill>
              </a:rPr>
              <a:t>διαδικασία </a:t>
            </a:r>
            <a:endParaRPr lang="el-GR" b="1" dirty="0" smtClean="0">
              <a:solidFill>
                <a:schemeClr val="tx2"/>
              </a:solidFill>
            </a:endParaRPr>
          </a:p>
          <a:p>
            <a:endParaRPr lang="el-GR" b="1" dirty="0">
              <a:solidFill>
                <a:schemeClr val="tx2"/>
              </a:solidFill>
            </a:endParaRPr>
          </a:p>
          <a:p>
            <a:r>
              <a:rPr lang="el-GR" b="1" dirty="0">
                <a:solidFill>
                  <a:schemeClr val="tx2"/>
                </a:solidFill>
              </a:rPr>
              <a:t>«Αποχωρούντες» από τη συζήτηση μαθητές</a:t>
            </a:r>
          </a:p>
          <a:p>
            <a:pPr marL="0" indent="0">
              <a:buNone/>
            </a:pPr>
            <a:endParaRPr lang="el-GR" b="1" dirty="0">
              <a:solidFill>
                <a:schemeClr val="tx2"/>
              </a:solidFill>
            </a:endParaRPr>
          </a:p>
          <a:p>
            <a:endParaRPr lang="el-GR" dirty="0"/>
          </a:p>
        </p:txBody>
      </p:sp>
      <p:sp>
        <p:nvSpPr>
          <p:cNvPr id="3" name="Content Placeholder 2"/>
          <p:cNvSpPr>
            <a:spLocks noGrp="1"/>
          </p:cNvSpPr>
          <p:nvPr>
            <p:ph sz="half" idx="1"/>
          </p:nvPr>
        </p:nvSpPr>
        <p:spPr>
          <a:xfrm>
            <a:off x="6420853" y="1945941"/>
            <a:ext cx="5181600" cy="4351338"/>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el-GR" b="1" dirty="0" smtClean="0"/>
              <a:t>Διαφοροποίηση; </a:t>
            </a:r>
          </a:p>
          <a:p>
            <a:r>
              <a:rPr lang="el-GR" b="1" dirty="0" smtClean="0"/>
              <a:t>Διαφοροποίηση στο ρυθμό και στο επίπεδο εργασίας </a:t>
            </a:r>
          </a:p>
          <a:p>
            <a:endParaRPr lang="el-GR" b="1" dirty="0"/>
          </a:p>
          <a:p>
            <a:r>
              <a:rPr lang="el-GR" b="1" dirty="0" smtClean="0"/>
              <a:t>Μέσω της κοινωνικής διαδικασίας υπάρχει η υπόθεση ότι υπάρχει κάποια αλλαγή στη γνώση σε ότι αφορά έννοιες και διαδικασίες </a:t>
            </a:r>
          </a:p>
          <a:p>
            <a:endParaRPr lang="el-GR" b="1" dirty="0"/>
          </a:p>
          <a:p>
            <a:r>
              <a:rPr lang="el-GR" b="1" dirty="0" smtClean="0"/>
              <a:t>ΔΕΝ υπήρξε διαφοροποίηση ως προς τα στυλ μάθησης: </a:t>
            </a:r>
          </a:p>
          <a:p>
            <a:pPr lvl="1"/>
            <a:r>
              <a:rPr lang="el-GR" b="1" dirty="0" smtClean="0"/>
              <a:t>Ευνοούνται οι μαθητές με θεωρητική σκέψη </a:t>
            </a:r>
          </a:p>
          <a:p>
            <a:pPr marL="457200" lvl="1" indent="0">
              <a:buNone/>
            </a:pPr>
            <a:r>
              <a:rPr lang="el-GR" b="1" dirty="0" smtClean="0"/>
              <a:t>Εισηγήσεις: </a:t>
            </a:r>
          </a:p>
          <a:p>
            <a:pPr marL="457200" lvl="1" indent="0">
              <a:buNone/>
            </a:pPr>
            <a:endParaRPr lang="el-GR" b="1" dirty="0"/>
          </a:p>
          <a:p>
            <a:pPr marL="457200" lvl="1" indent="0">
              <a:buNone/>
            </a:pPr>
            <a:r>
              <a:rPr lang="el-GR" b="1" dirty="0" smtClean="0"/>
              <a:t>Πλάισιο με βασικά ερωτήματα για την κάθε ομάδα</a:t>
            </a:r>
          </a:p>
          <a:p>
            <a:pPr marL="457200" lvl="1" indent="0">
              <a:buNone/>
            </a:pPr>
            <a:r>
              <a:rPr lang="el-GR" b="1" dirty="0" smtClean="0"/>
              <a:t>Εποπτικοποίηση </a:t>
            </a:r>
          </a:p>
          <a:p>
            <a:pPr marL="457200" lvl="1" indent="0">
              <a:buNone/>
            </a:pPr>
            <a:r>
              <a:rPr lang="el-GR" b="1" dirty="0" smtClean="0"/>
              <a:t>Αλλαγή πορείας για αδύνατους μαθητές: To  πραξιακό στάδιο να προηγηθεί του θεωρητικού </a:t>
            </a:r>
          </a:p>
          <a:p>
            <a:pPr marL="457200" lvl="1" indent="0">
              <a:buNone/>
            </a:pPr>
            <a:endParaRPr lang="el-GR" b="1" dirty="0"/>
          </a:p>
          <a:p>
            <a:pPr marL="457200" lvl="1" indent="0">
              <a:buNone/>
            </a:pPr>
            <a:r>
              <a:rPr lang="el-GR" b="1" dirty="0" smtClean="0"/>
              <a:t>Εμπλουτισμός με προσομοιώσεις </a:t>
            </a:r>
          </a:p>
          <a:p>
            <a:pPr marL="457200" lvl="1" indent="0">
              <a:buNone/>
            </a:pPr>
            <a:endParaRPr lang="el-GR" b="1" dirty="0" smtClean="0"/>
          </a:p>
          <a:p>
            <a:pPr marL="457200" lvl="1" indent="0">
              <a:buNone/>
            </a:pPr>
            <a:endParaRPr lang="el-GR" b="1" dirty="0"/>
          </a:p>
          <a:p>
            <a:pPr marL="457200" lvl="1" indent="0">
              <a:buNone/>
            </a:pPr>
            <a:endParaRPr lang="el-GR" b="1" dirty="0"/>
          </a:p>
        </p:txBody>
      </p:sp>
      <p:sp>
        <p:nvSpPr>
          <p:cNvPr id="4" name="Title 3"/>
          <p:cNvSpPr>
            <a:spLocks noGrp="1"/>
          </p:cNvSpPr>
          <p:nvPr>
            <p:ph type="title"/>
          </p:nvPr>
        </p:nvSpPr>
        <p:spPr/>
        <p:txBody>
          <a:bodyPr>
            <a:normAutofit fontScale="90000"/>
          </a:bodyPr>
          <a:lstStyle/>
          <a:p>
            <a:r>
              <a:rPr lang="el-GR" dirty="0" smtClean="0"/>
              <a:t>Συνοικοδόμηση τρόπου εργασίας για τη συλλογή δεδομένων </a:t>
            </a:r>
            <a:endParaRPr lang="el-GR" dirty="0"/>
          </a:p>
        </p:txBody>
      </p:sp>
    </p:spTree>
    <p:extLst>
      <p:ext uri="{BB962C8B-B14F-4D97-AF65-F5344CB8AC3E}">
        <p14:creationId xmlns:p14="http://schemas.microsoft.com/office/powerpoint/2010/main" val="338515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t>Συλλογή δεδομένων </a:t>
            </a:r>
            <a:endParaRPr lang="el-GR" sz="4000" b="1" dirty="0"/>
          </a:p>
        </p:txBody>
      </p:sp>
      <p:sp>
        <p:nvSpPr>
          <p:cNvPr id="3" name="Content Placeholder 2"/>
          <p:cNvSpPr>
            <a:spLocks noGrp="1"/>
          </p:cNvSpPr>
          <p:nvPr>
            <p:ph sz="half" idx="1"/>
          </p:nvPr>
        </p:nvSpPr>
        <p:spPr/>
        <p:txBody>
          <a:bodyPr>
            <a:noAutofit/>
          </a:bodyPr>
          <a:lstStyle/>
          <a:p>
            <a:r>
              <a:rPr lang="el-GR" sz="2000" dirty="0" smtClean="0"/>
              <a:t>Μεγάλη ενεργοποίηση </a:t>
            </a:r>
          </a:p>
          <a:p>
            <a:endParaRPr lang="el-GR" sz="2000" dirty="0" smtClean="0"/>
          </a:p>
          <a:p>
            <a:r>
              <a:rPr lang="el-GR" sz="2000" dirty="0" smtClean="0"/>
              <a:t>Μεγάλη χαρά και ενθουσιασμός  ειδικά όταν «πέτυχαν» οι μηχανές. </a:t>
            </a:r>
            <a:endParaRPr lang="el-GR" sz="2000" dirty="0"/>
          </a:p>
          <a:p>
            <a:r>
              <a:rPr lang="el-GR" sz="2000" dirty="0" smtClean="0"/>
              <a:t>«Περιέργεια» για τα αποτελέσματα των άλλων </a:t>
            </a:r>
          </a:p>
          <a:p>
            <a:r>
              <a:rPr lang="el-GR" sz="2000" dirty="0"/>
              <a:t>«Κίνηση» σε όλη την τάξη, διάχυση αποτελεσμάτων </a:t>
            </a:r>
            <a:endParaRPr lang="el-GR" sz="2000" dirty="0" smtClean="0"/>
          </a:p>
          <a:p>
            <a:pPr marL="0" indent="0">
              <a:buNone/>
            </a:pPr>
            <a:endParaRPr lang="el-GR" sz="2000" dirty="0" smtClean="0"/>
          </a:p>
          <a:p>
            <a:r>
              <a:rPr lang="el-GR" sz="2000" dirty="0" smtClean="0"/>
              <a:t>Χωρίς προβλήματα πειθαρχίας </a:t>
            </a:r>
          </a:p>
          <a:p>
            <a:endParaRPr lang="el-GR" sz="2000" dirty="0"/>
          </a:p>
        </p:txBody>
      </p:sp>
      <p:sp>
        <p:nvSpPr>
          <p:cNvPr id="4" name="Content Placeholder 3"/>
          <p:cNvSpPr>
            <a:spLocks noGrp="1"/>
          </p:cNvSpPr>
          <p:nvPr>
            <p:ph sz="half" idx="2"/>
          </p:nvPr>
        </p:nvSpPr>
        <p:spPr/>
        <p:txBody>
          <a:bodyPr>
            <a:noAutofit/>
          </a:bodyPr>
          <a:lstStyle/>
          <a:p>
            <a:r>
              <a:rPr lang="el-GR" sz="1600" dirty="0"/>
              <a:t>Χάος </a:t>
            </a:r>
          </a:p>
          <a:p>
            <a:r>
              <a:rPr lang="el-GR" sz="1600" dirty="0"/>
              <a:t>Καθυστέρηση σε κάποιες ομάδες μέχρι  ο εκπαιδευτικός να μπορέσει να δώσει οδηγίες και υλικά </a:t>
            </a:r>
          </a:p>
          <a:p>
            <a:r>
              <a:rPr lang="el-GR" sz="1600" dirty="0"/>
              <a:t>Θέματα ασφάλειας : φωτιές, κάποιοι έπρεπε να βγουν έξω από την αίθουσα </a:t>
            </a:r>
          </a:p>
          <a:p>
            <a:r>
              <a:rPr lang="el-GR" sz="1600" dirty="0"/>
              <a:t>Οι μέτριοι μαθητές έχασαν τον προσανατολισμό τους ως προς τα ακόλουθα: </a:t>
            </a:r>
          </a:p>
          <a:p>
            <a:pPr lvl="1"/>
            <a:r>
              <a:rPr lang="el-GR" sz="1200" dirty="0"/>
              <a:t>Το τι μετρούσαν</a:t>
            </a:r>
          </a:p>
          <a:p>
            <a:pPr lvl="1"/>
            <a:r>
              <a:rPr lang="el-GR" sz="1200" dirty="0"/>
              <a:t>Πώς το μετρούσαν </a:t>
            </a:r>
          </a:p>
          <a:p>
            <a:pPr lvl="1"/>
            <a:r>
              <a:rPr lang="el-GR" sz="1200" dirty="0"/>
              <a:t>Σε ποια στιγμή έπρεπε να το καταγράψουν </a:t>
            </a:r>
          </a:p>
          <a:p>
            <a:r>
              <a:rPr lang="el-GR" sz="1600" dirty="0"/>
              <a:t>Παρατηρήθηκαν φαινόμενα όπου το πείραμα το οποίο επιτελέστηκε είχε μεγάλη απόκλιση από το αρχικά προγραμματισμένο πείραμα/διερεύνηση</a:t>
            </a:r>
          </a:p>
          <a:p>
            <a:endParaRPr lang="el-GR" sz="1600" dirty="0"/>
          </a:p>
        </p:txBody>
      </p:sp>
    </p:spTree>
    <p:extLst>
      <p:ext uri="{BB962C8B-B14F-4D97-AF65-F5344CB8AC3E}">
        <p14:creationId xmlns:p14="http://schemas.microsoft.com/office/powerpoint/2010/main" val="275918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Τελικός </a:t>
            </a:r>
            <a:r>
              <a:rPr lang="el-GR" dirty="0" err="1" smtClean="0"/>
              <a:t>αναστοχασμός</a:t>
            </a:r>
            <a:endParaRPr lang="el-GR" dirty="0"/>
          </a:p>
        </p:txBody>
      </p:sp>
      <p:sp>
        <p:nvSpPr>
          <p:cNvPr id="3" name="Content Placeholder 2"/>
          <p:cNvSpPr>
            <a:spLocks noGrp="1"/>
          </p:cNvSpPr>
          <p:nvPr>
            <p:ph sz="half" idx="1"/>
          </p:nvPr>
        </p:nvSpPr>
        <p:spPr/>
        <p:txBody>
          <a:bodyPr>
            <a:normAutofit fontScale="92500" lnSpcReduction="20000"/>
          </a:bodyPr>
          <a:lstStyle/>
          <a:p>
            <a:r>
              <a:rPr lang="el-GR" dirty="0" smtClean="0"/>
              <a:t>Ενεργοποίηση: ΝΑΙ </a:t>
            </a:r>
          </a:p>
          <a:p>
            <a:r>
              <a:rPr lang="el-GR" dirty="0" smtClean="0"/>
              <a:t>Συνοικοδόμηση: ΝΑΙ </a:t>
            </a:r>
          </a:p>
          <a:p>
            <a:r>
              <a:rPr lang="el-GR" dirty="0" smtClean="0"/>
              <a:t>Διαφοροποίηση, υπό τον όρο ενός ανοικτού μαθησιακού συμβολαίου: ΝΑΙ </a:t>
            </a:r>
          </a:p>
          <a:p>
            <a:r>
              <a:rPr lang="el-GR" dirty="0" smtClean="0"/>
              <a:t>Κατάλληλη μεθοδολογία για τη φύση της ενότητας : ΝΑΙ </a:t>
            </a:r>
          </a:p>
          <a:p>
            <a:pPr marL="0" indent="0">
              <a:buNone/>
            </a:pPr>
            <a:endParaRPr lang="el-GR" dirty="0"/>
          </a:p>
        </p:txBody>
      </p:sp>
      <p:sp>
        <p:nvSpPr>
          <p:cNvPr id="4" name="Content Placeholder 3"/>
          <p:cNvSpPr>
            <a:spLocks noGrp="1"/>
          </p:cNvSpPr>
          <p:nvPr>
            <p:ph sz="half" idx="2"/>
          </p:nvPr>
        </p:nvSpPr>
        <p:spPr/>
        <p:txBody>
          <a:bodyPr>
            <a:normAutofit fontScale="92500" lnSpcReduction="20000"/>
          </a:bodyPr>
          <a:lstStyle/>
          <a:p>
            <a:r>
              <a:rPr lang="el-GR" dirty="0" smtClean="0"/>
              <a:t>Χρονικό πλαίσιο σε σχέση με τα ΝΩΠ: ΌΧΙ</a:t>
            </a:r>
          </a:p>
          <a:p>
            <a:r>
              <a:rPr lang="el-GR" dirty="0" smtClean="0"/>
              <a:t>Εξασφάλιση κατάκτησης όλων των εννοιών και διαδικασιών που προβλέπονται ως στόχοι από τα ΝΑΠ: ΟΧ</a:t>
            </a:r>
          </a:p>
          <a:p>
            <a:r>
              <a:rPr lang="el-GR" dirty="0" smtClean="0"/>
              <a:t>Αξιολόγηση: ΌΧΙ</a:t>
            </a:r>
          </a:p>
          <a:p>
            <a:r>
              <a:rPr lang="el-GR" dirty="0"/>
              <a:t>Εξεύρεση κατάλληλου τρόπου αξιολόγησης: ΟΧΙ </a:t>
            </a:r>
            <a:endParaRPr lang="el-GR" dirty="0" smtClean="0"/>
          </a:p>
          <a:p>
            <a:r>
              <a:rPr lang="el-GR" dirty="0" smtClean="0"/>
              <a:t>Κατάλληλη μεθοδολογία για ενότητες με πολύπλοκο εννοιολογικό περιεχόμενο: ΟΧΙ </a:t>
            </a:r>
            <a:endParaRPr lang="el-GR" dirty="0"/>
          </a:p>
          <a:p>
            <a:endParaRPr lang="el-GR" dirty="0" smtClean="0"/>
          </a:p>
        </p:txBody>
      </p:sp>
    </p:spTree>
    <p:extLst>
      <p:ext uri="{BB962C8B-B14F-4D97-AF65-F5344CB8AC3E}">
        <p14:creationId xmlns:p14="http://schemas.microsoft.com/office/powerpoint/2010/main" val="296618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sz="5400" dirty="0" smtClean="0"/>
              <a:t>Δομημένη διερώτηση για τις Κοινωνικές Επιστήμες </a:t>
            </a:r>
            <a:br>
              <a:rPr lang="el-GR" sz="5400" dirty="0" smtClean="0"/>
            </a:br>
            <a:r>
              <a:rPr lang="el-GR" sz="5400" dirty="0" smtClean="0"/>
              <a:t>Γεωγραφία (</a:t>
            </a:r>
            <a:r>
              <a:rPr lang="en-US" sz="5400" dirty="0" smtClean="0"/>
              <a:t>CLIL)</a:t>
            </a:r>
            <a:endParaRPr lang="en-US" sz="5400" dirty="0"/>
          </a:p>
        </p:txBody>
      </p:sp>
      <p:sp>
        <p:nvSpPr>
          <p:cNvPr id="3" name="Subtitle 2"/>
          <p:cNvSpPr>
            <a:spLocks noGrp="1"/>
          </p:cNvSpPr>
          <p:nvPr>
            <p:ph type="subTitle" idx="1"/>
          </p:nvPr>
        </p:nvSpPr>
        <p:spPr/>
        <p:txBody>
          <a:bodyPr/>
          <a:lstStyle/>
          <a:p>
            <a:r>
              <a:rPr lang="el-GR" dirty="0" smtClean="0"/>
              <a:t>Θέμα: Έρημοι</a:t>
            </a:r>
            <a:endParaRPr lang="en-US" dirty="0"/>
          </a:p>
        </p:txBody>
      </p:sp>
    </p:spTree>
    <p:extLst>
      <p:ext uri="{BB962C8B-B14F-4D97-AF65-F5344CB8AC3E}">
        <p14:creationId xmlns:p14="http://schemas.microsoft.com/office/powerpoint/2010/main" val="247051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l-GR" dirty="0" smtClean="0"/>
              <a:t>Ενέργειες εκπαιδευτικού </a:t>
            </a:r>
            <a:endParaRPr lang="el-GR" dirty="0"/>
          </a:p>
        </p:txBody>
      </p:sp>
      <p:sp>
        <p:nvSpPr>
          <p:cNvPr id="8" name="Subtitle 7"/>
          <p:cNvSpPr>
            <a:spLocks noGrp="1"/>
          </p:cNvSpPr>
          <p:nvPr>
            <p:ph type="subTitle" idx="1"/>
          </p:nvPr>
        </p:nvSpPr>
        <p:spPr/>
        <p:txBody>
          <a:bodyPr/>
          <a:lstStyle/>
          <a:p>
            <a:endParaRPr lang="el-GR"/>
          </a:p>
        </p:txBody>
      </p:sp>
    </p:spTree>
    <p:extLst>
      <p:ext uri="{BB962C8B-B14F-4D97-AF65-F5344CB8AC3E}">
        <p14:creationId xmlns:p14="http://schemas.microsoft.com/office/powerpoint/2010/main" val="383326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09600" y="1600201"/>
            <a:ext cx="10972800" cy="3556992"/>
          </a:xfrm>
        </p:spPr>
        <p:txBody>
          <a:bodyPr/>
          <a:lstStyle/>
          <a:p>
            <a:endParaRPr lang="el-GR" dirty="0" smtClean="0"/>
          </a:p>
          <a:p>
            <a:endParaRPr lang="el-GR" dirty="0"/>
          </a:p>
          <a:p>
            <a:endParaRPr lang="el-GR" dirty="0" smtClean="0"/>
          </a:p>
          <a:p>
            <a:pPr marL="0" indent="0">
              <a:buNone/>
            </a:pPr>
            <a:endParaRPr lang="el-GR" dirty="0" smtClean="0"/>
          </a:p>
          <a:p>
            <a:pPr marL="0" indent="0">
              <a:buNone/>
            </a:pPr>
            <a:endParaRPr lang="el-GR" dirty="0"/>
          </a:p>
          <a:p>
            <a:pPr marL="0" indent="0">
              <a:buNone/>
            </a:pPr>
            <a:endParaRPr lang="el-GR" dirty="0" smtClean="0"/>
          </a:p>
          <a:p>
            <a:pPr marL="0" indent="0">
              <a:buNone/>
            </a:pPr>
            <a:endParaRPr lang="en-US" dirty="0"/>
          </a:p>
        </p:txBody>
      </p:sp>
      <p:sp>
        <p:nvSpPr>
          <p:cNvPr id="13" name="Folded Corner 12"/>
          <p:cNvSpPr/>
          <p:nvPr/>
        </p:nvSpPr>
        <p:spPr>
          <a:xfrm>
            <a:off x="890337" y="476672"/>
            <a:ext cx="11098463" cy="60765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endParaRPr lang="el-GR" sz="2000" b="1" u="sng" dirty="0" smtClean="0"/>
          </a:p>
          <a:p>
            <a:endParaRPr lang="el-GR" sz="2400" b="1" u="sng" dirty="0"/>
          </a:p>
          <a:p>
            <a:pPr marL="285750" indent="-285750">
              <a:buFont typeface="Arial" pitchFamily="34" charset="0"/>
              <a:buChar char="•"/>
            </a:pPr>
            <a:endParaRPr lang="el-GR" sz="2400" b="1" u="sng" dirty="0" smtClean="0"/>
          </a:p>
          <a:p>
            <a:pPr marL="285750" indent="-285750">
              <a:buFont typeface="Arial" pitchFamily="34" charset="0"/>
              <a:buChar char="•"/>
            </a:pPr>
            <a:r>
              <a:rPr lang="el-GR" sz="2800" b="1" u="sng" dirty="0" smtClean="0"/>
              <a:t>Στάδιο 1:</a:t>
            </a:r>
            <a:r>
              <a:rPr lang="el-GR" sz="2800" dirty="0" smtClean="0"/>
              <a:t> Χρήση λειτουργικών εργαλείων για διερεύνηση μαθησιακού προφίλ/ενδιαφερόντων </a:t>
            </a:r>
          </a:p>
          <a:p>
            <a:pPr marL="285750" indent="-285750">
              <a:buFont typeface="Arial" pitchFamily="34" charset="0"/>
              <a:buChar char="•"/>
            </a:pPr>
            <a:r>
              <a:rPr lang="el-GR" sz="2800" b="1" u="sng" dirty="0" smtClean="0"/>
              <a:t>Στάδιο 2:</a:t>
            </a:r>
            <a:r>
              <a:rPr lang="el-GR" sz="2800" b="1" dirty="0" smtClean="0"/>
              <a:t> </a:t>
            </a:r>
            <a:r>
              <a:rPr lang="el-GR" sz="2800" dirty="0" smtClean="0"/>
              <a:t>Επιλογή κατάλληλου πλαισίου διδακτικής διαδικασίας με βάση τη μεθοδολογία του συγκεκριμένου γνωστικού αντικειμένου: Δομημένη διερώτηση</a:t>
            </a:r>
            <a:endParaRPr lang="el-GR" sz="2800" b="1" u="sng" dirty="0" smtClean="0"/>
          </a:p>
          <a:p>
            <a:pPr marL="285750" indent="-285750">
              <a:buFont typeface="Arial" pitchFamily="34" charset="0"/>
              <a:buChar char="•"/>
            </a:pPr>
            <a:r>
              <a:rPr lang="el-GR" sz="2800" b="1" u="sng" dirty="0" smtClean="0"/>
              <a:t>Στάδιο 3:</a:t>
            </a:r>
            <a:r>
              <a:rPr lang="el-GR" sz="2800" dirty="0" smtClean="0"/>
              <a:t> Επιλογή θέματος και ανάλυση περιεχομένου διδακτικής ενότητας (πυρηνικές γνώσεις) σε στόχους</a:t>
            </a:r>
          </a:p>
          <a:p>
            <a:pPr marL="285750" indent="-285750">
              <a:buFont typeface="Arial" pitchFamily="34" charset="0"/>
              <a:buChar char="•"/>
            </a:pPr>
            <a:r>
              <a:rPr lang="el-GR" sz="2800" b="1" u="sng" dirty="0" smtClean="0"/>
              <a:t>Στάδιο 4:</a:t>
            </a:r>
            <a:r>
              <a:rPr lang="el-GR" sz="2800" dirty="0" smtClean="0"/>
              <a:t> Προϋπάρχουσες και μετασχηματιστικές γνώσεις</a:t>
            </a:r>
          </a:p>
          <a:p>
            <a:pPr marL="285750" indent="-285750">
              <a:buFont typeface="Arial" pitchFamily="34" charset="0"/>
              <a:buChar char="•"/>
            </a:pPr>
            <a:r>
              <a:rPr lang="el-GR" sz="2800" b="1" u="sng" dirty="0" smtClean="0"/>
              <a:t>Στάδιο 5:</a:t>
            </a:r>
            <a:r>
              <a:rPr lang="el-GR" sz="2800" dirty="0" smtClean="0"/>
              <a:t> Ανάλυση στόχων σε δραστηριότητες</a:t>
            </a:r>
            <a:r>
              <a:rPr lang="en-US" sz="2800" dirty="0" smtClean="0"/>
              <a:t> </a:t>
            </a:r>
            <a:r>
              <a:rPr lang="el-GR" sz="2800" dirty="0" smtClean="0"/>
              <a:t>που να ικανοποιούν τους στόχους και να </a:t>
            </a:r>
            <a:r>
              <a:rPr lang="el-GR" sz="2800" b="1" i="1" dirty="0" smtClean="0"/>
              <a:t>ενεργοποιούν</a:t>
            </a:r>
            <a:r>
              <a:rPr lang="el-GR" sz="2800" dirty="0" smtClean="0"/>
              <a:t> τους μαθητές</a:t>
            </a:r>
            <a:endParaRPr lang="el-GR" sz="2800" b="1" u="sng" dirty="0" smtClean="0"/>
          </a:p>
          <a:p>
            <a:pPr marL="285750" indent="-285750">
              <a:buFont typeface="Arial" pitchFamily="34" charset="0"/>
              <a:buChar char="•"/>
            </a:pPr>
            <a:r>
              <a:rPr lang="el-GR" sz="2800" b="1" u="sng" dirty="0" smtClean="0"/>
              <a:t>Στάδιο 5:</a:t>
            </a:r>
            <a:r>
              <a:rPr lang="el-GR" sz="2800" b="1" dirty="0" smtClean="0"/>
              <a:t> Αξιολόγηση</a:t>
            </a:r>
            <a:endParaRPr lang="el-GR" sz="2800" b="1" u="sng" dirty="0" smtClean="0"/>
          </a:p>
          <a:p>
            <a:pPr marL="285750" indent="-285750">
              <a:buFont typeface="Arial" pitchFamily="34" charset="0"/>
              <a:buChar char="•"/>
            </a:pPr>
            <a:endParaRPr lang="en-US" sz="2000" b="1" u="sng" dirty="0"/>
          </a:p>
        </p:txBody>
      </p:sp>
    </p:spTree>
    <p:extLst>
      <p:ext uri="{BB962C8B-B14F-4D97-AF65-F5344CB8AC3E}">
        <p14:creationId xmlns:p14="http://schemas.microsoft.com/office/powerpoint/2010/main" val="93550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2016" y="228600"/>
            <a:ext cx="10972800" cy="1143000"/>
          </a:xfrm>
        </p:spPr>
        <p:txBody>
          <a:bodyPr>
            <a:noAutofit/>
          </a:bodyPr>
          <a:lstStyle/>
          <a:p>
            <a:r>
              <a:rPr lang="el-GR" sz="2800" b="1" dirty="0" smtClean="0"/>
              <a:t>Ενέργειες εκπαιδευτικού: Διερεύνηση μαθησιακού προφίλ</a:t>
            </a:r>
            <a:endParaRPr lang="en-US" sz="2800" b="1" dirty="0"/>
          </a:p>
        </p:txBody>
      </p:sp>
      <p:sp>
        <p:nvSpPr>
          <p:cNvPr id="3" name="Content Placeholder 2"/>
          <p:cNvSpPr>
            <a:spLocks noGrp="1"/>
          </p:cNvSpPr>
          <p:nvPr>
            <p:ph idx="1"/>
          </p:nvPr>
        </p:nvSpPr>
        <p:spPr>
          <a:xfrm>
            <a:off x="595808" y="2011363"/>
            <a:ext cx="10972800" cy="4525963"/>
          </a:xfrm>
        </p:spPr>
        <p:txBody>
          <a:bodyPr/>
          <a:lstStyle/>
          <a:p>
            <a:endParaRPr lang="el-GR" dirty="0" smtClean="0"/>
          </a:p>
          <a:p>
            <a:endParaRPr lang="el-GR" dirty="0"/>
          </a:p>
        </p:txBody>
      </p:sp>
      <p:graphicFrame>
        <p:nvGraphicFramePr>
          <p:cNvPr id="5" name="Diagram 4"/>
          <p:cNvGraphicFramePr/>
          <p:nvPr>
            <p:extLst>
              <p:ext uri="{D42A27DB-BD31-4B8C-83A1-F6EECF244321}">
                <p14:modId xmlns:p14="http://schemas.microsoft.com/office/powerpoint/2010/main" val="1783153234"/>
              </p:ext>
            </p:extLst>
          </p:nvPr>
        </p:nvGraphicFramePr>
        <p:xfrm>
          <a:off x="993643" y="1247874"/>
          <a:ext cx="10561173" cy="2431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laque 8"/>
          <p:cNvSpPr/>
          <p:nvPr/>
        </p:nvSpPr>
        <p:spPr>
          <a:xfrm>
            <a:off x="3969973" y="3721392"/>
            <a:ext cx="7584843" cy="2749745"/>
          </a:xfrm>
          <a:prstGeom prst="plaque">
            <a:avLst/>
          </a:prstGeom>
        </p:spPr>
        <p:style>
          <a:lnRef idx="2">
            <a:schemeClr val="accent3"/>
          </a:lnRef>
          <a:fillRef idx="1">
            <a:schemeClr val="lt1"/>
          </a:fillRef>
          <a:effectRef idx="0">
            <a:schemeClr val="accent3"/>
          </a:effectRef>
          <a:fontRef idx="minor">
            <a:schemeClr val="dk1"/>
          </a:fontRef>
        </p:style>
        <p:txBody>
          <a:bodyPr rtlCol="0" anchor="ctr"/>
          <a:lstStyle/>
          <a:p>
            <a:pPr marL="285750" indent="-285750">
              <a:buFont typeface="Arial" pitchFamily="34" charset="0"/>
              <a:buChar char="•"/>
            </a:pPr>
            <a:r>
              <a:rPr lang="el-GR" sz="2800" b="1" i="1" dirty="0"/>
              <a:t>Π</a:t>
            </a:r>
            <a:r>
              <a:rPr lang="el-GR" sz="2800" b="1" i="1" dirty="0" smtClean="0"/>
              <a:t>ροσωπικές συνεντεύξεις;</a:t>
            </a:r>
          </a:p>
          <a:p>
            <a:pPr marL="285750" indent="-285750">
              <a:buFont typeface="Arial" pitchFamily="34" charset="0"/>
              <a:buChar char="•"/>
            </a:pPr>
            <a:r>
              <a:rPr lang="el-GR" sz="2800" b="1" i="1" dirty="0" smtClean="0"/>
              <a:t>Επαφή με γονείς;</a:t>
            </a:r>
          </a:p>
          <a:p>
            <a:pPr marL="285750" indent="-285750">
              <a:buFont typeface="Arial" pitchFamily="34" charset="0"/>
              <a:buChar char="•"/>
            </a:pPr>
            <a:r>
              <a:rPr lang="el-GR" sz="2800" b="1" i="1" dirty="0" err="1" smtClean="0"/>
              <a:t>Μικρο</a:t>
            </a:r>
            <a:r>
              <a:rPr lang="el-GR" sz="2800" b="1" i="1" dirty="0" smtClean="0"/>
              <a:t>-διδασκαλία στρατηγικών συνεργατικής μάθησης</a:t>
            </a:r>
          </a:p>
          <a:p>
            <a:pPr marL="285750" indent="-285750">
              <a:buFont typeface="Arial" pitchFamily="34" charset="0"/>
              <a:buChar char="•"/>
            </a:pPr>
            <a:r>
              <a:rPr lang="el-GR" sz="2800" b="1" i="1" dirty="0" smtClean="0"/>
              <a:t>Χρήσιμη διαδικασία και για εκπαιδευτικό και για μαθητή</a:t>
            </a:r>
            <a:endParaRPr lang="en-US" sz="2800" b="1" i="1" dirty="0"/>
          </a:p>
        </p:txBody>
      </p:sp>
      <p:sp>
        <p:nvSpPr>
          <p:cNvPr id="10" name="Notched Right Arrow 9"/>
          <p:cNvSpPr/>
          <p:nvPr/>
        </p:nvSpPr>
        <p:spPr>
          <a:xfrm rot="16200000">
            <a:off x="1353683" y="4464232"/>
            <a:ext cx="1872208" cy="1344149"/>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828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1074400" cy="1162050"/>
          </a:xfrm>
        </p:spPr>
        <p:txBody>
          <a:bodyPr>
            <a:noAutofit/>
          </a:bodyPr>
          <a:lstStyle/>
          <a:p>
            <a:r>
              <a:rPr lang="el-GR" sz="2800" b="1" dirty="0" smtClean="0"/>
              <a:t>Ενέργειες εκπαιδευτικού: Ανάλυση περιεχομένου ενότητας</a:t>
            </a:r>
            <a:br>
              <a:rPr lang="el-GR" sz="2800" b="1" dirty="0" smtClean="0"/>
            </a:br>
            <a:r>
              <a:rPr lang="el-GR" sz="2800" b="1" dirty="0" smtClean="0">
                <a:solidFill>
                  <a:schemeClr val="accent2">
                    <a:lumMod val="75000"/>
                  </a:schemeClr>
                </a:solidFill>
              </a:rPr>
              <a:t>Προϋπάρχουσα</a:t>
            </a:r>
            <a:r>
              <a:rPr lang="el-GR" sz="2800" b="1" dirty="0" smtClean="0"/>
              <a:t>, </a:t>
            </a:r>
            <a:r>
              <a:rPr lang="el-GR" sz="2800" b="1" dirty="0" smtClean="0">
                <a:solidFill>
                  <a:srgbClr val="00B0F0"/>
                </a:solidFill>
              </a:rPr>
              <a:t>πυρηνική</a:t>
            </a:r>
            <a:r>
              <a:rPr lang="el-GR" sz="2800" b="1" dirty="0" smtClean="0"/>
              <a:t> και </a:t>
            </a:r>
            <a:r>
              <a:rPr lang="el-GR" sz="2800" b="1" dirty="0" smtClean="0">
                <a:solidFill>
                  <a:srgbClr val="7030A0"/>
                </a:solidFill>
              </a:rPr>
              <a:t>μετασχηματιστική</a:t>
            </a:r>
            <a:r>
              <a:rPr lang="el-GR" sz="2800" b="1" dirty="0" smtClean="0"/>
              <a:t> γνώση</a:t>
            </a:r>
            <a:endParaRPr lang="el-GR" sz="2800" b="1" dirty="0"/>
          </a:p>
        </p:txBody>
      </p:sp>
      <p:sp>
        <p:nvSpPr>
          <p:cNvPr id="3" name="Content Placeholder 2"/>
          <p:cNvSpPr>
            <a:spLocks noGrp="1"/>
          </p:cNvSpPr>
          <p:nvPr>
            <p:ph idx="1"/>
          </p:nvPr>
        </p:nvSpPr>
        <p:spPr>
          <a:xfrm>
            <a:off x="6665494" y="1768642"/>
            <a:ext cx="5145505" cy="4357522"/>
          </a:xfrm>
        </p:spPr>
        <p:txBody>
          <a:bodyPr>
            <a:normAutofit fontScale="85000" lnSpcReduction="20000"/>
          </a:bodyPr>
          <a:lstStyle/>
          <a:p>
            <a:r>
              <a:rPr lang="el-GR" u="sng" dirty="0" smtClean="0"/>
              <a:t>Προϋπάρχουσα</a:t>
            </a:r>
            <a:r>
              <a:rPr lang="el-GR" dirty="0" smtClean="0"/>
              <a:t>: Καθορισμένη από τον εκπαιδευτικό με βάση τη γνωστική ανάλυση του θέματος </a:t>
            </a:r>
          </a:p>
          <a:p>
            <a:r>
              <a:rPr lang="el-GR" u="sng" dirty="0" smtClean="0"/>
              <a:t>Πυρηνική</a:t>
            </a:r>
            <a:r>
              <a:rPr lang="el-GR" dirty="0" smtClean="0"/>
              <a:t>: Προτεινόμενη από τους μαθητές, τελικά διαμορφούμενη από τον εκπαιδευτικό </a:t>
            </a:r>
          </a:p>
          <a:p>
            <a:r>
              <a:rPr lang="el-GR" u="sng" dirty="0" smtClean="0"/>
              <a:t>Μετασχηματιστική</a:t>
            </a:r>
            <a:r>
              <a:rPr lang="el-GR" dirty="0" smtClean="0"/>
              <a:t>: Καθορισμένη από τον εκπαιδευτικό με συγκεκριμένα κριτήρια </a:t>
            </a:r>
          </a:p>
          <a:p>
            <a:endParaRPr lang="el-GR" dirty="0" smtClean="0"/>
          </a:p>
          <a:p>
            <a:endParaRPr lang="el-GR" dirty="0"/>
          </a:p>
        </p:txBody>
      </p:sp>
      <p:sp>
        <p:nvSpPr>
          <p:cNvPr id="5" name="Rounded Rectangle 4"/>
          <p:cNvSpPr/>
          <p:nvPr/>
        </p:nvSpPr>
        <p:spPr>
          <a:xfrm>
            <a:off x="902367" y="1515979"/>
            <a:ext cx="5269833" cy="20333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numCol="1" rtlCol="0" anchor="ctr"/>
          <a:lstStyle/>
          <a:p>
            <a:pPr marL="342900" lvl="0" indent="-342900">
              <a:lnSpc>
                <a:spcPct val="115000"/>
              </a:lnSpc>
              <a:spcAft>
                <a:spcPts val="0"/>
              </a:spcAft>
              <a:buFont typeface="Symbol"/>
              <a:buChar char=""/>
            </a:pPr>
            <a:endParaRPr lang="el-GR" sz="1400" dirty="0">
              <a:latin typeface="Franklin Gothic Demi"/>
              <a:ea typeface="Calibri"/>
              <a:cs typeface="Narkisim"/>
            </a:endParaRPr>
          </a:p>
          <a:p>
            <a:pPr marL="342900" lvl="0" indent="-342900">
              <a:lnSpc>
                <a:spcPct val="115000"/>
              </a:lnSpc>
              <a:spcAft>
                <a:spcPts val="0"/>
              </a:spcAft>
              <a:buFont typeface="Symbol"/>
              <a:buChar char=""/>
            </a:pPr>
            <a:r>
              <a:rPr lang="el-GR" sz="1600" dirty="0" smtClean="0">
                <a:latin typeface="Franklin Gothic Demi"/>
                <a:ea typeface="Calibri"/>
                <a:cs typeface="Narkisim"/>
              </a:rPr>
              <a:t>Να </a:t>
            </a:r>
            <a:r>
              <a:rPr lang="el-GR" sz="1600" dirty="0">
                <a:latin typeface="Franklin Gothic Demi"/>
                <a:ea typeface="Calibri"/>
                <a:cs typeface="Narkisim"/>
              </a:rPr>
              <a:t>ονομάζουν τα σημεία του ορίζοντα και να τα αναγνωρίζουν σε χάρτη</a:t>
            </a:r>
            <a:endParaRPr lang="en-US" sz="1400" dirty="0">
              <a:latin typeface="Calibri"/>
              <a:ea typeface="Calibri"/>
              <a:cs typeface="Times New Roman"/>
            </a:endParaRPr>
          </a:p>
          <a:p>
            <a:pPr marL="342900" lvl="0" indent="-342900">
              <a:lnSpc>
                <a:spcPct val="115000"/>
              </a:lnSpc>
              <a:spcAft>
                <a:spcPts val="0"/>
              </a:spcAft>
              <a:buFont typeface="Symbol"/>
              <a:buChar char=""/>
            </a:pPr>
            <a:r>
              <a:rPr lang="el-GR" sz="1600" dirty="0">
                <a:latin typeface="Franklin Gothic Demi"/>
                <a:ea typeface="Calibri"/>
                <a:cs typeface="Narkisim"/>
              </a:rPr>
              <a:t>Να ονομάζουν και διακρίνουν τις ηπείρους σε χάρτη</a:t>
            </a:r>
            <a:endParaRPr lang="en-US" sz="1400" dirty="0">
              <a:latin typeface="Calibri"/>
              <a:ea typeface="Calibri"/>
              <a:cs typeface="Times New Roman"/>
            </a:endParaRPr>
          </a:p>
          <a:p>
            <a:pPr marL="342900" lvl="0" indent="-342900">
              <a:lnSpc>
                <a:spcPct val="115000"/>
              </a:lnSpc>
              <a:spcAft>
                <a:spcPts val="0"/>
              </a:spcAft>
              <a:buFont typeface="Symbol"/>
              <a:buChar char=""/>
            </a:pPr>
            <a:r>
              <a:rPr lang="el-GR" sz="1600" dirty="0">
                <a:latin typeface="Franklin Gothic Demi"/>
                <a:ea typeface="Calibri"/>
                <a:cs typeface="Narkisim"/>
              </a:rPr>
              <a:t>Να αναγνωρίζουν τον Ισημερινό και τους παράλληλους </a:t>
            </a:r>
            <a:endParaRPr lang="en-US" sz="1400" dirty="0">
              <a:latin typeface="Calibri"/>
              <a:ea typeface="Calibri"/>
              <a:cs typeface="Times New Roman"/>
            </a:endParaRPr>
          </a:p>
          <a:p>
            <a:pPr marL="342900" lvl="0" indent="-342900">
              <a:lnSpc>
                <a:spcPct val="115000"/>
              </a:lnSpc>
              <a:spcAft>
                <a:spcPts val="0"/>
              </a:spcAft>
              <a:buFont typeface="Symbol"/>
              <a:buChar char=""/>
            </a:pPr>
            <a:endParaRPr lang="en-US" sz="1400" dirty="0"/>
          </a:p>
        </p:txBody>
      </p:sp>
      <p:sp>
        <p:nvSpPr>
          <p:cNvPr id="6" name="Rounded Rectangle 5"/>
          <p:cNvSpPr/>
          <p:nvPr/>
        </p:nvSpPr>
        <p:spPr>
          <a:xfrm>
            <a:off x="902367" y="3549316"/>
            <a:ext cx="5269833" cy="3128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smtClean="0"/>
          </a:p>
          <a:p>
            <a:pPr marL="285750" lvl="0" indent="-285750">
              <a:lnSpc>
                <a:spcPct val="115000"/>
              </a:lnSpc>
              <a:spcAft>
                <a:spcPts val="0"/>
              </a:spcAft>
              <a:buFont typeface="Arial" pitchFamily="34" charset="0"/>
              <a:buChar char="•"/>
            </a:pPr>
            <a:r>
              <a:rPr lang="el-GR" sz="1600" dirty="0">
                <a:latin typeface="Franklin Gothic Demi"/>
                <a:ea typeface="Calibri"/>
                <a:cs typeface="Narkisim"/>
              </a:rPr>
              <a:t>να </a:t>
            </a:r>
            <a:r>
              <a:rPr lang="el-GR" sz="1600" dirty="0" smtClean="0">
                <a:latin typeface="Franklin Gothic Demi"/>
                <a:ea typeface="Calibri"/>
                <a:cs typeface="Narkisim"/>
              </a:rPr>
              <a:t>περιγράφουν τις καιρικές συνθήκες σε </a:t>
            </a:r>
            <a:r>
              <a:rPr lang="el-GR" sz="1600" dirty="0">
                <a:latin typeface="Franklin Gothic Demi"/>
                <a:ea typeface="Calibri"/>
                <a:cs typeface="Narkisim"/>
              </a:rPr>
              <a:t>μια θερμή ή ψυχρή έρημο (θερμοκρασία, εποχές, υγρασία)</a:t>
            </a:r>
            <a:endParaRPr lang="en-US" sz="1400" dirty="0">
              <a:latin typeface="Calibri"/>
              <a:ea typeface="Calibri"/>
              <a:cs typeface="Times New Roman"/>
            </a:endParaRPr>
          </a:p>
          <a:p>
            <a:pPr marL="285750" lvl="0" indent="-285750">
              <a:spcAft>
                <a:spcPts val="1000"/>
              </a:spcAft>
              <a:buFont typeface="Arial" pitchFamily="34" charset="0"/>
              <a:buChar char="•"/>
            </a:pPr>
            <a:r>
              <a:rPr lang="el-GR" sz="1600" dirty="0">
                <a:latin typeface="Franklin Gothic Demi"/>
                <a:ea typeface="Calibri"/>
                <a:cs typeface="Narkisim"/>
              </a:rPr>
              <a:t>να επισημαίνουν ερήμους στο παγκόσμιο χάρτη και να συμπληρώνουν πίνακα ή να αντιστοιχίζουν τα ονόματά τους με την ήπειρο στην οποία </a:t>
            </a:r>
            <a:r>
              <a:rPr lang="el-GR" sz="1600" dirty="0" smtClean="0">
                <a:latin typeface="Franklin Gothic Demi"/>
                <a:ea typeface="Calibri"/>
                <a:cs typeface="Narkisim"/>
              </a:rPr>
              <a:t>βρίσκονται</a:t>
            </a:r>
          </a:p>
          <a:p>
            <a:pPr marL="285750" lvl="0" indent="-285750">
              <a:spcAft>
                <a:spcPts val="1000"/>
              </a:spcAft>
              <a:buFont typeface="Arial" pitchFamily="34" charset="0"/>
              <a:buChar char="•"/>
            </a:pPr>
            <a:r>
              <a:rPr lang="el-GR" sz="1600" dirty="0" smtClean="0">
                <a:latin typeface="Franklin Gothic Demi"/>
                <a:ea typeface="Calibri"/>
                <a:cs typeface="Narkisim"/>
              </a:rPr>
              <a:t>Να παρατηρήσουν ότι οι θερμές και ξηρές έρημοι βρίσκονται ανάμεσα στους Τροπικούς του Καρκίνου και Αιγόκερω</a:t>
            </a:r>
            <a:endParaRPr lang="el-GR" sz="1600" dirty="0">
              <a:latin typeface="Franklin Gothic Demi"/>
              <a:ea typeface="Calibri"/>
              <a:cs typeface="Narkisim"/>
            </a:endParaRPr>
          </a:p>
          <a:p>
            <a:pPr marL="285750" lvl="0" indent="-285750">
              <a:lnSpc>
                <a:spcPct val="115000"/>
              </a:lnSpc>
              <a:spcAft>
                <a:spcPts val="1000"/>
              </a:spcAft>
              <a:buFont typeface="Arial" pitchFamily="34" charset="0"/>
              <a:buChar char="•"/>
            </a:pPr>
            <a:endParaRPr lang="en-US" sz="1400" dirty="0">
              <a:latin typeface="Calibri"/>
              <a:ea typeface="Calibri"/>
              <a:cs typeface="Times New Roman"/>
            </a:endParaRPr>
          </a:p>
          <a:p>
            <a:pPr algn="ctr"/>
            <a:endParaRPr lang="en-US" dirty="0"/>
          </a:p>
        </p:txBody>
      </p:sp>
      <p:sp>
        <p:nvSpPr>
          <p:cNvPr id="7" name="Left Arrow 6"/>
          <p:cNvSpPr/>
          <p:nvPr/>
        </p:nvSpPr>
        <p:spPr>
          <a:xfrm>
            <a:off x="6172200" y="2322095"/>
            <a:ext cx="685800" cy="517358"/>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Left Arrow 7"/>
          <p:cNvSpPr/>
          <p:nvPr/>
        </p:nvSpPr>
        <p:spPr>
          <a:xfrm rot="19689748">
            <a:off x="6172200" y="3851897"/>
            <a:ext cx="685800" cy="541421"/>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7432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l-GR" sz="2800" b="1" dirty="0" smtClean="0"/>
              <a:t>Ενέργειες εκπαιδευτικού</a:t>
            </a:r>
            <a:r>
              <a:rPr lang="el-GR" sz="2400" b="1" dirty="0" smtClean="0"/>
              <a:t>: </a:t>
            </a:r>
            <a:r>
              <a:rPr lang="el-GR" sz="2800" b="1" dirty="0" smtClean="0"/>
              <a:t>Δομημένη διερώτηση σε τάξη μικτής ικανότητας με διαφοροποίηση</a:t>
            </a:r>
            <a:endParaRPr lang="en-US" sz="2800" b="1" i="1" dirty="0"/>
          </a:p>
        </p:txBody>
      </p:sp>
      <p:sp>
        <p:nvSpPr>
          <p:cNvPr id="6" name="Content Placeholder 5"/>
          <p:cNvSpPr>
            <a:spLocks noGrp="1"/>
          </p:cNvSpPr>
          <p:nvPr>
            <p:ph idx="1"/>
          </p:nvPr>
        </p:nvSpPr>
        <p:spPr>
          <a:xfrm>
            <a:off x="621632" y="1672389"/>
            <a:ext cx="10972800" cy="5346032"/>
          </a:xfrm>
        </p:spPr>
        <p:txBody>
          <a:bodyPr>
            <a:noAutofit/>
          </a:bodyPr>
          <a:lstStyle/>
          <a:p>
            <a:pPr marL="0" indent="0">
              <a:buNone/>
            </a:pPr>
            <a:r>
              <a:rPr lang="el-GR" sz="2400" b="1" i="1" dirty="0" smtClean="0"/>
              <a:t>ΠΟΡΕΙΑ ΑΝΑΠΤΥΞΗΣ ΕΝΟΤΗΤΑΣ</a:t>
            </a:r>
          </a:p>
          <a:p>
            <a:r>
              <a:rPr lang="el-GR" sz="2400" dirty="0" smtClean="0"/>
              <a:t>Διερεύνηση προϋπάρχουσας γνώσης – εμπειρίας μαθητών (</a:t>
            </a:r>
            <a:r>
              <a:rPr lang="en-US" sz="2400" dirty="0" smtClean="0"/>
              <a:t>KWL) </a:t>
            </a:r>
          </a:p>
          <a:p>
            <a:r>
              <a:rPr lang="el-GR" sz="2400" dirty="0" smtClean="0"/>
              <a:t>Καθορισμός ερωτημάτων από τον εκπαιδευτικό με βάση το </a:t>
            </a:r>
            <a:r>
              <a:rPr lang="en-US" sz="2400" dirty="0" smtClean="0"/>
              <a:t>KWL </a:t>
            </a:r>
            <a:r>
              <a:rPr lang="el-GR" sz="2400" dirty="0" smtClean="0"/>
              <a:t>και αναλυτικό πρόγραμμα (πυρηνικές γνώσεις)</a:t>
            </a:r>
            <a:endParaRPr lang="en-US" sz="2400" dirty="0" smtClean="0"/>
          </a:p>
          <a:p>
            <a:r>
              <a:rPr lang="el-GR" sz="2400" dirty="0" smtClean="0"/>
              <a:t>Εργασία σε ομάδες μικτής ικανότητας που αφορούν στην απάντηση των ερωτημάτων μέσα από πολλαπλά ερεθίσματα και στις δύο γλώσσες </a:t>
            </a:r>
          </a:p>
          <a:p>
            <a:r>
              <a:rPr lang="el-GR" sz="2400" dirty="0" smtClean="0"/>
              <a:t>Μετασχηματιστικές δραστηριότητες </a:t>
            </a:r>
          </a:p>
          <a:p>
            <a:r>
              <a:rPr lang="el-GR" sz="2400" dirty="0" smtClean="0"/>
              <a:t>Αξιολόγηση: </a:t>
            </a:r>
          </a:p>
          <a:p>
            <a:pPr marL="457200" lvl="1" indent="0">
              <a:buNone/>
            </a:pPr>
            <a:r>
              <a:rPr lang="el-GR" sz="2000" dirty="0" err="1"/>
              <a:t>΄</a:t>
            </a:r>
            <a:r>
              <a:rPr lang="el-GR" sz="2000" dirty="0" err="1" smtClean="0"/>
              <a:t>Εναρξη</a:t>
            </a:r>
            <a:r>
              <a:rPr lang="el-GR" sz="2000" dirty="0" smtClean="0"/>
              <a:t> μαθήματος </a:t>
            </a:r>
          </a:p>
          <a:p>
            <a:pPr marL="457200" lvl="1" indent="0">
              <a:buNone/>
            </a:pPr>
            <a:r>
              <a:rPr lang="el-GR" sz="2000" dirty="0" smtClean="0"/>
              <a:t> Συντρέχουσα </a:t>
            </a:r>
          </a:p>
          <a:p>
            <a:pPr marL="457200" lvl="1" indent="0">
              <a:buNone/>
            </a:pPr>
            <a:r>
              <a:rPr lang="el-GR" sz="2000" dirty="0" smtClean="0"/>
              <a:t> Τελική διαφοροποιημένη και σταθμισμένη</a:t>
            </a:r>
            <a:endParaRPr lang="en-US" sz="2000" dirty="0"/>
          </a:p>
        </p:txBody>
      </p:sp>
    </p:spTree>
    <p:extLst>
      <p:ext uri="{BB962C8B-B14F-4D97-AF65-F5344CB8AC3E}">
        <p14:creationId xmlns:p14="http://schemas.microsoft.com/office/powerpoint/2010/main" val="418406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smtClean="0"/>
              <a:t>Το πρόβλημα: Η ενεργοποίηση των μαθητών για μεγιστοποίηση των μαθησιακών αποτελεσμάτων</a:t>
            </a:r>
            <a:endParaRPr lang="el-GR" sz="2800" b="1"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smtClean="0"/>
              <a:t>Σκεπτικό: </a:t>
            </a:r>
          </a:p>
          <a:p>
            <a:r>
              <a:rPr lang="el-GR" dirty="0" smtClean="0"/>
              <a:t>Η ενεργοποίηση των μαθητών εξαρτάται</a:t>
            </a:r>
            <a:r>
              <a:rPr lang="en-US" dirty="0" smtClean="0"/>
              <a:t>,</a:t>
            </a:r>
            <a:r>
              <a:rPr lang="el-GR" dirty="0" smtClean="0"/>
              <a:t> </a:t>
            </a:r>
            <a:r>
              <a:rPr lang="el-GR" dirty="0" err="1" smtClean="0"/>
              <a:t>ανάμεσ</a:t>
            </a:r>
            <a:r>
              <a:rPr lang="en-US" dirty="0" smtClean="0"/>
              <a:t>a</a:t>
            </a:r>
            <a:r>
              <a:rPr lang="el-GR" dirty="0" smtClean="0"/>
              <a:t> </a:t>
            </a:r>
            <a:r>
              <a:rPr lang="el-GR" dirty="0" smtClean="0"/>
              <a:t>σε άλλα, από </a:t>
            </a:r>
          </a:p>
          <a:p>
            <a:r>
              <a:rPr lang="el-GR" sz="2000" b="1" dirty="0" smtClean="0"/>
              <a:t>Αυτοεικόνα τους</a:t>
            </a:r>
            <a:r>
              <a:rPr lang="el-GR" sz="2000" dirty="0" smtClean="0"/>
              <a:t>: την αξιολόγηση της ικανότητάς τους σε σχέση με το έργο που έχουν να επιτελέσουν επηρεάζει τις επιλογές τους σε σχέση με την επιτέλεση του έργου αυτού. -</a:t>
            </a:r>
            <a:r>
              <a:rPr lang="el-GR" sz="2000" dirty="0" smtClean="0">
                <a:sym typeface="Wingdings" pitchFamily="2" charset="2"/>
              </a:rPr>
              <a:t> ψάχνουμε για έργα τα οποία οι μαθητές είναι ικανοί να επιτελέσουν σε σχέση με την ηλικία τους και τις προσωπικές τους δυνατότητες και περιορισμούς </a:t>
            </a:r>
          </a:p>
          <a:p>
            <a:endParaRPr lang="el-GR" sz="2000" dirty="0" smtClean="0"/>
          </a:p>
          <a:p>
            <a:r>
              <a:rPr lang="el-GR" sz="2000" b="1" dirty="0" smtClean="0"/>
              <a:t>Την </a:t>
            </a:r>
            <a:r>
              <a:rPr lang="el-GR" sz="2000" b="1" dirty="0" err="1" smtClean="0"/>
              <a:t>αυτορρύθμισή</a:t>
            </a:r>
            <a:r>
              <a:rPr lang="el-GR" sz="2000" b="1" dirty="0" smtClean="0"/>
              <a:t> τους</a:t>
            </a:r>
            <a:r>
              <a:rPr lang="el-GR" sz="2000" dirty="0" smtClean="0"/>
              <a:t>: οι μαθητές οι οποίοι είναι αυτόνομοι, μπορούν να οργανώνουν μόνοι τους τη μάθησή τους είναι πιο ενεργοποιημένοι: Εφόσον γνωρίζουν ότι οι </a:t>
            </a:r>
            <a:r>
              <a:rPr lang="el-GR" sz="2000" dirty="0" err="1" smtClean="0"/>
              <a:t>πρσπάθειές</a:t>
            </a:r>
            <a:r>
              <a:rPr lang="el-GR" sz="2000" dirty="0" smtClean="0"/>
              <a:t> τους θα έχουν άμεση επίδραση στη μάθησή τους τότε ενεργούν πιο στρατηγικά και παραγωγικά προς τη διαδικασία της μάθησης ( </a:t>
            </a:r>
            <a:r>
              <a:rPr lang="en-US" sz="2000" dirty="0" smtClean="0"/>
              <a:t>Garcia et al, 1991) </a:t>
            </a:r>
            <a:r>
              <a:rPr lang="el-GR" sz="2000" dirty="0" smtClean="0"/>
              <a:t>--</a:t>
            </a:r>
            <a:r>
              <a:rPr lang="el-GR" sz="2000" dirty="0" smtClean="0">
                <a:sym typeface="Wingdings" pitchFamily="2" charset="2"/>
              </a:rPr>
              <a:t> αναζητούμε έργα τα οποία να </a:t>
            </a:r>
            <a:r>
              <a:rPr lang="el-GR" sz="2000" dirty="0" err="1" smtClean="0">
                <a:sym typeface="Wingdings" pitchFamily="2" charset="2"/>
              </a:rPr>
              <a:t>αυτονομήσουν</a:t>
            </a:r>
            <a:r>
              <a:rPr lang="el-GR" sz="2000" dirty="0" smtClean="0">
                <a:sym typeface="Wingdings" pitchFamily="2" charset="2"/>
              </a:rPr>
              <a:t> τους μαθητές στη διαδικασία της διδασκαλίας </a:t>
            </a:r>
          </a:p>
          <a:p>
            <a:pPr marL="0" indent="0">
              <a:buNone/>
            </a:pPr>
            <a:endParaRPr lang="el-GR" sz="2000" dirty="0" smtClean="0">
              <a:sym typeface="Wingdings" pitchFamily="2" charset="2"/>
            </a:endParaRPr>
          </a:p>
          <a:p>
            <a:r>
              <a:rPr lang="el-GR" sz="2000" b="1" dirty="0" smtClean="0">
                <a:sym typeface="Wingdings" pitchFamily="2" charset="2"/>
              </a:rPr>
              <a:t>Πόση αξία αποδίδουν στο έργο: Πόσο ενδιαφέρον, </a:t>
            </a:r>
            <a:r>
              <a:rPr lang="el-GR" sz="2000" b="1" dirty="0" err="1" smtClean="0">
                <a:sym typeface="Wingdings" pitchFamily="2" charset="2"/>
              </a:rPr>
              <a:t>αξιολόγο</a:t>
            </a:r>
            <a:r>
              <a:rPr lang="el-GR" sz="2000" b="1" dirty="0" smtClean="0">
                <a:sym typeface="Wingdings" pitchFamily="2" charset="2"/>
              </a:rPr>
              <a:t>, και σχετικό με τις δικές τους ανάγκες </a:t>
            </a:r>
            <a:r>
              <a:rPr lang="el-GR" sz="2000" dirty="0" smtClean="0">
                <a:sym typeface="Wingdings" pitchFamily="2" charset="2"/>
              </a:rPr>
              <a:t>αυτούς κρίνουν το έργο που τους ανατίθεται (</a:t>
            </a:r>
            <a:r>
              <a:rPr lang="en-US" sz="2000" dirty="0" err="1" smtClean="0"/>
              <a:t>Kasser</a:t>
            </a:r>
            <a:r>
              <a:rPr lang="en-US" sz="2000" dirty="0"/>
              <a:t>, </a:t>
            </a:r>
            <a:r>
              <a:rPr lang="en-US" sz="2000" dirty="0" smtClean="0"/>
              <a:t>2002</a:t>
            </a:r>
            <a:r>
              <a:rPr lang="el-GR" sz="2000" dirty="0" smtClean="0"/>
              <a:t>)</a:t>
            </a:r>
            <a:endParaRPr lang="en-US" sz="2000" dirty="0" smtClean="0"/>
          </a:p>
          <a:p>
            <a:endParaRPr lang="el-GR" sz="2000" dirty="0" smtClean="0"/>
          </a:p>
          <a:p>
            <a:endParaRPr lang="el-GR" sz="2000" dirty="0"/>
          </a:p>
          <a:p>
            <a:pPr lvl="1"/>
            <a:endParaRPr lang="el-GR" dirty="0"/>
          </a:p>
        </p:txBody>
      </p:sp>
    </p:spTree>
    <p:extLst>
      <p:ext uri="{BB962C8B-B14F-4D97-AF65-F5344CB8AC3E}">
        <p14:creationId xmlns:p14="http://schemas.microsoft.com/office/powerpoint/2010/main" val="359331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Κ</a:t>
            </a:r>
            <a:r>
              <a:rPr lang="en-US" b="1" dirty="0" smtClean="0"/>
              <a:t>WHL</a:t>
            </a:r>
            <a:r>
              <a:rPr lang="el-GR" b="1" dirty="0" smtClean="0"/>
              <a:t>  </a:t>
            </a:r>
            <a:endParaRPr lang="en-US" b="1" dirty="0"/>
          </a:p>
        </p:txBody>
      </p:sp>
      <p:sp>
        <p:nvSpPr>
          <p:cNvPr id="3" name="Content Placeholder 2"/>
          <p:cNvSpPr>
            <a:spLocks noGrp="1"/>
          </p:cNvSpPr>
          <p:nvPr>
            <p:ph sz="half" idx="1"/>
          </p:nvPr>
        </p:nvSpPr>
        <p:spPr>
          <a:xfrm>
            <a:off x="838200" y="1633120"/>
            <a:ext cx="4166937" cy="2072607"/>
          </a:xfrm>
        </p:spPr>
        <p:txBody>
          <a:bodyPr>
            <a:noAutofit/>
          </a:bodyPr>
          <a:lstStyle/>
          <a:p>
            <a:pPr marL="0" indent="0">
              <a:buNone/>
            </a:pPr>
            <a:r>
              <a:rPr lang="en-US" i="1" u="sng" dirty="0" smtClean="0">
                <a:solidFill>
                  <a:srgbClr val="FF3300"/>
                </a:solidFill>
              </a:rPr>
              <a:t>KWL</a:t>
            </a:r>
            <a:r>
              <a:rPr lang="el-GR" i="1" u="sng" dirty="0" smtClean="0">
                <a:solidFill>
                  <a:srgbClr val="FF3300"/>
                </a:solidFill>
              </a:rPr>
              <a:t> ή </a:t>
            </a:r>
            <a:r>
              <a:rPr lang="en-US" i="1" u="sng" dirty="0" smtClean="0">
                <a:solidFill>
                  <a:srgbClr val="FF3300"/>
                </a:solidFill>
              </a:rPr>
              <a:t>KWHL</a:t>
            </a:r>
            <a:endParaRPr lang="en-US" sz="3200" i="1" u="sng" dirty="0" smtClean="0">
              <a:solidFill>
                <a:srgbClr val="FF3300"/>
              </a:solidFill>
            </a:endParaRPr>
          </a:p>
          <a:p>
            <a:pPr marL="0" indent="0">
              <a:buNone/>
            </a:pPr>
            <a:r>
              <a:rPr lang="en-US" sz="2400" dirty="0" smtClean="0"/>
              <a:t>K=Know</a:t>
            </a:r>
          </a:p>
          <a:p>
            <a:pPr marL="0" indent="0">
              <a:buNone/>
            </a:pPr>
            <a:r>
              <a:rPr lang="en-US" sz="2400" dirty="0" smtClean="0"/>
              <a:t>W=Want to know</a:t>
            </a:r>
          </a:p>
          <a:p>
            <a:pPr marL="0" indent="0">
              <a:buNone/>
            </a:pPr>
            <a:r>
              <a:rPr lang="en-US" sz="2400" dirty="0" smtClean="0"/>
              <a:t>H=How do I want to know</a:t>
            </a:r>
          </a:p>
          <a:p>
            <a:pPr marL="0" indent="0">
              <a:buNone/>
            </a:pPr>
            <a:r>
              <a:rPr lang="en-US" sz="2400" dirty="0" smtClean="0"/>
              <a:t>L=What I learned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853709642"/>
              </p:ext>
            </p:extLst>
          </p:nvPr>
        </p:nvGraphicFramePr>
        <p:xfrm>
          <a:off x="6197600" y="1600200"/>
          <a:ext cx="5384800" cy="4119880"/>
        </p:xfrm>
        <a:graphic>
          <a:graphicData uri="http://schemas.openxmlformats.org/drawingml/2006/table">
            <a:tbl>
              <a:tblPr firstRow="1" bandRow="1">
                <a:tableStyleId>{5C22544A-7EE6-4342-B048-85BDC9FD1C3A}</a:tableStyleId>
              </a:tblPr>
              <a:tblGrid>
                <a:gridCol w="2692400"/>
                <a:gridCol w="2692400"/>
              </a:tblGrid>
              <a:tr h="370840">
                <a:tc>
                  <a:txBody>
                    <a:bodyPr/>
                    <a:lstStyle/>
                    <a:p>
                      <a:r>
                        <a:rPr lang="el-GR" dirty="0" smtClean="0"/>
                        <a:t>Γνωρίζω ότι </a:t>
                      </a:r>
                      <a:endParaRPr lang="el-GR" dirty="0"/>
                    </a:p>
                  </a:txBody>
                  <a:tcPr marL="121920" marR="121920"/>
                </a:tc>
                <a:tc>
                  <a:txBody>
                    <a:bodyPr/>
                    <a:lstStyle/>
                    <a:p>
                      <a:r>
                        <a:rPr lang="el-GR" dirty="0" smtClean="0"/>
                        <a:t>Θέλω να μάθω </a:t>
                      </a:r>
                      <a:endParaRPr lang="el-GR" dirty="0"/>
                    </a:p>
                  </a:txBody>
                  <a:tcPr marL="121920" marR="121920"/>
                </a:tc>
              </a:tr>
              <a:tr h="370840">
                <a:tc>
                  <a:txBody>
                    <a:bodyPr/>
                    <a:lstStyle/>
                    <a:p>
                      <a:r>
                        <a:rPr lang="el-GR" dirty="0" smtClean="0"/>
                        <a:t>Η Σαχάρα είναι μια έρημος </a:t>
                      </a:r>
                      <a:endParaRPr lang="el-GR" dirty="0"/>
                    </a:p>
                  </a:txBody>
                  <a:tcPr marL="121920" marR="121920"/>
                </a:tc>
                <a:tc>
                  <a:txBody>
                    <a:bodyPr/>
                    <a:lstStyle/>
                    <a:p>
                      <a:r>
                        <a:rPr lang="el-GR" dirty="0" smtClean="0"/>
                        <a:t>Πού υπάρχουν έρημοι;</a:t>
                      </a:r>
                      <a:endParaRPr lang="el-GR" dirty="0"/>
                    </a:p>
                  </a:txBody>
                  <a:tcPr marL="121920" marR="121920"/>
                </a:tc>
              </a:tr>
              <a:tr h="370840">
                <a:tc>
                  <a:txBody>
                    <a:bodyPr/>
                    <a:lstStyle/>
                    <a:p>
                      <a:r>
                        <a:rPr lang="el-GR" dirty="0" smtClean="0"/>
                        <a:t>Στην έρημο</a:t>
                      </a:r>
                      <a:r>
                        <a:rPr lang="el-GR" baseline="0" dirty="0" smtClean="0"/>
                        <a:t> υπάρχουν καμήλες </a:t>
                      </a:r>
                      <a:endParaRPr lang="el-GR" dirty="0"/>
                    </a:p>
                  </a:txBody>
                  <a:tcPr marL="121920" marR="121920"/>
                </a:tc>
                <a:tc>
                  <a:txBody>
                    <a:bodyPr/>
                    <a:lstStyle/>
                    <a:p>
                      <a:r>
                        <a:rPr lang="el-GR" dirty="0" smtClean="0"/>
                        <a:t>Είναι όλες οι έρημοι οι ίδιες; </a:t>
                      </a:r>
                      <a:endParaRPr lang="el-GR" dirty="0"/>
                    </a:p>
                  </a:txBody>
                  <a:tcPr marL="121920" marR="121920"/>
                </a:tc>
              </a:tr>
              <a:tr h="370840">
                <a:tc>
                  <a:txBody>
                    <a:bodyPr/>
                    <a:lstStyle/>
                    <a:p>
                      <a:r>
                        <a:rPr lang="el-GR" dirty="0" smtClean="0"/>
                        <a:t>Στην</a:t>
                      </a:r>
                      <a:r>
                        <a:rPr lang="el-GR" baseline="0" dirty="0" smtClean="0"/>
                        <a:t> έρημο υπάρχουν λόφοι με άμμους και φοινικόδεντρα </a:t>
                      </a:r>
                      <a:endParaRPr lang="el-GR" dirty="0"/>
                    </a:p>
                  </a:txBody>
                  <a:tcPr marL="121920" marR="121920"/>
                </a:tc>
                <a:tc>
                  <a:txBody>
                    <a:bodyPr/>
                    <a:lstStyle/>
                    <a:p>
                      <a:r>
                        <a:rPr lang="el-GR" dirty="0" smtClean="0"/>
                        <a:t>Έχουν όλες οι έρημοι οάσεις; </a:t>
                      </a:r>
                      <a:endParaRPr lang="el-GR" dirty="0"/>
                    </a:p>
                  </a:txBody>
                  <a:tcPr marL="121920" marR="121920"/>
                </a:tc>
              </a:tr>
              <a:tr h="370840">
                <a:tc>
                  <a:txBody>
                    <a:bodyPr/>
                    <a:lstStyle/>
                    <a:p>
                      <a:r>
                        <a:rPr lang="el-GR" dirty="0" smtClean="0"/>
                        <a:t>Στην έρημο κινούνται</a:t>
                      </a:r>
                      <a:r>
                        <a:rPr lang="el-GR" baseline="0" dirty="0" smtClean="0"/>
                        <a:t> με καμήλες</a:t>
                      </a:r>
                      <a:endParaRPr lang="el-GR" dirty="0"/>
                    </a:p>
                  </a:txBody>
                  <a:tcPr marL="121920" marR="121920"/>
                </a:tc>
                <a:tc>
                  <a:txBody>
                    <a:bodyPr/>
                    <a:lstStyle/>
                    <a:p>
                      <a:r>
                        <a:rPr lang="el-GR" dirty="0" smtClean="0"/>
                        <a:t>Υπάρχουν παγωμένες έρημοι;</a:t>
                      </a:r>
                      <a:r>
                        <a:rPr lang="el-GR" baseline="0" dirty="0" smtClean="0"/>
                        <a:t> </a:t>
                      </a:r>
                      <a:endParaRPr lang="el-GR" dirty="0"/>
                    </a:p>
                  </a:txBody>
                  <a:tcPr marL="121920" marR="121920"/>
                </a:tc>
              </a:tr>
              <a:tr h="370840">
                <a:tc>
                  <a:txBody>
                    <a:bodyPr/>
                    <a:lstStyle/>
                    <a:p>
                      <a:r>
                        <a:rPr lang="el-GR" dirty="0" smtClean="0"/>
                        <a:t>Στην έρημο υπάρχουν</a:t>
                      </a:r>
                      <a:r>
                        <a:rPr lang="el-GR" baseline="0" dirty="0" smtClean="0"/>
                        <a:t> φοινικόδεντρα </a:t>
                      </a:r>
                      <a:endParaRPr lang="el-GR" dirty="0"/>
                    </a:p>
                  </a:txBody>
                  <a:tcPr marL="121920" marR="121920"/>
                </a:tc>
                <a:tc>
                  <a:txBody>
                    <a:bodyPr/>
                    <a:lstStyle/>
                    <a:p>
                      <a:r>
                        <a:rPr lang="el-GR" dirty="0" smtClean="0"/>
                        <a:t>Πώς μπορείς μετακινείσαι στην έρημο;</a:t>
                      </a:r>
                      <a:endParaRPr lang="el-GR" dirty="0"/>
                    </a:p>
                  </a:txBody>
                  <a:tcPr marL="121920" marR="121920"/>
                </a:tc>
              </a:tr>
            </a:tbl>
          </a:graphicData>
        </a:graphic>
      </p:graphicFrame>
      <p:sp>
        <p:nvSpPr>
          <p:cNvPr id="4" name="Rectangle 3"/>
          <p:cNvSpPr/>
          <p:nvPr/>
        </p:nvSpPr>
        <p:spPr>
          <a:xfrm>
            <a:off x="918410" y="4338935"/>
            <a:ext cx="3148264" cy="1477328"/>
          </a:xfrm>
          <a:prstGeom prst="rect">
            <a:avLst/>
          </a:prstGeom>
        </p:spPr>
        <p:txBody>
          <a:bodyPr wrap="square">
            <a:spAutoFit/>
          </a:bodyPr>
          <a:lstStyle/>
          <a:p>
            <a:pPr>
              <a:buClr>
                <a:srgbClr val="F07F09"/>
              </a:buClr>
            </a:pPr>
            <a:r>
              <a:rPr lang="el-GR" b="1" i="1" dirty="0" smtClean="0">
                <a:solidFill>
                  <a:prstClr val="black"/>
                </a:solidFill>
              </a:rPr>
              <a:t>ΠΩΣ ΛΕΙΤΟΥΡΓΕΙ</a:t>
            </a:r>
            <a:r>
              <a:rPr lang="el-GR" i="1" dirty="0" smtClean="0">
                <a:solidFill>
                  <a:prstClr val="black"/>
                </a:solidFill>
              </a:rPr>
              <a:t>;</a:t>
            </a:r>
          </a:p>
          <a:p>
            <a:pPr>
              <a:buClr>
                <a:srgbClr val="F07F09"/>
              </a:buClr>
            </a:pPr>
            <a:endParaRPr lang="el-GR" i="1" dirty="0">
              <a:solidFill>
                <a:prstClr val="black"/>
              </a:solidFill>
            </a:endParaRPr>
          </a:p>
          <a:p>
            <a:pPr>
              <a:buClr>
                <a:srgbClr val="F07F09"/>
              </a:buClr>
            </a:pPr>
            <a:r>
              <a:rPr lang="el-GR" i="1" dirty="0" smtClean="0">
                <a:solidFill>
                  <a:prstClr val="black"/>
                </a:solidFill>
              </a:rPr>
              <a:t>-Ατομικά</a:t>
            </a:r>
          </a:p>
          <a:p>
            <a:pPr>
              <a:buClr>
                <a:srgbClr val="F07F09"/>
              </a:buClr>
            </a:pPr>
            <a:r>
              <a:rPr lang="el-GR" i="1" dirty="0" smtClean="0">
                <a:solidFill>
                  <a:prstClr val="black"/>
                </a:solidFill>
              </a:rPr>
              <a:t>-Ομαδικά</a:t>
            </a:r>
          </a:p>
          <a:p>
            <a:pPr>
              <a:buClr>
                <a:srgbClr val="F07F09"/>
              </a:buClr>
            </a:pPr>
            <a:r>
              <a:rPr lang="el-GR" i="1" dirty="0" smtClean="0">
                <a:solidFill>
                  <a:prstClr val="black"/>
                </a:solidFill>
              </a:rPr>
              <a:t>-Ολομέλεια</a:t>
            </a:r>
            <a:endParaRPr lang="el-GR" i="1" dirty="0">
              <a:solidFill>
                <a:prstClr val="black"/>
              </a:solidFill>
            </a:endParaRPr>
          </a:p>
        </p:txBody>
      </p:sp>
    </p:spTree>
    <p:extLst>
      <p:ext uri="{BB962C8B-B14F-4D97-AF65-F5344CB8AC3E}">
        <p14:creationId xmlns:p14="http://schemas.microsoft.com/office/powerpoint/2010/main" val="2145291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797814" lvl="1" indent="-514350"/>
            <a:r>
              <a:rPr lang="el-GR" b="1" dirty="0">
                <a:solidFill>
                  <a:srgbClr val="FF0000"/>
                </a:solidFill>
              </a:rPr>
              <a:t>Να παρατηρήσουν </a:t>
            </a:r>
            <a:r>
              <a:rPr lang="el-GR" b="1" dirty="0" smtClean="0">
                <a:solidFill>
                  <a:srgbClr val="FF0000"/>
                </a:solidFill>
              </a:rPr>
              <a:t>γεωφυσικό/δορυφορικό χάρτη </a:t>
            </a:r>
            <a:r>
              <a:rPr lang="el-GR" b="1" dirty="0">
                <a:solidFill>
                  <a:srgbClr val="FF0000"/>
                </a:solidFill>
              </a:rPr>
              <a:t>για να εντοπίσουν τις τοποθεσίες στις οποίες υπάρχουν έρημοι </a:t>
            </a:r>
            <a:r>
              <a:rPr lang="el-GR" b="1" dirty="0" smtClean="0">
                <a:solidFill>
                  <a:srgbClr val="FF0000"/>
                </a:solidFill>
              </a:rPr>
              <a:t>και να δικαιολογήσουν την παρατήρησή τους με βάση γεωγραφικά κριτήρια (ομαδικά)</a:t>
            </a:r>
          </a:p>
          <a:p>
            <a:pPr marL="797814" lvl="1" indent="-514350"/>
            <a:r>
              <a:rPr lang="el-GR" b="1" dirty="0" smtClean="0">
                <a:solidFill>
                  <a:srgbClr val="00B050"/>
                </a:solidFill>
              </a:rPr>
              <a:t>Να παρατηρήσουν κατά πόσον υπάρχει συνάφεια/σχέση ανάμεσα στις τοποθεσίες (ατομικά-</a:t>
            </a:r>
            <a:r>
              <a:rPr lang="el-GR" b="1" dirty="0" err="1" smtClean="0">
                <a:solidFill>
                  <a:srgbClr val="00B050"/>
                </a:solidFill>
              </a:rPr>
              <a:t>ολομέλει</a:t>
            </a:r>
            <a:r>
              <a:rPr lang="el-GR" b="1" dirty="0" smtClean="0">
                <a:solidFill>
                  <a:srgbClr val="00B050"/>
                </a:solidFill>
              </a:rPr>
              <a:t>α)</a:t>
            </a:r>
            <a:endParaRPr lang="el-GR" b="1" dirty="0">
              <a:solidFill>
                <a:srgbClr val="00B050"/>
              </a:solidFill>
            </a:endParaRPr>
          </a:p>
          <a:p>
            <a:pPr marL="797814" lvl="1" indent="-514350"/>
            <a:r>
              <a:rPr lang="el-GR" b="1" dirty="0">
                <a:solidFill>
                  <a:srgbClr val="0070C0"/>
                </a:solidFill>
              </a:rPr>
              <a:t>Να παρατηρήσουν εικόνες </a:t>
            </a:r>
            <a:r>
              <a:rPr lang="el-GR" b="1" dirty="0" smtClean="0">
                <a:solidFill>
                  <a:srgbClr val="0070C0"/>
                </a:solidFill>
              </a:rPr>
              <a:t> από </a:t>
            </a:r>
            <a:r>
              <a:rPr lang="el-GR" b="1" dirty="0">
                <a:solidFill>
                  <a:srgbClr val="0070C0"/>
                </a:solidFill>
              </a:rPr>
              <a:t>διαφορετικούς τύπους ερήμων με σκοπό την εξαγωγή των κυριότερων </a:t>
            </a:r>
            <a:r>
              <a:rPr lang="el-GR" b="1" dirty="0" smtClean="0">
                <a:solidFill>
                  <a:srgbClr val="0070C0"/>
                </a:solidFill>
              </a:rPr>
              <a:t>χαρακτηριστικών, αλλά και ειδών ερήμου (ατομικά-</a:t>
            </a:r>
            <a:r>
              <a:rPr lang="el-GR" b="1" dirty="0" err="1" smtClean="0">
                <a:solidFill>
                  <a:srgbClr val="0070C0"/>
                </a:solidFill>
              </a:rPr>
              <a:t>ομαδικ</a:t>
            </a:r>
            <a:r>
              <a:rPr lang="el-GR" b="1" dirty="0" smtClean="0">
                <a:solidFill>
                  <a:srgbClr val="0070C0"/>
                </a:solidFill>
              </a:rPr>
              <a:t>ά)</a:t>
            </a:r>
            <a:endParaRPr lang="el-GR" b="1" dirty="0">
              <a:solidFill>
                <a:srgbClr val="0070C0"/>
              </a:solidFill>
            </a:endParaRPr>
          </a:p>
          <a:p>
            <a:pPr marL="797814" lvl="1" indent="-514350"/>
            <a:r>
              <a:rPr lang="en-US" b="1" dirty="0" smtClean="0">
                <a:solidFill>
                  <a:srgbClr val="7030A0"/>
                </a:solidFill>
              </a:rPr>
              <a:t>Na </a:t>
            </a:r>
            <a:r>
              <a:rPr lang="el-GR" b="1" dirty="0" smtClean="0">
                <a:solidFill>
                  <a:srgbClr val="7030A0"/>
                </a:solidFill>
              </a:rPr>
              <a:t>παρατηρήσουν εικόνες  </a:t>
            </a:r>
            <a:r>
              <a:rPr lang="el-GR" b="1" dirty="0" smtClean="0">
                <a:solidFill>
                  <a:srgbClr val="7030A0"/>
                </a:solidFill>
              </a:rPr>
              <a:t>με στόχο τη σύγκριση </a:t>
            </a:r>
            <a:r>
              <a:rPr lang="el-GR" b="1" dirty="0">
                <a:solidFill>
                  <a:srgbClr val="7030A0"/>
                </a:solidFill>
              </a:rPr>
              <a:t>χλωρίδας και πανίδας διαφορετικών </a:t>
            </a:r>
            <a:r>
              <a:rPr lang="el-GR" b="1" dirty="0" smtClean="0">
                <a:solidFill>
                  <a:srgbClr val="7030A0"/>
                </a:solidFill>
              </a:rPr>
              <a:t>ειδών </a:t>
            </a:r>
            <a:r>
              <a:rPr lang="el-GR" b="1" dirty="0">
                <a:solidFill>
                  <a:srgbClr val="7030A0"/>
                </a:solidFill>
              </a:rPr>
              <a:t>ερήμων </a:t>
            </a:r>
            <a:r>
              <a:rPr lang="el-GR" b="1" dirty="0" smtClean="0">
                <a:solidFill>
                  <a:srgbClr val="7030A0"/>
                </a:solidFill>
              </a:rPr>
              <a:t>και συμπλήρωση σχετικού πίνακα (ομαδικά)</a:t>
            </a:r>
          </a:p>
          <a:p>
            <a:pPr marL="797814" lvl="1" indent="-514350"/>
            <a:r>
              <a:rPr lang="el-GR" b="1" dirty="0" smtClean="0">
                <a:solidFill>
                  <a:schemeClr val="accent4">
                    <a:lumMod val="50000"/>
                  </a:schemeClr>
                </a:solidFill>
              </a:rPr>
              <a:t>Να δίνουν λειτουργικό ορισμό της έννοιας «έρημος» (ολομέλεια)</a:t>
            </a:r>
            <a:endParaRPr lang="el-GR" b="1" dirty="0">
              <a:solidFill>
                <a:schemeClr val="accent4">
                  <a:lumMod val="50000"/>
                </a:schemeClr>
              </a:solidFill>
            </a:endParaRPr>
          </a:p>
          <a:p>
            <a:pPr marL="797814" lvl="1" indent="-514350"/>
            <a:endParaRPr lang="el-GR" b="1" dirty="0" smtClean="0"/>
          </a:p>
          <a:p>
            <a:pPr marL="797814" lvl="1" indent="-514350"/>
            <a:endParaRPr lang="el-GR" b="1" dirty="0"/>
          </a:p>
        </p:txBody>
      </p:sp>
      <p:sp>
        <p:nvSpPr>
          <p:cNvPr id="3" name="Title 2"/>
          <p:cNvSpPr>
            <a:spLocks noGrp="1"/>
          </p:cNvSpPr>
          <p:nvPr>
            <p:ph type="title"/>
          </p:nvPr>
        </p:nvSpPr>
        <p:spPr/>
        <p:txBody>
          <a:bodyPr>
            <a:noAutofit/>
          </a:bodyPr>
          <a:lstStyle/>
          <a:p>
            <a:pPr marL="228600" lvl="0" indent="-228600">
              <a:lnSpc>
                <a:spcPct val="90000"/>
              </a:lnSpc>
              <a:spcBef>
                <a:spcPct val="30000"/>
              </a:spcBef>
            </a:pPr>
            <a:r>
              <a:rPr lang="el-GR" sz="3600" b="1" dirty="0">
                <a:solidFill>
                  <a:srgbClr val="002060"/>
                </a:solidFill>
              </a:rPr>
              <a:t> </a:t>
            </a:r>
            <a:endParaRPr lang="el-GR" sz="2800" dirty="0"/>
          </a:p>
        </p:txBody>
      </p:sp>
      <p:sp>
        <p:nvSpPr>
          <p:cNvPr id="5" name="TextBox 4"/>
          <p:cNvSpPr txBox="1"/>
          <p:nvPr/>
        </p:nvSpPr>
        <p:spPr>
          <a:xfrm>
            <a:off x="1407695" y="433137"/>
            <a:ext cx="9793705" cy="1255728"/>
          </a:xfrm>
          <a:prstGeom prst="rect">
            <a:avLst/>
          </a:prstGeom>
          <a:noFill/>
          <a:ln>
            <a:noFill/>
          </a:ln>
        </p:spPr>
        <p:txBody>
          <a:bodyPr wrap="square" rtlCol="0">
            <a:spAutoFit/>
          </a:bodyPr>
          <a:lstStyle/>
          <a:p>
            <a:pPr lvl="0">
              <a:lnSpc>
                <a:spcPct val="90000"/>
              </a:lnSpc>
              <a:spcBef>
                <a:spcPct val="30000"/>
              </a:spcBef>
              <a:buClr>
                <a:srgbClr val="ED7D31"/>
              </a:buClr>
            </a:pPr>
            <a:r>
              <a:rPr lang="el-GR" sz="2800" b="1" dirty="0">
                <a:solidFill>
                  <a:schemeClr val="accent1">
                    <a:lumMod val="50000"/>
                  </a:schemeClr>
                </a:solidFill>
              </a:rPr>
              <a:t>Εργασία σε ομάδες μικτής ικανότητας που αφορούν στην απάντηση των ερωτημάτων </a:t>
            </a:r>
            <a:r>
              <a:rPr lang="el-GR" sz="2800" b="1" dirty="0" smtClean="0">
                <a:solidFill>
                  <a:schemeClr val="accent1">
                    <a:lumMod val="50000"/>
                  </a:schemeClr>
                </a:solidFill>
              </a:rPr>
              <a:t>(πυρηνική γνώση) μέσα </a:t>
            </a:r>
            <a:r>
              <a:rPr lang="el-GR" sz="2800" b="1" dirty="0">
                <a:solidFill>
                  <a:schemeClr val="accent1">
                    <a:lumMod val="50000"/>
                  </a:schemeClr>
                </a:solidFill>
              </a:rPr>
              <a:t>από πολλαπλά ερεθίσματα και στις δύο γλώσσες </a:t>
            </a:r>
          </a:p>
        </p:txBody>
      </p:sp>
    </p:spTree>
    <p:extLst>
      <p:ext uri="{BB962C8B-B14F-4D97-AF65-F5344CB8AC3E}">
        <p14:creationId xmlns:p14="http://schemas.microsoft.com/office/powerpoint/2010/main" val="283309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p:cNvSpPr>
            <a:spLocks noGrp="1"/>
          </p:cNvSpPr>
          <p:nvPr>
            <p:ph idx="1"/>
          </p:nvPr>
        </p:nvSpPr>
        <p:spPr/>
        <p:txBody>
          <a:bodyPr>
            <a:normAutofit/>
          </a:bodyPr>
          <a:lstStyle/>
          <a:p>
            <a:r>
              <a:rPr lang="el-GR" b="1" dirty="0" smtClean="0"/>
              <a:t>Διαφοροποίηση ως προς τα μαθησιακά προφίλ των μαθητών </a:t>
            </a:r>
          </a:p>
          <a:p>
            <a:r>
              <a:rPr lang="el-GR" b="1" dirty="0" smtClean="0"/>
              <a:t>Ποικίλα ερεθίσματα </a:t>
            </a:r>
          </a:p>
          <a:p>
            <a:r>
              <a:rPr lang="el-GR" b="1" dirty="0" smtClean="0"/>
              <a:t>Διαβάθμιση εργασιών με έμφαση στην πυρηνική γνώση </a:t>
            </a:r>
          </a:p>
          <a:p>
            <a:r>
              <a:rPr lang="el-GR" b="1" dirty="0" smtClean="0"/>
              <a:t>Εργασία σε ομάδες μικτής ικανότητας </a:t>
            </a:r>
          </a:p>
          <a:p>
            <a:r>
              <a:rPr lang="el-GR" b="1" dirty="0" smtClean="0"/>
              <a:t>Ενεργοποίηση, ικανότητα για διεκπεραίωση εργασιών από όλους τους μαθητές </a:t>
            </a:r>
          </a:p>
          <a:p>
            <a:r>
              <a:rPr lang="el-GR" b="1" dirty="0" smtClean="0"/>
              <a:t>Ενεργοποίηση μέσω της γρήγορης εναλλαγής δραστηριοτήτων</a:t>
            </a:r>
            <a:endParaRPr lang="el-GR" b="1" dirty="0"/>
          </a:p>
        </p:txBody>
      </p:sp>
      <p:sp>
        <p:nvSpPr>
          <p:cNvPr id="8" name="Title 7"/>
          <p:cNvSpPr txBox="1">
            <a:spLocks noGrp="1"/>
          </p:cNvSpPr>
          <p:nvPr>
            <p:ph type="title"/>
          </p:nvPr>
        </p:nvSpPr>
        <p:spPr>
          <a:prstGeom prst="rect">
            <a:avLst/>
          </a:prstGeom>
          <a:noFill/>
          <a:ln>
            <a:noFill/>
          </a:ln>
        </p:spPr>
        <p:txBody>
          <a:bodyPr wrap="square" rtlCol="0">
            <a:spAutoFit/>
          </a:bodyPr>
          <a:lstStyle/>
          <a:p>
            <a:pPr lvl="0">
              <a:lnSpc>
                <a:spcPct val="90000"/>
              </a:lnSpc>
              <a:spcBef>
                <a:spcPct val="30000"/>
              </a:spcBef>
              <a:buClr>
                <a:srgbClr val="ED7D31"/>
              </a:buClr>
            </a:pPr>
            <a:r>
              <a:rPr lang="el-GR" sz="2800" b="1" dirty="0">
                <a:solidFill>
                  <a:schemeClr val="accent1">
                    <a:lumMod val="50000"/>
                  </a:schemeClr>
                </a:solidFill>
              </a:rPr>
              <a:t>Εργασία σε ομάδες μικτής ικανότητας που αφορούν στην απάντηση των ερωτημάτων </a:t>
            </a:r>
            <a:r>
              <a:rPr lang="el-GR" sz="2800" b="1" dirty="0" smtClean="0">
                <a:solidFill>
                  <a:schemeClr val="accent1">
                    <a:lumMod val="50000"/>
                  </a:schemeClr>
                </a:solidFill>
              </a:rPr>
              <a:t>(πυρηνική γνώση) μέσα </a:t>
            </a:r>
            <a:r>
              <a:rPr lang="el-GR" sz="2800" b="1" dirty="0">
                <a:solidFill>
                  <a:schemeClr val="accent1">
                    <a:lumMod val="50000"/>
                  </a:schemeClr>
                </a:solidFill>
              </a:rPr>
              <a:t>από πολλαπλά ερεθίσματα και στις δύο γλώσσες </a:t>
            </a:r>
          </a:p>
        </p:txBody>
      </p:sp>
    </p:spTree>
    <p:extLst>
      <p:ext uri="{BB962C8B-B14F-4D97-AF65-F5344CB8AC3E}">
        <p14:creationId xmlns:p14="http://schemas.microsoft.com/office/powerpoint/2010/main" val="109240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p:txBody>
          <a:bodyPr>
            <a:normAutofit/>
          </a:bodyPr>
          <a:lstStyle/>
          <a:p>
            <a:r>
              <a:rPr lang="el-GR" sz="2400" b="1" dirty="0" smtClean="0">
                <a:solidFill>
                  <a:schemeClr val="tx2"/>
                </a:solidFill>
              </a:rPr>
              <a:t>Οριζόντια διαφοροποίηση με </a:t>
            </a:r>
            <a:r>
              <a:rPr lang="el-GR" sz="2400" b="1" dirty="0">
                <a:solidFill>
                  <a:schemeClr val="tx2"/>
                </a:solidFill>
              </a:rPr>
              <a:t>δραστηριότητες που να απευθύνονται σε διαφορετικούς τύπους νοημοσύνης για ενεργοποίηση όλων των παιδιών στην ομάδα</a:t>
            </a:r>
          </a:p>
          <a:p>
            <a:endParaRPr lang="el-GR" sz="2400" b="1" dirty="0">
              <a:solidFill>
                <a:schemeClr val="tx2"/>
              </a:solidFill>
            </a:endParaRPr>
          </a:p>
        </p:txBody>
      </p:sp>
      <p:sp>
        <p:nvSpPr>
          <p:cNvPr id="4" name="Rectangle 3"/>
          <p:cNvSpPr/>
          <p:nvPr/>
        </p:nvSpPr>
        <p:spPr>
          <a:xfrm>
            <a:off x="865501" y="1672343"/>
            <a:ext cx="5487173" cy="4801314"/>
          </a:xfrm>
          <a:prstGeom prst="rect">
            <a:avLst/>
          </a:prstGeom>
        </p:spPr>
        <p:txBody>
          <a:bodyPr wrap="square">
            <a:spAutoFit/>
          </a:bodyPr>
          <a:lstStyle/>
          <a:p>
            <a:endParaRPr lang="el-GR" sz="2000" b="1" i="1" dirty="0"/>
          </a:p>
          <a:p>
            <a:pPr marL="342900" indent="-342900">
              <a:buFont typeface="Arial" pitchFamily="34" charset="0"/>
              <a:buChar char="•"/>
            </a:pPr>
            <a:r>
              <a:rPr lang="el-GR" sz="2200" b="1" dirty="0" smtClean="0"/>
              <a:t>Να μάθουν ένα αγγλικό τραγούδι που αφορά την έννοια της ερήμου (ολομέλεια)</a:t>
            </a:r>
          </a:p>
          <a:p>
            <a:pPr marL="342900" indent="-342900">
              <a:buFont typeface="Arial" pitchFamily="34" charset="0"/>
              <a:buChar char="•"/>
            </a:pPr>
            <a:r>
              <a:rPr lang="el-GR" sz="2200" b="1" dirty="0" smtClean="0"/>
              <a:t>Να κατασκευάζουν </a:t>
            </a:r>
            <a:r>
              <a:rPr lang="el-GR" sz="2200" b="1" dirty="0"/>
              <a:t>χάρτη που </a:t>
            </a:r>
            <a:r>
              <a:rPr lang="el-GR" sz="2200" b="1" dirty="0" smtClean="0"/>
              <a:t>να παρουσιάζει </a:t>
            </a:r>
            <a:r>
              <a:rPr lang="el-GR" sz="2200" b="1" dirty="0"/>
              <a:t>τις </a:t>
            </a:r>
            <a:r>
              <a:rPr lang="el-GR" sz="2200" b="1" dirty="0" smtClean="0"/>
              <a:t>ερήμους (ατομικά)</a:t>
            </a:r>
          </a:p>
          <a:p>
            <a:pPr marL="342900" indent="-342900">
              <a:buFont typeface="Arial" pitchFamily="34" charset="0"/>
              <a:buChar char="•"/>
            </a:pPr>
            <a:r>
              <a:rPr lang="el-GR" sz="2200" b="1" dirty="0" smtClean="0"/>
              <a:t>Να κατασκευάζουν </a:t>
            </a:r>
            <a:r>
              <a:rPr lang="el-GR" sz="2200" b="1" dirty="0"/>
              <a:t>πίνακα σύγκρισης </a:t>
            </a:r>
            <a:r>
              <a:rPr lang="el-GR" sz="2200" b="1" dirty="0" smtClean="0"/>
              <a:t>τοπίου/χλωρίδας/πανίδας Σονόρα-Σαχάρα (ζευγάρι)</a:t>
            </a:r>
            <a:endParaRPr lang="el-GR" sz="2200" b="1" dirty="0"/>
          </a:p>
          <a:p>
            <a:pPr marL="342900" indent="-342900">
              <a:buFont typeface="Arial" pitchFamily="34" charset="0"/>
              <a:buChar char="•"/>
            </a:pPr>
            <a:r>
              <a:rPr lang="el-GR" sz="2200" b="1" dirty="0" smtClean="0"/>
              <a:t>Να παρουσιάσουν μια παγωμένη σκηνή-στιγμιότυπο </a:t>
            </a:r>
            <a:r>
              <a:rPr lang="el-GR" sz="2200" b="1" dirty="0"/>
              <a:t>από </a:t>
            </a:r>
            <a:r>
              <a:rPr lang="el-GR" sz="2200" b="1" dirty="0" smtClean="0"/>
              <a:t>τη ζωή </a:t>
            </a:r>
            <a:r>
              <a:rPr lang="el-GR" sz="2200" b="1" dirty="0"/>
              <a:t>των </a:t>
            </a:r>
            <a:r>
              <a:rPr lang="el-GR" sz="2200" b="1" dirty="0" err="1" smtClean="0"/>
              <a:t>Τουάρεγκ</a:t>
            </a:r>
            <a:r>
              <a:rPr lang="el-GR" sz="2200" b="1" dirty="0" smtClean="0"/>
              <a:t> (ομάδα)</a:t>
            </a:r>
            <a:endParaRPr lang="el-GR" sz="2200" b="1" dirty="0"/>
          </a:p>
          <a:p>
            <a:endParaRPr lang="en-US" sz="2200" dirty="0"/>
          </a:p>
        </p:txBody>
      </p:sp>
      <p:sp>
        <p:nvSpPr>
          <p:cNvPr id="6" name="Title 5"/>
          <p:cNvSpPr txBox="1">
            <a:spLocks noGrp="1"/>
          </p:cNvSpPr>
          <p:nvPr>
            <p:ph type="title"/>
          </p:nvPr>
        </p:nvSpPr>
        <p:spPr>
          <a:xfrm>
            <a:off x="838200" y="400042"/>
            <a:ext cx="10515600" cy="1255728"/>
          </a:xfrm>
          <a:prstGeom prst="rect">
            <a:avLst/>
          </a:prstGeom>
          <a:noFill/>
          <a:ln>
            <a:solidFill>
              <a:schemeClr val="tx2">
                <a:lumMod val="20000"/>
                <a:lumOff val="80000"/>
              </a:schemeClr>
            </a:solidFill>
          </a:ln>
        </p:spPr>
        <p:txBody>
          <a:bodyPr wrap="square" rtlCol="0">
            <a:spAutoFit/>
          </a:bodyPr>
          <a:lstStyle/>
          <a:p>
            <a:pPr lvl="0">
              <a:lnSpc>
                <a:spcPct val="90000"/>
              </a:lnSpc>
              <a:spcBef>
                <a:spcPct val="30000"/>
              </a:spcBef>
              <a:buClr>
                <a:srgbClr val="ED7D31"/>
              </a:buClr>
            </a:pPr>
            <a:r>
              <a:rPr lang="el-GR" sz="2800" b="1" dirty="0">
                <a:solidFill>
                  <a:schemeClr val="accent1">
                    <a:lumMod val="50000"/>
                  </a:schemeClr>
                </a:solidFill>
              </a:rPr>
              <a:t>Εργασία σε ομάδες μικτής ικανότητας που αφορούν στην απάντηση των ερωτημάτων </a:t>
            </a:r>
            <a:r>
              <a:rPr lang="el-GR" sz="2800" b="1" dirty="0" smtClean="0">
                <a:solidFill>
                  <a:schemeClr val="accent1">
                    <a:lumMod val="50000"/>
                  </a:schemeClr>
                </a:solidFill>
              </a:rPr>
              <a:t>(πυρηνική γνώση) μέσα </a:t>
            </a:r>
            <a:r>
              <a:rPr lang="el-GR" sz="2800" b="1" dirty="0">
                <a:solidFill>
                  <a:schemeClr val="accent1">
                    <a:lumMod val="50000"/>
                  </a:schemeClr>
                </a:solidFill>
              </a:rPr>
              <a:t>από πολλαπλά ερεθίσματα και στις δύο γλώσσες </a:t>
            </a:r>
          </a:p>
        </p:txBody>
      </p:sp>
    </p:spTree>
    <p:extLst>
      <p:ext uri="{BB962C8B-B14F-4D97-AF65-F5344CB8AC3E}">
        <p14:creationId xmlns:p14="http://schemas.microsoft.com/office/powerpoint/2010/main" val="154166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160169" y="1151856"/>
            <a:ext cx="5181600" cy="5200817"/>
          </a:xfrm>
        </p:spPr>
        <p:txBody>
          <a:bodyPr>
            <a:normAutofit fontScale="70000" lnSpcReduction="20000"/>
          </a:bodyPr>
          <a:lstStyle/>
          <a:p>
            <a:r>
              <a:rPr lang="el-GR" sz="3100" b="1" dirty="0"/>
              <a:t>Εμπέδωση των βασικών εννοιών του μαθήματος με άλλα μέσα </a:t>
            </a:r>
            <a:endParaRPr lang="el-GR" sz="3100" b="1" dirty="0" smtClean="0"/>
          </a:p>
          <a:p>
            <a:pPr marL="0" indent="0">
              <a:buNone/>
            </a:pPr>
            <a:r>
              <a:rPr lang="el-GR" sz="3100" dirty="0" smtClean="0"/>
              <a:t>Δημιουργία </a:t>
            </a:r>
            <a:r>
              <a:rPr lang="el-GR" sz="3100" dirty="0" err="1"/>
              <a:t>slide</a:t>
            </a:r>
            <a:r>
              <a:rPr lang="el-GR" sz="3100" dirty="0"/>
              <a:t> </a:t>
            </a:r>
            <a:r>
              <a:rPr lang="el-GR" sz="3100" dirty="0" err="1"/>
              <a:t>show</a:t>
            </a:r>
            <a:r>
              <a:rPr lang="el-GR" sz="3100" dirty="0"/>
              <a:t> ή ταινίας με φωτογραφίες της </a:t>
            </a:r>
            <a:r>
              <a:rPr lang="el-GR" sz="3100" dirty="0" smtClean="0"/>
              <a:t>ερήμου</a:t>
            </a:r>
          </a:p>
          <a:p>
            <a:r>
              <a:rPr lang="el-GR" sz="3100" b="1" dirty="0" smtClean="0"/>
              <a:t>Δημιουργική  </a:t>
            </a:r>
            <a:r>
              <a:rPr lang="el-GR" sz="3100" b="1" dirty="0"/>
              <a:t>έκφραση των γνώσεων </a:t>
            </a:r>
          </a:p>
          <a:p>
            <a:pPr marL="0" indent="0">
              <a:buNone/>
            </a:pPr>
            <a:r>
              <a:rPr lang="el-GR" sz="3100" dirty="0"/>
              <a:t>Δραματοποίηση μιας μέρας στη ζωή ενός παιδιού στην </a:t>
            </a:r>
            <a:r>
              <a:rPr lang="el-GR" sz="3100" dirty="0" smtClean="0"/>
              <a:t>έρημο</a:t>
            </a:r>
          </a:p>
          <a:p>
            <a:r>
              <a:rPr lang="el-GR" sz="3100" b="1" dirty="0"/>
              <a:t>Μετασχηματισμός, αναδιοργάνωση  των βασικών γνώσεων </a:t>
            </a:r>
          </a:p>
          <a:p>
            <a:pPr marL="0" indent="0">
              <a:buNone/>
            </a:pPr>
            <a:r>
              <a:rPr lang="el-GR" sz="3100" dirty="0"/>
              <a:t>Ετοιμασία καταλόγου με ενδιαφέροντα </a:t>
            </a:r>
            <a:r>
              <a:rPr lang="el-GR" sz="3100" dirty="0" err="1"/>
              <a:t>facts</a:t>
            </a:r>
            <a:r>
              <a:rPr lang="el-GR" sz="3100" dirty="0"/>
              <a:t> για τις ερήμους</a:t>
            </a:r>
          </a:p>
          <a:p>
            <a:pPr marL="0" indent="0">
              <a:buNone/>
            </a:pPr>
            <a:endParaRPr lang="el-GR" sz="3400" dirty="0" smtClean="0"/>
          </a:p>
          <a:p>
            <a:pPr marL="0" indent="0">
              <a:buNone/>
            </a:pPr>
            <a:endParaRPr lang="el-GR" sz="3400" dirty="0"/>
          </a:p>
          <a:p>
            <a:pPr marL="0" indent="0">
              <a:buNone/>
            </a:pPr>
            <a:endParaRPr lang="el-GR" dirty="0" smtClean="0"/>
          </a:p>
          <a:p>
            <a:pPr marL="0" indent="0">
              <a:buNone/>
            </a:pPr>
            <a:endParaRPr lang="el-GR" dirty="0"/>
          </a:p>
          <a:p>
            <a:endParaRPr lang="en-US" b="1" dirty="0"/>
          </a:p>
        </p:txBody>
      </p:sp>
      <p:sp>
        <p:nvSpPr>
          <p:cNvPr id="3" name="Content Placeholder 2"/>
          <p:cNvSpPr>
            <a:spLocks noGrp="1"/>
          </p:cNvSpPr>
          <p:nvPr>
            <p:ph sz="half" idx="1"/>
          </p:nvPr>
        </p:nvSpPr>
        <p:spPr>
          <a:xfrm>
            <a:off x="946484" y="1091698"/>
            <a:ext cx="5181600" cy="5465513"/>
          </a:xfrm>
        </p:spPr>
        <p:txBody>
          <a:bodyPr>
            <a:normAutofit fontScale="70000" lnSpcReduction="20000"/>
          </a:bodyPr>
          <a:lstStyle/>
          <a:p>
            <a:pPr>
              <a:lnSpc>
                <a:spcPct val="100000"/>
              </a:lnSpc>
            </a:pPr>
            <a:r>
              <a:rPr lang="el-GR" sz="3100" b="1" dirty="0"/>
              <a:t>Εμβάθυνση, επέκταση της γνώσης σε παρόμοιο συγκείμενο, εφαρμογή δεξιοτήτων διερεύνησης </a:t>
            </a:r>
            <a:endParaRPr lang="el-GR" sz="3100" b="1" dirty="0" smtClean="0"/>
          </a:p>
          <a:p>
            <a:pPr marL="0" lvl="0" indent="0">
              <a:lnSpc>
                <a:spcPct val="115000"/>
              </a:lnSpc>
              <a:spcAft>
                <a:spcPts val="0"/>
              </a:spcAft>
              <a:buNone/>
            </a:pPr>
            <a:r>
              <a:rPr lang="el-GR" sz="3100" dirty="0" smtClean="0"/>
              <a:t>Συγκέντρωση </a:t>
            </a:r>
            <a:r>
              <a:rPr lang="el-GR" sz="3100" dirty="0"/>
              <a:t>πληροφοριών για συγκεκριμένη έρημο μέσω διερεύνησης πηγών επιλογής του μαθητή και παρουσίασή της στην τάξη σε μορφή </a:t>
            </a:r>
            <a:r>
              <a:rPr lang="el-GR" sz="3100" dirty="0" smtClean="0"/>
              <a:t>αφίσας/μελέτη </a:t>
            </a:r>
            <a:r>
              <a:rPr lang="el-GR" sz="3100" dirty="0"/>
              <a:t>φυτού ή ζώου συγκεκριμένης </a:t>
            </a:r>
            <a:r>
              <a:rPr lang="el-GR" sz="3100" dirty="0" smtClean="0"/>
              <a:t>ερήμου</a:t>
            </a:r>
          </a:p>
          <a:p>
            <a:pPr>
              <a:lnSpc>
                <a:spcPct val="115000"/>
              </a:lnSpc>
            </a:pPr>
            <a:r>
              <a:rPr lang="el-GR" sz="3100" b="1" dirty="0"/>
              <a:t>Λύση προβλήματος με αξιοποίηση πυρηνικών γνώσεων</a:t>
            </a:r>
          </a:p>
          <a:p>
            <a:pPr marL="0" indent="0">
              <a:lnSpc>
                <a:spcPct val="115000"/>
              </a:lnSpc>
              <a:buNone/>
            </a:pPr>
            <a:r>
              <a:rPr lang="el-GR" sz="3100" dirty="0" smtClean="0"/>
              <a:t>Μπορούμε </a:t>
            </a:r>
            <a:r>
              <a:rPr lang="el-GR" sz="3100" dirty="0"/>
              <a:t>να χρησιμοποιήσουμε τον ήλιο της ερήμου για αειφόρο ανάπτυξη του πλανήτη;</a:t>
            </a:r>
          </a:p>
          <a:p>
            <a:pPr>
              <a:lnSpc>
                <a:spcPct val="115000"/>
              </a:lnSpc>
            </a:pPr>
            <a:endParaRPr lang="el-GR" sz="3100" dirty="0"/>
          </a:p>
          <a:p>
            <a:pPr>
              <a:lnSpc>
                <a:spcPct val="115000"/>
              </a:lnSpc>
            </a:pPr>
            <a:endParaRPr lang="el-GR" dirty="0" smtClean="0"/>
          </a:p>
          <a:p>
            <a:pPr marL="0" lvl="0" indent="0">
              <a:lnSpc>
                <a:spcPct val="115000"/>
              </a:lnSpc>
              <a:spcAft>
                <a:spcPts val="0"/>
              </a:spcAft>
              <a:buNone/>
            </a:pPr>
            <a:endParaRPr lang="el-GR" dirty="0"/>
          </a:p>
          <a:p>
            <a:pPr marL="0" lvl="0" indent="0">
              <a:lnSpc>
                <a:spcPct val="115000"/>
              </a:lnSpc>
              <a:spcAft>
                <a:spcPts val="0"/>
              </a:spcAft>
              <a:buNone/>
            </a:pPr>
            <a:endParaRPr lang="el-GR" dirty="0"/>
          </a:p>
        </p:txBody>
      </p:sp>
      <p:sp>
        <p:nvSpPr>
          <p:cNvPr id="5" name="Title 3"/>
          <p:cNvSpPr>
            <a:spLocks noGrp="1"/>
          </p:cNvSpPr>
          <p:nvPr>
            <p:ph type="title"/>
          </p:nvPr>
        </p:nvSpPr>
        <p:spPr>
          <a:xfrm>
            <a:off x="838200" y="365126"/>
            <a:ext cx="10515600" cy="693654"/>
          </a:xfrm>
        </p:spPr>
        <p:txBody>
          <a:bodyPr>
            <a:normAutofit/>
          </a:bodyPr>
          <a:lstStyle/>
          <a:p>
            <a:r>
              <a:rPr lang="el-GR" sz="3200" b="1" dirty="0" smtClean="0"/>
              <a:t>Επέκταση: Μετασχηματιστική γνώση</a:t>
            </a:r>
            <a:endParaRPr lang="el-GR" sz="3200" b="1" dirty="0"/>
          </a:p>
        </p:txBody>
      </p:sp>
    </p:spTree>
    <p:extLst>
      <p:ext uri="{BB962C8B-B14F-4D97-AF65-F5344CB8AC3E}">
        <p14:creationId xmlns:p14="http://schemas.microsoft.com/office/powerpoint/2010/main" val="248877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idx="1"/>
          </p:nvPr>
        </p:nvSpPr>
        <p:spPr>
          <a:xfrm>
            <a:off x="838200" y="1431758"/>
            <a:ext cx="10515600" cy="4745205"/>
          </a:xfrm>
        </p:spPr>
        <p:txBody>
          <a:bodyPr>
            <a:normAutofit fontScale="77500" lnSpcReduction="20000"/>
          </a:bodyPr>
          <a:lstStyle/>
          <a:p>
            <a:r>
              <a:rPr lang="el-GR" sz="3300" b="1" i="1" dirty="0" smtClean="0"/>
              <a:t>Τα αναμενόμενα προϊόντα είχαν κάποια ιεράρχηση στο βαθμό δυσκολίας και </a:t>
            </a:r>
            <a:r>
              <a:rPr lang="el-GR" sz="3300" b="1" i="1" dirty="0" err="1" smtClean="0"/>
              <a:t>συνθετότητας</a:t>
            </a:r>
            <a:r>
              <a:rPr lang="el-GR" sz="3300" b="1" i="1" dirty="0" smtClean="0"/>
              <a:t>. </a:t>
            </a:r>
          </a:p>
          <a:p>
            <a:endParaRPr lang="el-GR" sz="3300" b="1" i="1" dirty="0" smtClean="0"/>
          </a:p>
          <a:p>
            <a:r>
              <a:rPr lang="el-GR" sz="3300" b="1" i="1" dirty="0" smtClean="0"/>
              <a:t>Οι </a:t>
            </a:r>
            <a:r>
              <a:rPr lang="el-GR" sz="3300" b="1" i="1" dirty="0"/>
              <a:t>λιγότερο ικανοί μαθητές επέλεξαν συλλογές εικόνων με λεζάντες, ακρόαση και παρουσίαση τραγουδιών ερήμων, δημιουργία ζωγραφιάς, κατασκευή</a:t>
            </a:r>
            <a:r>
              <a:rPr lang="el-GR" sz="3300" b="1" i="1" dirty="0" smtClean="0"/>
              <a:t>.</a:t>
            </a:r>
          </a:p>
          <a:p>
            <a:endParaRPr lang="el-GR" sz="3300" b="1" i="1" dirty="0"/>
          </a:p>
          <a:p>
            <a:r>
              <a:rPr lang="el-GR" sz="3300" b="1" i="1" dirty="0" smtClean="0"/>
              <a:t>Οι </a:t>
            </a:r>
            <a:r>
              <a:rPr lang="el-GR" sz="3300" b="1" i="1" dirty="0"/>
              <a:t>περισσότερο ικανοί επέλεξαν την έρευνα και δημιουργία βίντεο ή παρουσίασης με εμβάθυνση-επέκταση στα στοιχεία που </a:t>
            </a:r>
            <a:r>
              <a:rPr lang="el-GR" sz="3300" b="1" i="1" dirty="0" smtClean="0"/>
              <a:t>διδάχτηκαν</a:t>
            </a:r>
          </a:p>
          <a:p>
            <a:endParaRPr lang="el-GR" sz="3300" b="1" i="1" dirty="0" smtClean="0"/>
          </a:p>
          <a:p>
            <a:r>
              <a:rPr lang="el-GR" sz="3300" b="1" i="1" dirty="0"/>
              <a:t>Η δυνατότητα επιλογής στη διαδικασία δημιουργίας τελικού προϊόντος άρεσε στα παιδιά και εργάστηκαν εποικοδομητικά και χωρίς παράπονο, αλλά με πολύ ενδιαφέρον.</a:t>
            </a:r>
          </a:p>
          <a:p>
            <a:endParaRPr lang="el-GR" sz="3300" b="1" i="1" dirty="0">
              <a:solidFill>
                <a:schemeClr val="tx2"/>
              </a:solidFill>
            </a:endParaRPr>
          </a:p>
          <a:p>
            <a:endParaRPr lang="en-US" b="1" dirty="0">
              <a:solidFill>
                <a:schemeClr val="tx2"/>
              </a:solidFill>
            </a:endParaRPr>
          </a:p>
          <a:p>
            <a:endParaRPr lang="el-GR" b="1" dirty="0">
              <a:solidFill>
                <a:schemeClr val="tx2"/>
              </a:solidFill>
            </a:endParaRPr>
          </a:p>
        </p:txBody>
      </p:sp>
      <p:sp>
        <p:nvSpPr>
          <p:cNvPr id="3" name="Title 2"/>
          <p:cNvSpPr>
            <a:spLocks noGrp="1"/>
          </p:cNvSpPr>
          <p:nvPr>
            <p:ph type="title"/>
          </p:nvPr>
        </p:nvSpPr>
        <p:spPr>
          <a:xfrm>
            <a:off x="838200" y="365126"/>
            <a:ext cx="10515600" cy="970380"/>
          </a:xfrm>
        </p:spPr>
        <p:txBody>
          <a:bodyPr>
            <a:normAutofit/>
          </a:bodyPr>
          <a:lstStyle/>
          <a:p>
            <a:r>
              <a:rPr lang="el-GR" sz="3200" b="1" dirty="0" smtClean="0"/>
              <a:t>Παρατηρήσεις</a:t>
            </a:r>
            <a:endParaRPr lang="en-US" sz="3200" dirty="0"/>
          </a:p>
        </p:txBody>
      </p:sp>
    </p:spTree>
    <p:extLst>
      <p:ext uri="{BB962C8B-B14F-4D97-AF65-F5344CB8AC3E}">
        <p14:creationId xmlns:p14="http://schemas.microsoft.com/office/powerpoint/2010/main" val="4249339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p:txBody>
          <a:bodyPr>
            <a:normAutofit/>
          </a:bodyPr>
          <a:lstStyle/>
          <a:p>
            <a:pPr marL="0" indent="0">
              <a:buNone/>
            </a:pPr>
            <a:endParaRPr lang="el-GR" dirty="0" smtClean="0"/>
          </a:p>
          <a:p>
            <a:endParaRPr lang="el-GR" dirty="0" smtClean="0"/>
          </a:p>
          <a:p>
            <a:pPr marL="0" indent="0">
              <a:buNone/>
            </a:pPr>
            <a:endParaRPr lang="el-GR" dirty="0" smtClean="0"/>
          </a:p>
          <a:p>
            <a:pPr marL="0" indent="0">
              <a:buNone/>
            </a:pPr>
            <a:r>
              <a:rPr lang="el-GR" dirty="0" smtClean="0"/>
              <a:t> </a:t>
            </a:r>
          </a:p>
          <a:p>
            <a:endParaRPr lang="el-GR" dirty="0"/>
          </a:p>
        </p:txBody>
      </p:sp>
      <p:sp>
        <p:nvSpPr>
          <p:cNvPr id="7" name="Content Placeholder 6"/>
          <p:cNvSpPr>
            <a:spLocks noGrp="1"/>
          </p:cNvSpPr>
          <p:nvPr>
            <p:ph sz="half" idx="1"/>
          </p:nvPr>
        </p:nvSpPr>
        <p:spPr>
          <a:xfrm>
            <a:off x="838199" y="1696453"/>
            <a:ext cx="10459453" cy="4480510"/>
          </a:xfrm>
        </p:spPr>
        <p:txBody>
          <a:bodyPr>
            <a:noAutofit/>
          </a:bodyPr>
          <a:lstStyle/>
          <a:p>
            <a:r>
              <a:rPr lang="el-GR" sz="3200" b="1" i="1" dirty="0" smtClean="0"/>
              <a:t>Κατάλληλη μεθοδολογία: ΝΑΙ </a:t>
            </a:r>
          </a:p>
          <a:p>
            <a:r>
              <a:rPr lang="el-GR" sz="3200" b="1" i="1" dirty="0" smtClean="0"/>
              <a:t>Ενεργοποίηση: ΝΑΙ</a:t>
            </a:r>
          </a:p>
          <a:p>
            <a:r>
              <a:rPr lang="el-GR" sz="3200" b="1" i="1" dirty="0" smtClean="0"/>
              <a:t>Συνδυασμός </a:t>
            </a:r>
            <a:r>
              <a:rPr lang="el-GR" sz="3200" b="1" i="1" dirty="0"/>
              <a:t>με διδασκαλία δεύτερης γλώσσας: </a:t>
            </a:r>
            <a:r>
              <a:rPr lang="el-GR" sz="3200" b="1" i="1" dirty="0" smtClean="0"/>
              <a:t>ΝΑΙ στην εμπέδωση πυρηνικών γνώσεων </a:t>
            </a:r>
          </a:p>
          <a:p>
            <a:r>
              <a:rPr lang="el-GR" sz="3200" b="1" i="1" dirty="0" smtClean="0"/>
              <a:t>Ανάπτυξη μετασχηματιστικών </a:t>
            </a:r>
            <a:r>
              <a:rPr lang="el-GR" sz="3200" b="1" i="1" dirty="0"/>
              <a:t>γνώσεων: ΕΝ ΜΕΡΕΙ, μόνο στο τέλος </a:t>
            </a:r>
            <a:endParaRPr lang="el-GR" sz="3200" b="1" i="1" dirty="0" smtClean="0"/>
          </a:p>
          <a:p>
            <a:r>
              <a:rPr lang="el-GR" sz="3200" b="1" i="1" dirty="0" smtClean="0"/>
              <a:t>Διαφοροποίηση: ΝΑΙ </a:t>
            </a:r>
          </a:p>
          <a:p>
            <a:r>
              <a:rPr lang="el-GR" sz="3200" b="1" i="1" dirty="0" smtClean="0"/>
              <a:t>Αξιολόγηση: ΝΑΙ</a:t>
            </a:r>
          </a:p>
          <a:p>
            <a:endParaRPr lang="el-GR" sz="2400" b="1" dirty="0"/>
          </a:p>
        </p:txBody>
      </p:sp>
      <p:sp>
        <p:nvSpPr>
          <p:cNvPr id="5" name="Title 4"/>
          <p:cNvSpPr>
            <a:spLocks noGrp="1"/>
          </p:cNvSpPr>
          <p:nvPr>
            <p:ph type="title"/>
          </p:nvPr>
        </p:nvSpPr>
        <p:spPr/>
        <p:txBody>
          <a:bodyPr/>
          <a:lstStyle/>
          <a:p>
            <a:r>
              <a:rPr lang="el-GR" b="1" dirty="0" smtClean="0"/>
              <a:t>Αναστοχασμός για την πορεία </a:t>
            </a:r>
            <a:endParaRPr lang="el-GR" b="1" dirty="0"/>
          </a:p>
        </p:txBody>
      </p:sp>
    </p:spTree>
    <p:extLst>
      <p:ext uri="{BB962C8B-B14F-4D97-AF65-F5344CB8AC3E}">
        <p14:creationId xmlns:p14="http://schemas.microsoft.com/office/powerpoint/2010/main" val="348114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962527" y="1612232"/>
            <a:ext cx="10319084" cy="4564731"/>
          </a:xfrm>
        </p:spPr>
        <p:txBody>
          <a:bodyPr numCol="1">
            <a:normAutofit fontScale="92500" lnSpcReduction="10000"/>
          </a:bodyPr>
          <a:lstStyle/>
          <a:p>
            <a:r>
              <a:rPr lang="el-GR" sz="3200" b="1" i="1" dirty="0" smtClean="0"/>
              <a:t>Καλή γνώση του αντικειμένου και προτεραιοτήτων του εκπαιδευτικού. </a:t>
            </a:r>
          </a:p>
          <a:p>
            <a:r>
              <a:rPr lang="el-GR" sz="3200" b="1" i="1" dirty="0" smtClean="0"/>
              <a:t>Έντονη διαδικασία ενδοσκόπησης ωφέλιμη, δημιουργική, χρονοβόρα.</a:t>
            </a:r>
          </a:p>
          <a:p>
            <a:r>
              <a:rPr lang="el-GR" sz="3200" b="1" i="1" dirty="0"/>
              <a:t>Επισήμανση πυρηνικών γνώσεων πρόκληση</a:t>
            </a:r>
            <a:r>
              <a:rPr lang="el-GR" sz="3200" b="1" i="1" dirty="0" smtClean="0"/>
              <a:t>.</a:t>
            </a:r>
          </a:p>
          <a:p>
            <a:r>
              <a:rPr lang="el-GR" sz="3200" b="1" i="1" dirty="0" smtClean="0"/>
              <a:t>Δραστηριότητες έναρξης επαναφοράς </a:t>
            </a:r>
            <a:r>
              <a:rPr lang="el-GR" sz="3200" b="1" i="1" dirty="0" err="1" smtClean="0"/>
              <a:t>προϋπαρχουσών</a:t>
            </a:r>
            <a:r>
              <a:rPr lang="el-GR" sz="3200" b="1" i="1" dirty="0" smtClean="0"/>
              <a:t> καθοριστική</a:t>
            </a:r>
          </a:p>
          <a:p>
            <a:r>
              <a:rPr lang="el-GR" sz="3200" b="1" i="1" dirty="0" smtClean="0"/>
              <a:t>Ανάγκη για «συγκεκριμένες» και «χειροπιαστές» δραστηριότητες</a:t>
            </a:r>
          </a:p>
          <a:p>
            <a:r>
              <a:rPr lang="el-GR" sz="3200" b="1" i="1" dirty="0" smtClean="0"/>
              <a:t>Συνεργασία;</a:t>
            </a:r>
            <a:endParaRPr lang="el-GR" sz="3200" b="1" i="1" dirty="0"/>
          </a:p>
          <a:p>
            <a:endParaRPr lang="el-GR" sz="3200" b="1" i="1" dirty="0" smtClean="0"/>
          </a:p>
          <a:p>
            <a:endParaRPr lang="el-GR" b="1" i="1" dirty="0" smtClean="0"/>
          </a:p>
          <a:p>
            <a:endParaRPr lang="el-GR" dirty="0"/>
          </a:p>
        </p:txBody>
      </p:sp>
      <p:sp>
        <p:nvSpPr>
          <p:cNvPr id="2" name="Title 1"/>
          <p:cNvSpPr>
            <a:spLocks noGrp="1"/>
          </p:cNvSpPr>
          <p:nvPr>
            <p:ph type="title"/>
          </p:nvPr>
        </p:nvSpPr>
        <p:spPr/>
        <p:txBody>
          <a:bodyPr/>
          <a:lstStyle/>
          <a:p>
            <a:r>
              <a:rPr lang="el-GR" b="1" smtClean="0"/>
              <a:t>Προσωπικός αναστοχασμός </a:t>
            </a:r>
            <a:endParaRPr lang="en-US" b="1" dirty="0"/>
          </a:p>
        </p:txBody>
      </p:sp>
    </p:spTree>
    <p:extLst>
      <p:ext uri="{BB962C8B-B14F-4D97-AF65-F5344CB8AC3E}">
        <p14:creationId xmlns:p14="http://schemas.microsoft.com/office/powerpoint/2010/main" val="326591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4"/>
          </p:nvPr>
        </p:nvSpPr>
        <p:spPr/>
        <p:txBody>
          <a:bodyPr>
            <a:normAutofit fontScale="92500" lnSpcReduction="10000"/>
          </a:bodyPr>
          <a:lstStyle/>
          <a:p>
            <a:r>
              <a:rPr lang="el-GR" dirty="0" smtClean="0"/>
              <a:t>Δημιουργία ομάδων κοινών ενδιαφερόντων  για κοινά έργα </a:t>
            </a:r>
          </a:p>
          <a:p>
            <a:r>
              <a:rPr lang="el-GR" dirty="0" smtClean="0"/>
              <a:t>Δημιουργία πλαισίου </a:t>
            </a:r>
            <a:r>
              <a:rPr lang="el-GR" dirty="0" err="1" smtClean="0"/>
              <a:t>συνοικοδόμησης</a:t>
            </a:r>
            <a:r>
              <a:rPr lang="el-GR" dirty="0" smtClean="0"/>
              <a:t> και κοινού </a:t>
            </a:r>
            <a:r>
              <a:rPr lang="el-GR" dirty="0" err="1" smtClean="0"/>
              <a:t>αναστοχασμού</a:t>
            </a:r>
            <a:r>
              <a:rPr lang="el-GR" dirty="0" smtClean="0"/>
              <a:t>  ανάμεσα σε εκπαιδευτικούς ίδιων ή διαφορετικών σχολικών μονάδων </a:t>
            </a:r>
          </a:p>
          <a:p>
            <a:r>
              <a:rPr lang="el-GR" dirty="0" smtClean="0"/>
              <a:t>Ενίσχυση της ομάδας με εμπειρογνωμοσύνη στα γνωστικά αντικείμενα </a:t>
            </a:r>
          </a:p>
          <a:p>
            <a:r>
              <a:rPr lang="el-GR" dirty="0" smtClean="0"/>
              <a:t>Αξιολόγηση και διάχυση του παραδείγματος στο ΠΙ και το ΥΠΠ  ως μοντέλο επιμόρφωσης </a:t>
            </a:r>
            <a:endParaRPr lang="el-GR" dirty="0"/>
          </a:p>
        </p:txBody>
      </p:sp>
      <p:sp>
        <p:nvSpPr>
          <p:cNvPr id="6" name="Text Placeholder 5"/>
          <p:cNvSpPr>
            <a:spLocks noGrp="1"/>
          </p:cNvSpPr>
          <p:nvPr>
            <p:ph type="body" sz="quarter" idx="3"/>
          </p:nvPr>
        </p:nvSpPr>
        <p:spPr/>
        <p:txBody>
          <a:bodyPr/>
          <a:lstStyle/>
          <a:p>
            <a:r>
              <a:rPr lang="el-GR" dirty="0" smtClean="0"/>
              <a:t>Ζητούμε από το </a:t>
            </a:r>
            <a:r>
              <a:rPr lang="en-US" dirty="0" smtClean="0"/>
              <a:t>RELEASE </a:t>
            </a:r>
            <a:endParaRPr lang="el-GR" dirty="0"/>
          </a:p>
        </p:txBody>
      </p:sp>
      <p:sp>
        <p:nvSpPr>
          <p:cNvPr id="5" name="Content Placeholder 4"/>
          <p:cNvSpPr>
            <a:spLocks noGrp="1"/>
          </p:cNvSpPr>
          <p:nvPr>
            <p:ph sz="half" idx="2"/>
          </p:nvPr>
        </p:nvSpPr>
        <p:spPr/>
        <p:txBody>
          <a:bodyPr>
            <a:normAutofit fontScale="92500"/>
          </a:bodyPr>
          <a:lstStyle/>
          <a:p>
            <a:r>
              <a:rPr lang="el-GR" dirty="0" smtClean="0"/>
              <a:t>Για το αρχικό ερέθισμα </a:t>
            </a:r>
          </a:p>
          <a:p>
            <a:r>
              <a:rPr lang="el-GR" dirty="0" smtClean="0"/>
              <a:t>Τη διαρκή στήριξη</a:t>
            </a:r>
          </a:p>
          <a:p>
            <a:r>
              <a:rPr lang="el-GR" dirty="0" smtClean="0"/>
              <a:t>Την ευκαιρία γνωριμίας με άλλους συμβούλους και εμβάθυνσης στο θέμα της διαφοροποίησης </a:t>
            </a:r>
          </a:p>
          <a:p>
            <a:r>
              <a:rPr lang="el-GR" dirty="0" smtClean="0"/>
              <a:t>Την ευκαιρία «επαγγελματικής» γνωριμίας με τους συναδέλφους του ίδιου σχολείου </a:t>
            </a:r>
          </a:p>
          <a:p>
            <a:r>
              <a:rPr lang="el-GR" dirty="0" smtClean="0"/>
              <a:t>Για τη θέσπιση ενός παραδείγματος </a:t>
            </a:r>
            <a:r>
              <a:rPr lang="el-GR" dirty="0" err="1" smtClean="0"/>
              <a:t>ενδοσχολικής</a:t>
            </a:r>
            <a:r>
              <a:rPr lang="el-GR" dirty="0" smtClean="0"/>
              <a:t> επιμόρφωσης </a:t>
            </a:r>
            <a:endParaRPr lang="el-GR" dirty="0"/>
          </a:p>
        </p:txBody>
      </p:sp>
      <p:sp>
        <p:nvSpPr>
          <p:cNvPr id="4" name="Text Placeholder 3"/>
          <p:cNvSpPr>
            <a:spLocks noGrp="1"/>
          </p:cNvSpPr>
          <p:nvPr>
            <p:ph type="body" idx="1"/>
          </p:nvPr>
        </p:nvSpPr>
        <p:spPr/>
        <p:txBody>
          <a:bodyPr/>
          <a:lstStyle/>
          <a:p>
            <a:r>
              <a:rPr lang="el-GR" dirty="0" smtClean="0"/>
              <a:t>Ευχαριστούμε το </a:t>
            </a:r>
            <a:r>
              <a:rPr lang="en-US" dirty="0" smtClean="0"/>
              <a:t>RELEASE </a:t>
            </a:r>
            <a:endParaRPr lang="el-GR" dirty="0"/>
          </a:p>
        </p:txBody>
      </p:sp>
      <p:sp>
        <p:nvSpPr>
          <p:cNvPr id="2" name="Title 1"/>
          <p:cNvSpPr>
            <a:spLocks noGrp="1"/>
          </p:cNvSpPr>
          <p:nvPr>
            <p:ph type="title"/>
          </p:nvPr>
        </p:nvSpPr>
        <p:spPr/>
        <p:txBody>
          <a:bodyPr/>
          <a:lstStyle/>
          <a:p>
            <a:r>
              <a:rPr lang="el-GR" dirty="0" smtClean="0"/>
              <a:t>Καταληκτικά…</a:t>
            </a:r>
            <a:endParaRPr lang="en-US" dirty="0"/>
          </a:p>
        </p:txBody>
      </p:sp>
    </p:spTree>
    <p:extLst>
      <p:ext uri="{BB962C8B-B14F-4D97-AF65-F5344CB8AC3E}">
        <p14:creationId xmlns:p14="http://schemas.microsoft.com/office/powerpoint/2010/main" val="165367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769" y="228600"/>
            <a:ext cx="10972800" cy="1143000"/>
          </a:xfrm>
        </p:spPr>
        <p:txBody>
          <a:bodyPr>
            <a:normAutofit/>
          </a:bodyPr>
          <a:lstStyle/>
          <a:p>
            <a:r>
              <a:rPr lang="el-GR" sz="2400" b="1" dirty="0" smtClean="0"/>
              <a:t>Ανοικτή και καθοδηγούμενη διερώτηση </a:t>
            </a:r>
            <a:r>
              <a:rPr lang="el-GR" sz="2400" b="1" dirty="0"/>
              <a:t>(</a:t>
            </a:r>
            <a:r>
              <a:rPr lang="en-US" sz="2400" b="1" dirty="0"/>
              <a:t>Martin</a:t>
            </a:r>
            <a:r>
              <a:rPr lang="el-GR" sz="2400" b="1" dirty="0"/>
              <a:t>- </a:t>
            </a:r>
            <a:r>
              <a:rPr lang="en-US" sz="2400" b="1" dirty="0"/>
              <a:t>Hansen</a:t>
            </a:r>
            <a:r>
              <a:rPr lang="el-GR" sz="2400" b="1" dirty="0"/>
              <a:t>, 2002 </a:t>
            </a:r>
            <a:r>
              <a:rPr lang="el-GR" sz="2400" b="1" dirty="0" smtClean="0"/>
              <a:t>σελ.36):</a:t>
            </a:r>
            <a:br>
              <a:rPr lang="el-GR" sz="2400" b="1" dirty="0" smtClean="0"/>
            </a:br>
            <a:r>
              <a:rPr lang="el-GR" sz="2400" b="1" dirty="0" smtClean="0"/>
              <a:t>Αυτονόμηση , αυτορρύθμιση </a:t>
            </a:r>
            <a:r>
              <a:rPr lang="en-US" sz="2400" b="1" dirty="0" err="1" smtClean="0"/>
              <a:t>vs</a:t>
            </a:r>
            <a:r>
              <a:rPr lang="en-US" sz="2400" b="1" dirty="0" smtClean="0"/>
              <a:t> </a:t>
            </a:r>
            <a:r>
              <a:rPr lang="el-GR" sz="2400" b="1" dirty="0" smtClean="0"/>
              <a:t>καθοδήγηση από  τον εκπαιδευτικό</a:t>
            </a:r>
            <a:endParaRPr lang="el-GR" sz="3600" b="1" dirty="0"/>
          </a:p>
        </p:txBody>
      </p:sp>
      <p:graphicFrame>
        <p:nvGraphicFramePr>
          <p:cNvPr id="4" name="Table 3"/>
          <p:cNvGraphicFramePr>
            <a:graphicFrameLocks noGrp="1"/>
          </p:cNvGraphicFramePr>
          <p:nvPr>
            <p:extLst>
              <p:ext uri="{D42A27DB-BD31-4B8C-83A1-F6EECF244321}">
                <p14:modId xmlns:p14="http://schemas.microsoft.com/office/powerpoint/2010/main" val="2455464216"/>
              </p:ext>
            </p:extLst>
          </p:nvPr>
        </p:nvGraphicFramePr>
        <p:xfrm>
          <a:off x="812800" y="1600199"/>
          <a:ext cx="10871201" cy="4922672"/>
        </p:xfrm>
        <a:graphic>
          <a:graphicData uri="http://schemas.openxmlformats.org/drawingml/2006/table">
            <a:tbl>
              <a:tblPr firstRow="1" firstCol="1" bandRow="1">
                <a:tableStyleId>{5C22544A-7EE6-4342-B048-85BDC9FD1C3A}</a:tableStyleId>
              </a:tblPr>
              <a:tblGrid>
                <a:gridCol w="2175427"/>
                <a:gridCol w="2812116"/>
                <a:gridCol w="2018096"/>
                <a:gridCol w="2023007"/>
                <a:gridCol w="1842555"/>
              </a:tblGrid>
              <a:tr h="76201">
                <a:tc>
                  <a:txBody>
                    <a:bodyPr/>
                    <a:lstStyle/>
                    <a:p>
                      <a:pPr marL="0" marR="0">
                        <a:lnSpc>
                          <a:spcPct val="115000"/>
                        </a:lnSpc>
                        <a:spcBef>
                          <a:spcPts val="0"/>
                        </a:spcBef>
                        <a:spcAft>
                          <a:spcPts val="0"/>
                        </a:spcAft>
                      </a:pPr>
                      <a:r>
                        <a:rPr lang="el-GR" sz="1400" b="0" dirty="0">
                          <a:effectLst/>
                        </a:rPr>
                        <a:t>Δομικό στοιχείο διερώτησης</a:t>
                      </a:r>
                      <a:r>
                        <a:rPr lang="el-GR" sz="700" dirty="0">
                          <a:effectLst/>
                        </a:rPr>
                        <a:t> </a:t>
                      </a:r>
                      <a:endParaRPr lang="en-US" sz="700" dirty="0">
                        <a:solidFill>
                          <a:srgbClr val="5F497A"/>
                        </a:solidFill>
                        <a:effectLst/>
                        <a:latin typeface="Calibri"/>
                        <a:ea typeface="Calibri"/>
                        <a:cs typeface="Times New Roman"/>
                      </a:endParaRPr>
                    </a:p>
                  </a:txBody>
                  <a:tcPr marL="61979" marR="61979" marT="0" marB="0"/>
                </a:tc>
                <a:tc gridSpan="4">
                  <a:txBody>
                    <a:bodyPr/>
                    <a:lstStyle/>
                    <a:p>
                      <a:pPr marL="0" marR="0">
                        <a:lnSpc>
                          <a:spcPct val="115000"/>
                        </a:lnSpc>
                        <a:spcBef>
                          <a:spcPts val="0"/>
                        </a:spcBef>
                        <a:spcAft>
                          <a:spcPts val="0"/>
                        </a:spcAft>
                      </a:pPr>
                      <a:r>
                        <a:rPr lang="el-GR" sz="1200" dirty="0">
                          <a:effectLst/>
                        </a:rPr>
                        <a:t>Διαβαθμίσεις </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endParaRPr>
                    </a:p>
                    <a:p>
                      <a:pPr marL="0" marR="0">
                        <a:lnSpc>
                          <a:spcPct val="115000"/>
                        </a:lnSpc>
                        <a:spcBef>
                          <a:spcPts val="0"/>
                        </a:spcBef>
                        <a:spcAft>
                          <a:spcPts val="0"/>
                        </a:spcAft>
                      </a:pPr>
                      <a:r>
                        <a:rPr lang="el-GR" sz="1200" dirty="0">
                          <a:effectLst/>
                        </a:rPr>
                        <a:t>Ο μαθητής …..</a:t>
                      </a:r>
                      <a:endParaRPr lang="en-US" sz="1200" dirty="0">
                        <a:solidFill>
                          <a:srgbClr val="5F497A"/>
                        </a:solidFill>
                        <a:effectLst/>
                        <a:latin typeface="Calibri"/>
                        <a:ea typeface="Calibri"/>
                        <a:cs typeface="Times New Roman"/>
                      </a:endParaRPr>
                    </a:p>
                  </a:txBody>
                  <a:tcPr marL="61979" marR="61979" marT="0" marB="0"/>
                </a:tc>
                <a:tc hMerge="1">
                  <a:txBody>
                    <a:bodyPr/>
                    <a:lstStyle/>
                    <a:p>
                      <a:endParaRPr lang="el-GR"/>
                    </a:p>
                  </a:txBody>
                  <a:tcPr/>
                </a:tc>
                <a:tc hMerge="1">
                  <a:txBody>
                    <a:bodyPr/>
                    <a:lstStyle/>
                    <a:p>
                      <a:endParaRPr lang="el-GR"/>
                    </a:p>
                  </a:txBody>
                  <a:tcPr/>
                </a:tc>
                <a:tc hMerge="1">
                  <a:txBody>
                    <a:bodyPr/>
                    <a:lstStyle/>
                    <a:p>
                      <a:endParaRPr lang="el-GR"/>
                    </a:p>
                  </a:txBody>
                  <a:tcPr/>
                </a:tc>
              </a:tr>
              <a:tr h="563200">
                <a:tc>
                  <a:txBody>
                    <a:bodyPr/>
                    <a:lstStyle/>
                    <a:p>
                      <a:pPr marL="342900" marR="0" lvl="0" indent="-342900">
                        <a:lnSpc>
                          <a:spcPct val="115000"/>
                        </a:lnSpc>
                        <a:spcBef>
                          <a:spcPts val="0"/>
                        </a:spcBef>
                        <a:spcAft>
                          <a:spcPts val="0"/>
                        </a:spcAft>
                        <a:buFont typeface="+mj-lt"/>
                        <a:buAutoNum type="arabicPeriod"/>
                      </a:pPr>
                      <a:r>
                        <a:rPr lang="el-GR" sz="1200" dirty="0">
                          <a:effectLst/>
                        </a:rPr>
                        <a:t>Ερωτήματα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…διατυπώνει τα δικά του ερωτήματα </a:t>
                      </a:r>
                      <a:endParaRPr lang="en-US" sz="1200" b="1"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a:effectLst/>
                        </a:rPr>
                        <a:t>…επιλέγει ανάμεσα σε δοσμένα ερωτήματα </a:t>
                      </a:r>
                      <a:endParaRPr lang="en-US" sz="120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dirty="0" smtClean="0">
                          <a:effectLst/>
                        </a:rPr>
                        <a:t>Διασαφηνίζει ή κάνει πιο κλειστό ένα δοσμένο ανοικτό  </a:t>
                      </a:r>
                      <a:r>
                        <a:rPr lang="el-GR" sz="1200" dirty="0">
                          <a:effectLst/>
                        </a:rPr>
                        <a:t>ερώτημα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….αποδέχεται ένα δοσμένο ερώτημα </a:t>
                      </a:r>
                      <a:endParaRPr lang="en-US" sz="1200" b="1" dirty="0">
                        <a:solidFill>
                          <a:srgbClr val="5F497A"/>
                        </a:solidFill>
                        <a:effectLst/>
                        <a:latin typeface="Calibri"/>
                        <a:ea typeface="Calibri"/>
                        <a:cs typeface="Times New Roman"/>
                      </a:endParaRPr>
                    </a:p>
                  </a:txBody>
                  <a:tcPr marL="61979" marR="61979" marT="0" marB="0"/>
                </a:tc>
              </a:tr>
              <a:tr h="985600">
                <a:tc>
                  <a:txBody>
                    <a:bodyPr/>
                    <a:lstStyle/>
                    <a:p>
                      <a:pPr marL="342900" marR="0" lvl="0" indent="-342900">
                        <a:lnSpc>
                          <a:spcPct val="115000"/>
                        </a:lnSpc>
                        <a:spcBef>
                          <a:spcPts val="0"/>
                        </a:spcBef>
                        <a:spcAft>
                          <a:spcPts val="0"/>
                        </a:spcAft>
                        <a:buFont typeface="+mj-lt"/>
                        <a:buAutoNum type="arabicPeriod"/>
                      </a:pPr>
                      <a:r>
                        <a:rPr lang="el-GR" sz="1200" dirty="0">
                          <a:effectLst/>
                        </a:rPr>
                        <a:t>Δεδομένα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...ορίζει τι σημαίνει δεδομένα στη δική του περίπτωση και τα συλλέγει </a:t>
                      </a:r>
                      <a:endParaRPr lang="en-US" sz="1200" b="1"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dirty="0">
                          <a:effectLst/>
                        </a:rPr>
                        <a:t>…καθοδηγείται στο να συλλέξει συγκεκριμένα δεδομένα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a:effectLst/>
                        </a:rPr>
                        <a:t>….του δίνονται έτοιμα τα δεδομένα και καλείται να τα αναλύσει </a:t>
                      </a:r>
                      <a:endParaRPr lang="en-US" sz="120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…του δίνονται έτοιμα τα δεδομένα, καθώς και οι μέθοδοι και εργαλεία ανάλυσης </a:t>
                      </a:r>
                      <a:endParaRPr lang="en-US" sz="1200" b="1" dirty="0">
                        <a:solidFill>
                          <a:srgbClr val="5F497A"/>
                        </a:solidFill>
                        <a:effectLst/>
                        <a:latin typeface="Calibri"/>
                        <a:ea typeface="Calibri"/>
                        <a:cs typeface="Times New Roman"/>
                      </a:endParaRPr>
                    </a:p>
                  </a:txBody>
                  <a:tcPr marL="61979" marR="61979" marT="0" marB="0"/>
                </a:tc>
              </a:tr>
              <a:tr h="985600">
                <a:tc>
                  <a:txBody>
                    <a:bodyPr/>
                    <a:lstStyle/>
                    <a:p>
                      <a:pPr marL="342900" marR="0" lvl="0" indent="-342900">
                        <a:lnSpc>
                          <a:spcPct val="115000"/>
                        </a:lnSpc>
                        <a:spcBef>
                          <a:spcPts val="0"/>
                        </a:spcBef>
                        <a:spcAft>
                          <a:spcPts val="0"/>
                        </a:spcAft>
                        <a:buFont typeface="+mj-lt"/>
                        <a:buAutoNum type="arabicPeriod"/>
                      </a:pPr>
                      <a:r>
                        <a:rPr lang="el-GR" sz="1200" dirty="0">
                          <a:effectLst/>
                        </a:rPr>
                        <a:t>Επεξηγήσεις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…διατυπώνει τις δικές του επεξηγήσεις </a:t>
                      </a:r>
                      <a:endParaRPr lang="en-US" sz="1200" b="1"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dirty="0">
                          <a:effectLst/>
                        </a:rPr>
                        <a:t>…καθοδηγείται στη διαδικασία δημιουργίας επεξηγήσεων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dirty="0">
                          <a:effectLst/>
                        </a:rPr>
                        <a:t>…του δίνονται διάφοροι τρόποι αξιοποίησης των δεδομένων για δημιουργία επεξηγήσεων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…τους δίνονται τα δεδομένα  </a:t>
                      </a:r>
                      <a:endParaRPr lang="en-US" sz="1200" b="1" dirty="0">
                        <a:solidFill>
                          <a:srgbClr val="5F497A"/>
                        </a:solidFill>
                        <a:effectLst/>
                        <a:latin typeface="Calibri"/>
                        <a:ea typeface="Calibri"/>
                        <a:cs typeface="Times New Roman"/>
                      </a:endParaRPr>
                    </a:p>
                  </a:txBody>
                  <a:tcPr marL="61979" marR="61979" marT="0" marB="0"/>
                </a:tc>
              </a:tr>
              <a:tr h="985600">
                <a:tc>
                  <a:txBody>
                    <a:bodyPr/>
                    <a:lstStyle/>
                    <a:p>
                      <a:pPr marL="342900" marR="0" lvl="0" indent="-342900">
                        <a:lnSpc>
                          <a:spcPct val="115000"/>
                        </a:lnSpc>
                        <a:spcBef>
                          <a:spcPts val="0"/>
                        </a:spcBef>
                        <a:spcAft>
                          <a:spcPts val="0"/>
                        </a:spcAft>
                        <a:buFont typeface="+mj-lt"/>
                        <a:buAutoNum type="arabicPeriod"/>
                      </a:pPr>
                      <a:r>
                        <a:rPr lang="el-GR" sz="1200" dirty="0">
                          <a:effectLst/>
                        </a:rPr>
                        <a:t>Διασυνδέσεις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…εξετάζει άλλες πηγές και δημιουργεί διασυνδέσεις στις επεξηγήσεις </a:t>
                      </a:r>
                      <a:endParaRPr lang="en-US" sz="1200" b="1"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a:effectLst/>
                        </a:rPr>
                        <a:t>…καθοδηγείται σε άλλες πηγές γνώσης </a:t>
                      </a:r>
                      <a:endParaRPr lang="en-US" sz="120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dirty="0">
                          <a:effectLst/>
                        </a:rPr>
                        <a:t>---του δίνονται πιθανές συνδέσεις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 </a:t>
                      </a:r>
                      <a:endParaRPr lang="en-US" sz="1200" b="1" dirty="0">
                        <a:solidFill>
                          <a:srgbClr val="5F497A"/>
                        </a:solidFill>
                        <a:effectLst/>
                        <a:latin typeface="Calibri"/>
                        <a:ea typeface="Calibri"/>
                        <a:cs typeface="Times New Roman"/>
                      </a:endParaRPr>
                    </a:p>
                  </a:txBody>
                  <a:tcPr marL="61979" marR="61979" marT="0" marB="0"/>
                </a:tc>
              </a:tr>
              <a:tr h="704000">
                <a:tc>
                  <a:txBody>
                    <a:bodyPr/>
                    <a:lstStyle/>
                    <a:p>
                      <a:pPr marL="342900" marR="0" lvl="0" indent="-342900">
                        <a:lnSpc>
                          <a:spcPct val="115000"/>
                        </a:lnSpc>
                        <a:spcBef>
                          <a:spcPts val="0"/>
                        </a:spcBef>
                        <a:spcAft>
                          <a:spcPts val="0"/>
                        </a:spcAft>
                        <a:buFont typeface="+mj-lt"/>
                        <a:buAutoNum type="arabicPeriod"/>
                      </a:pPr>
                      <a:r>
                        <a:rPr lang="el-GR" sz="1200" dirty="0">
                          <a:effectLst/>
                        </a:rPr>
                        <a:t>Επικοινωνία </a:t>
                      </a:r>
                      <a:endParaRPr lang="en-US" sz="1200"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…δημιουργεί λογικές μεθόδους για να επικοινωνήσει </a:t>
                      </a:r>
                      <a:endParaRPr lang="en-US" sz="1200" b="1" dirty="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a:effectLst/>
                        </a:rPr>
                        <a:t>….καθοδηγείται στην ανάπτυξη μεθόδων για επικοινωνία </a:t>
                      </a:r>
                      <a:endParaRPr lang="en-US" sz="120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a:effectLst/>
                        </a:rPr>
                        <a:t>….του δίνονται οδηγίες για να χρησιμοποιήσει </a:t>
                      </a:r>
                      <a:endParaRPr lang="en-US" sz="1200">
                        <a:solidFill>
                          <a:srgbClr val="5F497A"/>
                        </a:solidFill>
                        <a:effectLst/>
                        <a:latin typeface="Calibri"/>
                        <a:ea typeface="Calibri"/>
                        <a:cs typeface="Times New Roman"/>
                      </a:endParaRPr>
                    </a:p>
                  </a:txBody>
                  <a:tcPr marL="61979" marR="61979" marT="0" marB="0"/>
                </a:tc>
                <a:tc>
                  <a:txBody>
                    <a:bodyPr/>
                    <a:lstStyle/>
                    <a:p>
                      <a:pPr marL="0" marR="0">
                        <a:lnSpc>
                          <a:spcPct val="115000"/>
                        </a:lnSpc>
                        <a:spcBef>
                          <a:spcPts val="0"/>
                        </a:spcBef>
                        <a:spcAft>
                          <a:spcPts val="0"/>
                        </a:spcAft>
                      </a:pPr>
                      <a:r>
                        <a:rPr lang="el-GR" sz="1200" b="1" dirty="0">
                          <a:effectLst/>
                        </a:rPr>
                        <a:t>….του δίνονται βήματα και διαδικασίες </a:t>
                      </a:r>
                      <a:endParaRPr lang="en-US" sz="1200" b="1" dirty="0">
                        <a:solidFill>
                          <a:srgbClr val="5F497A"/>
                        </a:solidFill>
                        <a:effectLst/>
                        <a:latin typeface="Calibri"/>
                        <a:ea typeface="Calibri"/>
                        <a:cs typeface="Times New Roman"/>
                      </a:endParaRPr>
                    </a:p>
                  </a:txBody>
                  <a:tcPr marL="61979" marR="61979" marT="0" marB="0"/>
                </a:tc>
              </a:tr>
            </a:tbl>
          </a:graphicData>
        </a:graphic>
      </p:graphicFrame>
    </p:spTree>
    <p:extLst>
      <p:ext uri="{BB962C8B-B14F-4D97-AF65-F5344CB8AC3E}">
        <p14:creationId xmlns:p14="http://schemas.microsoft.com/office/powerpoint/2010/main" val="264770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r>
              <a:rPr lang="el-GR" dirty="0" smtClean="0"/>
              <a:t>Οι </a:t>
            </a:r>
            <a:r>
              <a:rPr lang="el-GR" dirty="0"/>
              <a:t>αλλαγές του νερού: στερεοποίηση – υγροποίηση – εξάτμιση – συμπύκνωση</a:t>
            </a:r>
          </a:p>
          <a:p>
            <a:pPr marL="0" indent="0">
              <a:buNone/>
            </a:pPr>
            <a:endParaRPr lang="el-GR" dirty="0" smtClean="0"/>
          </a:p>
          <a:p>
            <a:pPr marL="0" indent="0">
              <a:buNone/>
            </a:pPr>
            <a:endParaRPr lang="el-GR" dirty="0"/>
          </a:p>
          <a:p>
            <a:pPr marL="0" indent="0">
              <a:buNone/>
            </a:pPr>
            <a:endParaRPr lang="el-GR" dirty="0"/>
          </a:p>
        </p:txBody>
      </p:sp>
      <p:sp>
        <p:nvSpPr>
          <p:cNvPr id="2" name="Title 1"/>
          <p:cNvSpPr>
            <a:spLocks noGrp="1"/>
          </p:cNvSpPr>
          <p:nvPr>
            <p:ph type="title"/>
          </p:nvPr>
        </p:nvSpPr>
        <p:spPr/>
        <p:txBody>
          <a:bodyPr>
            <a:normAutofit/>
          </a:bodyPr>
          <a:lstStyle/>
          <a:p>
            <a:r>
              <a:rPr lang="el-GR" dirty="0" smtClean="0"/>
              <a:t>Ανοικτή Διερώτηση στις Φυσικές Επιστήμες: Αλλαγές στις φάσεις του νερού </a:t>
            </a:r>
            <a:endParaRPr lang="el-GR" dirty="0"/>
          </a:p>
        </p:txBody>
      </p:sp>
    </p:spTree>
    <p:extLst>
      <p:ext uri="{BB962C8B-B14F-4D97-AF65-F5344CB8AC3E}">
        <p14:creationId xmlns:p14="http://schemas.microsoft.com/office/powerpoint/2010/main" val="1633770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Ανοικτή Διερώτηση στις ΦΕ: Αυτονόμηση των μαθητών, </a:t>
            </a:r>
            <a:r>
              <a:rPr lang="el-GR" sz="3600" b="1" dirty="0" err="1" smtClean="0"/>
              <a:t>συνοικοδόμηση</a:t>
            </a:r>
            <a:r>
              <a:rPr lang="el-GR" sz="3600" b="1" dirty="0" smtClean="0"/>
              <a:t> </a:t>
            </a:r>
            <a:endParaRPr lang="el-GR" sz="3600" b="1" dirty="0"/>
          </a:p>
        </p:txBody>
      </p:sp>
      <p:sp>
        <p:nvSpPr>
          <p:cNvPr id="3" name="Content Placeholder 2"/>
          <p:cNvSpPr>
            <a:spLocks noGrp="1"/>
          </p:cNvSpPr>
          <p:nvPr>
            <p:ph idx="1"/>
          </p:nvPr>
        </p:nvSpPr>
        <p:spPr/>
        <p:txBody>
          <a:bodyPr>
            <a:noAutofit/>
          </a:bodyPr>
          <a:lstStyle/>
          <a:p>
            <a:r>
              <a:rPr lang="el-GR" sz="1600" dirty="0"/>
              <a:t>Δίνεται </a:t>
            </a:r>
            <a:r>
              <a:rPr lang="el-GR" sz="1600" dirty="0" err="1"/>
              <a:t>αφόρμηση</a:t>
            </a:r>
            <a:r>
              <a:rPr lang="el-GR" sz="1600" dirty="0"/>
              <a:t> για το νερό στη φύση μέσα από το βίντεο  </a:t>
            </a:r>
            <a:r>
              <a:rPr lang="el-GR" sz="1600" u="sng" dirty="0">
                <a:hlinkClick r:id="rId2"/>
              </a:rPr>
              <a:t>http://</a:t>
            </a:r>
            <a:r>
              <a:rPr lang="el-GR" sz="1600" u="sng" dirty="0" smtClean="0">
                <a:hlinkClick r:id="rId2"/>
              </a:rPr>
              <a:t>www.youtube.com/watch?v=AYyxVVHUvJY&amp;feature=player_embedded</a:t>
            </a:r>
            <a:r>
              <a:rPr lang="el-GR" sz="1600" dirty="0" smtClean="0"/>
              <a:t>  το </a:t>
            </a:r>
            <a:r>
              <a:rPr lang="el-GR" sz="1600" dirty="0"/>
              <a:t>οποίο παρουσιάζει το νερό σε διάφορες μορφές στον πλανήτη </a:t>
            </a:r>
            <a:endParaRPr lang="en-US" sz="1600" dirty="0"/>
          </a:p>
          <a:p>
            <a:r>
              <a:rPr lang="el-GR" sz="1600" dirty="0"/>
              <a:t>Οι μαθητές καταγράφουν τις μορφές του νερού που είδαν στο βίντεο και καλούνται να γράψουν ερωτήματα που έχουν σε σχέση με το νερό </a:t>
            </a:r>
            <a:r>
              <a:rPr lang="el-GR" sz="1600" dirty="0" smtClean="0"/>
              <a:t> </a:t>
            </a:r>
          </a:p>
          <a:p>
            <a:r>
              <a:rPr lang="el-GR" sz="1600" dirty="0" smtClean="0"/>
              <a:t>Αποφασίζουν </a:t>
            </a:r>
            <a:r>
              <a:rPr lang="el-GR" sz="1600" dirty="0"/>
              <a:t>σε ομάδες ποια ερωτήματα θα απαντήσουν (εφόσον το σημείο 2 γίνεται σε ατομικό επίπεδο) </a:t>
            </a:r>
            <a:endParaRPr lang="el-GR" sz="1600" dirty="0" smtClean="0"/>
          </a:p>
          <a:p>
            <a:r>
              <a:rPr lang="el-GR" sz="1600" dirty="0" smtClean="0"/>
              <a:t>Λόγω της μη </a:t>
            </a:r>
            <a:r>
              <a:rPr lang="el-GR" sz="1600" dirty="0" err="1" smtClean="0"/>
              <a:t>διερευνήσιμης</a:t>
            </a:r>
            <a:r>
              <a:rPr lang="el-GR" sz="1600" dirty="0" smtClean="0"/>
              <a:t> φύσης κάποιων ερωτημάτων απαντούν στο ερέθισμα «Θέλω να κάνω/να παρατηρήσω/να πειραματιστώ/να διερευνήσω  στην τάξη, ώστε να προκύψουν  θέματα τα οποία θα μπορούσαν να διερευνηθούν στην τάξη </a:t>
            </a:r>
          </a:p>
          <a:p>
            <a:r>
              <a:rPr lang="el-GR" sz="1600" dirty="0" smtClean="0"/>
              <a:t>Οι </a:t>
            </a:r>
            <a:r>
              <a:rPr lang="el-GR" sz="1600" dirty="0"/>
              <a:t>μαθητές καλούνται να οργανώσουν πειράματα για να απαντήσουν τα ερωτήματά τους </a:t>
            </a:r>
            <a:endParaRPr lang="en-US" sz="1600" dirty="0"/>
          </a:p>
          <a:p>
            <a:r>
              <a:rPr lang="el-GR" sz="1600" dirty="0"/>
              <a:t>Οι μαθητές παρουσιάζουν στους συμμαθητές και το δάσκαλό  τους τα ερωτήματα και την προτεινόμενη πορεία εργασίας για να πάρουν ανατροφοδότηση </a:t>
            </a:r>
            <a:endParaRPr lang="en-US" sz="1600" dirty="0"/>
          </a:p>
          <a:p>
            <a:r>
              <a:rPr lang="el-GR" sz="1600" dirty="0"/>
              <a:t>Οι μαθητές οργανώνουν και  εκτελούν τα πειράματά τους , καταγράφουν δεδομένα </a:t>
            </a:r>
            <a:endParaRPr lang="en-US" sz="1600" dirty="0"/>
          </a:p>
          <a:p>
            <a:r>
              <a:rPr lang="el-GR" sz="1600" dirty="0"/>
              <a:t>Οι μαθητές παρουσιάζουν τα δεδομένα και τα αποτελέσματά τους </a:t>
            </a:r>
            <a:endParaRPr lang="el-GR" sz="1600" dirty="0" smtClean="0"/>
          </a:p>
          <a:p>
            <a:r>
              <a:rPr lang="el-GR" sz="1600" dirty="0" smtClean="0"/>
              <a:t>Επαναλαμβάνουν </a:t>
            </a:r>
            <a:r>
              <a:rPr lang="el-GR" sz="1600" dirty="0"/>
              <a:t>ή διερευνούν </a:t>
            </a:r>
            <a:r>
              <a:rPr lang="el-GR" sz="1600" dirty="0" smtClean="0"/>
              <a:t>περαιτέρω </a:t>
            </a:r>
            <a:r>
              <a:rPr lang="el-GR" sz="1600" dirty="0"/>
              <a:t>ερωτήματα που έχουν προκύψει από την προηγούμενη διαδικασία </a:t>
            </a:r>
            <a:endParaRPr lang="en-US" sz="1600" dirty="0"/>
          </a:p>
          <a:p>
            <a:endParaRPr lang="el-GR" sz="1600" dirty="0"/>
          </a:p>
        </p:txBody>
      </p:sp>
    </p:spTree>
    <p:extLst>
      <p:ext uri="{BB962C8B-B14F-4D97-AF65-F5344CB8AC3E}">
        <p14:creationId xmlns:p14="http://schemas.microsoft.com/office/powerpoint/2010/main" val="398842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l-GR" dirty="0" smtClean="0"/>
              <a:t>Δομικά στοιχεία διερώτησης </a:t>
            </a:r>
            <a:br>
              <a:rPr lang="el-GR" dirty="0" smtClean="0"/>
            </a:br>
            <a:endParaRPr lang="el-GR" dirty="0"/>
          </a:p>
        </p:txBody>
      </p:sp>
      <p:sp>
        <p:nvSpPr>
          <p:cNvPr id="5" name="Subtitle 4"/>
          <p:cNvSpPr>
            <a:spLocks noGrp="1"/>
          </p:cNvSpPr>
          <p:nvPr>
            <p:ph type="subTitle" idx="1"/>
          </p:nvPr>
        </p:nvSpPr>
        <p:spPr/>
        <p:txBody>
          <a:bodyPr/>
          <a:lstStyle/>
          <a:p>
            <a:endParaRPr lang="el-GR"/>
          </a:p>
        </p:txBody>
      </p:sp>
    </p:spTree>
    <p:extLst>
      <p:ext uri="{BB962C8B-B14F-4D97-AF65-F5344CB8AC3E}">
        <p14:creationId xmlns:p14="http://schemas.microsoft.com/office/powerpoint/2010/main" val="377616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b="1" dirty="0" smtClean="0"/>
              <a:t>Διατύπωση ερωτημάτων από τους μαθητές </a:t>
            </a:r>
            <a:endParaRPr lang="el-GR" sz="3200" b="1" dirty="0"/>
          </a:p>
        </p:txBody>
      </p:sp>
      <p:sp>
        <p:nvSpPr>
          <p:cNvPr id="3" name="Content Placeholder 2"/>
          <p:cNvSpPr>
            <a:spLocks noGrp="1"/>
          </p:cNvSpPr>
          <p:nvPr>
            <p:ph idx="1"/>
          </p:nvPr>
        </p:nvSpPr>
        <p:spPr/>
        <p:txBody>
          <a:bodyPr>
            <a:noAutofit/>
          </a:bodyPr>
          <a:lstStyle/>
          <a:p>
            <a:pPr marL="0" indent="0">
              <a:buNone/>
            </a:pPr>
            <a:r>
              <a:rPr lang="el-GR" sz="2400" dirty="0" smtClean="0"/>
              <a:t>Τα ερωτήματα διαφέρουν</a:t>
            </a:r>
          </a:p>
          <a:p>
            <a:r>
              <a:rPr lang="el-GR" sz="2400" b="1" dirty="0" smtClean="0"/>
              <a:t>Ως προς τη συσχέτισή  τους με το τι καθορίζεται ως ΑΠ για την προτεινόμενη ενότητα </a:t>
            </a:r>
          </a:p>
          <a:p>
            <a:pPr lvl="1"/>
            <a:r>
              <a:rPr lang="el-GR" sz="1800" b="1" dirty="0" smtClean="0"/>
              <a:t>Ερωτήματα που έχουν άμεση σχέση με το περιεχόμενο  της προτεινόμενης ενότητας </a:t>
            </a:r>
            <a:r>
              <a:rPr lang="el-GR" sz="1800" dirty="0" smtClean="0"/>
              <a:t>(Γιατί εξατμίζεται το νερό; Εξατμίζεται το νερό της θάλασσας; Πόσο γρήγορα εξατμίζεται το νερό; Από πού παράγεται η βροχή; Αν σκεπάσω το νερό από πάνω θα εξατμιστεί;) </a:t>
            </a:r>
          </a:p>
          <a:p>
            <a:pPr lvl="1"/>
            <a:r>
              <a:rPr lang="el-GR" sz="1800" b="1" dirty="0" smtClean="0"/>
              <a:t>Ερωτήματα που είναι στην περιφέρεια της ενότητας με τον τρόπο που αυτή παρουσιάζεται στο ΑΠ  </a:t>
            </a:r>
            <a:r>
              <a:rPr lang="el-GR" sz="1800" dirty="0" smtClean="0"/>
              <a:t>(Πώς βρέθηκε το αλάτι στο νερό της θάλασσας; )</a:t>
            </a:r>
          </a:p>
          <a:p>
            <a:pPr lvl="1"/>
            <a:r>
              <a:rPr lang="el-GR" sz="1800" b="1" dirty="0" smtClean="0"/>
              <a:t>Ερωτήματα άσχετα με την προτεινόμενη ενότητα </a:t>
            </a:r>
            <a:r>
              <a:rPr lang="el-GR" sz="1800" dirty="0" smtClean="0"/>
              <a:t>(Γιατί το νερό αλλάζει χρώμα; Μπορεί μια θαλασσοταραχή να επηρεάσει πολλά νησιά, να πλημυρίσει ή και να τα βυθίσει;)</a:t>
            </a:r>
          </a:p>
          <a:p>
            <a:pPr marL="457200" lvl="1" indent="0">
              <a:buNone/>
            </a:pPr>
            <a:r>
              <a:rPr lang="el-GR" sz="1800" i="1" dirty="0" smtClean="0"/>
              <a:t>Λύση: Λόγω του ότι ζητούμε πολλά ερωτήματα από τα παιδιά, σίγουρα κάποια από τα ερωτήματα της ομάδας θα είναι σχετικά με την ενότητα και με κριτήρια που μπορούν να επεξηγηθούν στα παιδιά μπορούμε εύκολα να αποκλείσουμε τα «άσχετα» ερωτήματα </a:t>
            </a:r>
          </a:p>
          <a:p>
            <a:pPr lvl="1"/>
            <a:endParaRPr lang="el-GR" sz="1800" dirty="0"/>
          </a:p>
          <a:p>
            <a:pPr lvl="1"/>
            <a:endParaRPr lang="el-GR" sz="1800" dirty="0" smtClean="0"/>
          </a:p>
        </p:txBody>
      </p:sp>
    </p:spTree>
    <p:extLst>
      <p:ext uri="{BB962C8B-B14F-4D97-AF65-F5344CB8AC3E}">
        <p14:creationId xmlns:p14="http://schemas.microsoft.com/office/powerpoint/2010/main" val="69827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b="1" dirty="0" smtClean="0"/>
              <a:t> Διατύπωση ερωτημάτων από τους μαθητές </a:t>
            </a:r>
            <a:endParaRPr lang="el-GR" sz="3200" b="1" dirty="0"/>
          </a:p>
        </p:txBody>
      </p:sp>
      <p:sp>
        <p:nvSpPr>
          <p:cNvPr id="3" name="Content Placeholder 2"/>
          <p:cNvSpPr>
            <a:spLocks noGrp="1"/>
          </p:cNvSpPr>
          <p:nvPr>
            <p:ph idx="1"/>
          </p:nvPr>
        </p:nvSpPr>
        <p:spPr/>
        <p:txBody>
          <a:bodyPr/>
          <a:lstStyle/>
          <a:p>
            <a:r>
              <a:rPr lang="el-GR" sz="2000" b="1" dirty="0" smtClean="0"/>
              <a:t>Τα ερωτήματα διαφέρουν </a:t>
            </a:r>
          </a:p>
          <a:p>
            <a:r>
              <a:rPr lang="el-GR" sz="2000" b="1" dirty="0" smtClean="0"/>
              <a:t>Ως </a:t>
            </a:r>
            <a:r>
              <a:rPr lang="el-GR" sz="2000" b="1" dirty="0"/>
              <a:t>προς τη δυνατότητα διερεύνησής τους </a:t>
            </a:r>
          </a:p>
          <a:p>
            <a:pPr lvl="1"/>
            <a:r>
              <a:rPr lang="el-GR" sz="1800" b="1" dirty="0"/>
              <a:t>Ερωτήματα που μπορούν να απαντηθούν με εμπειρική παρατήρηση</a:t>
            </a:r>
            <a:r>
              <a:rPr lang="el-GR" sz="1800" dirty="0"/>
              <a:t>: Πόσο γρήγορα λιώνει ο πάγος; </a:t>
            </a:r>
          </a:p>
          <a:p>
            <a:pPr lvl="1"/>
            <a:r>
              <a:rPr lang="el-GR" sz="1800" b="1" dirty="0"/>
              <a:t>Ερωτήματα που δεν μπορούν να απαντηθούν με εμπειρική παρατήρηση λόγω της φύσης τους</a:t>
            </a:r>
            <a:r>
              <a:rPr lang="el-GR" sz="1800" dirty="0"/>
              <a:t>: Πώς φτιάχτηκαν οι θάλασσες; </a:t>
            </a:r>
          </a:p>
          <a:p>
            <a:pPr lvl="1"/>
            <a:r>
              <a:rPr lang="el-GR" sz="1800" b="1" dirty="0"/>
              <a:t>Ερωτήματα που δεν μπορούν να απαντηθούν με εμπειρική παρατήρηση λόγω άλλων περιορισμών</a:t>
            </a:r>
            <a:r>
              <a:rPr lang="el-GR" sz="1800" dirty="0"/>
              <a:t>: Εξατμίζεται το νερό της θάλασσας; (χρειάζεται μελέτη στο πεδίο) </a:t>
            </a:r>
            <a:endParaRPr lang="el-GR" sz="1800" dirty="0" smtClean="0"/>
          </a:p>
          <a:p>
            <a:pPr marL="457200" lvl="1" indent="0">
              <a:buNone/>
            </a:pPr>
            <a:endParaRPr lang="el-GR" sz="1800" dirty="0" smtClean="0"/>
          </a:p>
          <a:p>
            <a:pPr marL="457200" lvl="1" indent="0">
              <a:buNone/>
            </a:pPr>
            <a:r>
              <a:rPr lang="el-GR" sz="1800" dirty="0" smtClean="0"/>
              <a:t>Λύση: Αλλαγή του τύπου του ερεθίσματος: Τι θέλω να κάνω/ να διερευνήσω/να πειραματιστώ σε σχέση με το νερό και τις διάφορες μορφές του στη φύση μέσα στην τάξη; </a:t>
            </a:r>
            <a:endParaRPr lang="el-GR" sz="1800" dirty="0"/>
          </a:p>
          <a:p>
            <a:endParaRPr lang="el-GR" sz="3600" dirty="0"/>
          </a:p>
        </p:txBody>
      </p:sp>
    </p:spTree>
    <p:extLst>
      <p:ext uri="{BB962C8B-B14F-4D97-AF65-F5344CB8AC3E}">
        <p14:creationId xmlns:p14="http://schemas.microsoft.com/office/powerpoint/2010/main" val="3104266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700" dirty="0" smtClean="0"/>
              <a:t>Διατύπωση ερωτημάτων από τους μαθητές </a:t>
            </a:r>
            <a:r>
              <a:rPr lang="el-GR" sz="4000" b="1" dirty="0" smtClean="0"/>
              <a:t/>
            </a:r>
            <a:br>
              <a:rPr lang="el-GR" sz="4000" b="1" dirty="0" smtClean="0"/>
            </a:br>
            <a:r>
              <a:rPr lang="el-GR" sz="4000" b="1" dirty="0" smtClean="0"/>
              <a:t> Θέλω να κάνω…</a:t>
            </a:r>
            <a:endParaRPr lang="el-GR" sz="4000" b="1" dirty="0"/>
          </a:p>
        </p:txBody>
      </p:sp>
      <p:sp>
        <p:nvSpPr>
          <p:cNvPr id="3" name="Content Placeholder 2"/>
          <p:cNvSpPr>
            <a:spLocks noGrp="1"/>
          </p:cNvSpPr>
          <p:nvPr>
            <p:ph idx="1"/>
          </p:nvPr>
        </p:nvSpPr>
        <p:spPr/>
        <p:txBody>
          <a:bodyPr>
            <a:normAutofit fontScale="85000" lnSpcReduction="20000"/>
          </a:bodyPr>
          <a:lstStyle/>
          <a:p>
            <a:r>
              <a:rPr lang="el-GR" dirty="0" smtClean="0"/>
              <a:t>«Μηχανές» : Θέλω να κάνω ομίχλη  στην τάξη, να φουσκώσω ένα μπαλόνι με ατμό</a:t>
            </a:r>
          </a:p>
          <a:p>
            <a:pPr marL="0" indent="0">
              <a:buNone/>
            </a:pPr>
            <a:endParaRPr lang="el-GR" dirty="0" smtClean="0"/>
          </a:p>
          <a:p>
            <a:pPr lvl="0"/>
            <a:r>
              <a:rPr lang="el-GR" dirty="0" smtClean="0"/>
              <a:t>Απλούστερες «μηχανές» - Διερεύνηση φαινομένων: Σκέφτηκα </a:t>
            </a:r>
            <a:r>
              <a:rPr lang="el-GR" dirty="0"/>
              <a:t>να βάλω νερό να βάλω ένα κερί </a:t>
            </a:r>
            <a:r>
              <a:rPr lang="el-GR" dirty="0" smtClean="0"/>
              <a:t>από κάτω και </a:t>
            </a:r>
            <a:r>
              <a:rPr lang="el-GR" dirty="0"/>
              <a:t>να δω αν θα εξατμιστεί </a:t>
            </a:r>
            <a:endParaRPr lang="en-US" dirty="0"/>
          </a:p>
          <a:p>
            <a:endParaRPr lang="el-GR" dirty="0" smtClean="0"/>
          </a:p>
          <a:p>
            <a:r>
              <a:rPr lang="el-GR" dirty="0" smtClean="0"/>
              <a:t>Εν δυνάμει διερεύνηση μεταβλητών: </a:t>
            </a:r>
            <a:r>
              <a:rPr lang="el-GR" dirty="0"/>
              <a:t>Θέλω να  πάρουμε πάγο να το βάλουμε σε δοχείο και θα το βάλουμε έξω στον ήλιο να μετρήσουμε σε πόσα δευτερόλεπτα θα λιώσει. </a:t>
            </a:r>
            <a:endParaRPr lang="el-GR" dirty="0" smtClean="0"/>
          </a:p>
          <a:p>
            <a:pPr marL="0" indent="0">
              <a:buNone/>
            </a:pPr>
            <a:endParaRPr lang="el-GR" dirty="0"/>
          </a:p>
          <a:p>
            <a:r>
              <a:rPr lang="el-GR" dirty="0" smtClean="0"/>
              <a:t>Διερεύνηση μεταβλητών: </a:t>
            </a:r>
            <a:r>
              <a:rPr lang="el-GR" dirty="0"/>
              <a:t>Θα ήθελα ένα ποτήρι με νερό , ένα με νερό με ζάχαρη και ένα με νερό και αλάτι. Να τα βάλω έξω να δω ποιο θα εξατμιστεί πιο γρήγορα</a:t>
            </a:r>
            <a:endParaRPr lang="el-GR" dirty="0" smtClean="0"/>
          </a:p>
        </p:txBody>
      </p:sp>
    </p:spTree>
    <p:extLst>
      <p:ext uri="{BB962C8B-B14F-4D97-AF65-F5344CB8AC3E}">
        <p14:creationId xmlns:p14="http://schemas.microsoft.com/office/powerpoint/2010/main" val="310630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xmlns=""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2639</Words>
  <Application>Microsoft Office PowerPoint</Application>
  <PresentationFormat>Custom</PresentationFormat>
  <Paragraphs>314</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Presentation level design</vt:lpstr>
      <vt:lpstr>Ανοικτή και δομημένη διερώτηση στις Φυσικές και Κοινωνικές Επιστήμες: ενεργοποίηση μαθητών και διαφοροποίηση της διδασκαλίας</vt:lpstr>
      <vt:lpstr>Το πρόβλημα: Η ενεργοποίηση των μαθητών για μεγιστοποίηση των μαθησιακών αποτελεσμάτων</vt:lpstr>
      <vt:lpstr>Ανοικτή και καθοδηγούμενη διερώτηση (Martin- Hansen, 2002 σελ.36): Αυτονόμηση , αυτορρύθμιση vs καθοδήγηση από  τον εκπαιδευτικό</vt:lpstr>
      <vt:lpstr>Ανοικτή Διερώτηση στις Φυσικές Επιστήμες: Αλλαγές στις φάσεις του νερού </vt:lpstr>
      <vt:lpstr>Ανοικτή Διερώτηση στις ΦΕ: Αυτονόμηση των μαθητών, συνοικοδόμηση </vt:lpstr>
      <vt:lpstr>Δομικά στοιχεία διερώτησης  </vt:lpstr>
      <vt:lpstr>Διατύπωση ερωτημάτων από τους μαθητές </vt:lpstr>
      <vt:lpstr> Διατύπωση ερωτημάτων από τους μαθητές </vt:lpstr>
      <vt:lpstr>Διατύπωση ερωτημάτων από τους μαθητές   Θέλω να κάνω…</vt:lpstr>
      <vt:lpstr> Συνοικοδόμηση τρόπου συλλογής δεδομένων/τρόπου δημιουργίας της «μηχανής» : παράδειγμα, </vt:lpstr>
      <vt:lpstr>Συνοικοδόμηση τρόπου εργασίας για τη συλλογή δεδομένων </vt:lpstr>
      <vt:lpstr>Συλλογή δεδομένων </vt:lpstr>
      <vt:lpstr>Τελικός αναστοχασμός</vt:lpstr>
      <vt:lpstr>Δομημένη διερώτηση για τις Κοινωνικές Επιστήμες  Γεωγραφία (CLIL)</vt:lpstr>
      <vt:lpstr>Ενέργειες εκπαιδευτικού </vt:lpstr>
      <vt:lpstr>PowerPoint Presentation</vt:lpstr>
      <vt:lpstr>Ενέργειες εκπαιδευτικού: Διερεύνηση μαθησιακού προφίλ</vt:lpstr>
      <vt:lpstr>Ενέργειες εκπαιδευτικού: Ανάλυση περιεχομένου ενότητας Προϋπάρχουσα, πυρηνική και μετασχηματιστική γνώση</vt:lpstr>
      <vt:lpstr>Ενέργειες εκπαιδευτικού: Δομημένη διερώτηση σε τάξη μικτής ικανότητας με διαφοροποίηση</vt:lpstr>
      <vt:lpstr>ΚWHL  </vt:lpstr>
      <vt:lpstr> </vt:lpstr>
      <vt:lpstr>Εργασία σε ομάδες μικτής ικανότητας που αφορούν στην απάντηση των ερωτημάτων (πυρηνική γνώση) μέσα από πολλαπλά ερεθίσματα και στις δύο γλώσσες </vt:lpstr>
      <vt:lpstr>Εργασία σε ομάδες μικτής ικανότητας που αφορούν στην απάντηση των ερωτημάτων (πυρηνική γνώση) μέσα από πολλαπλά ερεθίσματα και στις δύο γλώσσες </vt:lpstr>
      <vt:lpstr>Επέκταση: Μετασχηματιστική γνώση</vt:lpstr>
      <vt:lpstr>Παρατηρήσεις</vt:lpstr>
      <vt:lpstr>Αναστοχασμός για την πορεία </vt:lpstr>
      <vt:lpstr>Προσωπικός αναστοχασμός </vt:lpstr>
      <vt:lpstr>Καταληκτικά…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2013-04-20T04:27:03Z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